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sldIdLst>
    <p:sldId id="256" r:id="rId3"/>
    <p:sldId id="257" r:id="rId4"/>
    <p:sldId id="258" r:id="rId5"/>
    <p:sldId id="259" r:id="rId6"/>
    <p:sldId id="260" r:id="rId7"/>
    <p:sldId id="261" r:id="rId8"/>
    <p:sldId id="262" r:id="rId9"/>
    <p:sldId id="263" r:id="rId10"/>
    <p:sldId id="280" r:id="rId11"/>
    <p:sldId id="264" r:id="rId12"/>
    <p:sldId id="265" r:id="rId13"/>
    <p:sldId id="266" r:id="rId14"/>
    <p:sldId id="267" r:id="rId15"/>
    <p:sldId id="268" r:id="rId16"/>
    <p:sldId id="269" r:id="rId17"/>
    <p:sldId id="270" r:id="rId18"/>
    <p:sldId id="271" r:id="rId19"/>
    <p:sldId id="272" r:id="rId20"/>
    <p:sldId id="273" r:id="rId21"/>
    <p:sldId id="274" r:id="rId22"/>
    <p:sldId id="281" r:id="rId23"/>
    <p:sldId id="282" r:id="rId24"/>
    <p:sldId id="283"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8" d="100"/>
          <a:sy n="48" d="100"/>
        </p:scale>
        <p:origin x="8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13EA4-D720-4D60-A9AE-D3DF36A822D7}" type="doc">
      <dgm:prSet loTypeId="urn:microsoft.com/office/officeart/2005/8/layout/chart3" loCatId="relationship" qsTypeId="urn:microsoft.com/office/officeart/2005/8/quickstyle/simple1" qsCatId="simple" csTypeId="urn:microsoft.com/office/officeart/2005/8/colors/accent1_2" csCatId="accent1" phldr="1"/>
      <dgm:spPr/>
    </dgm:pt>
    <dgm:pt modelId="{8B812F04-C787-4B5A-8B1D-57B16EC64D1A}">
      <dgm:prSet phldrT="[Text]"/>
      <dgm:spPr>
        <a:solidFill>
          <a:schemeClr val="accent3">
            <a:lumMod val="40000"/>
            <a:lumOff val="60000"/>
          </a:schemeClr>
        </a:solidFill>
      </dgm:spPr>
      <dgm:t>
        <a:bodyPr/>
        <a:lstStyle/>
        <a:p>
          <a:r>
            <a:rPr lang="en-US">
              <a:solidFill>
                <a:schemeClr val="tx2"/>
              </a:solidFill>
            </a:rPr>
            <a:t>Resource Partners</a:t>
          </a:r>
        </a:p>
        <a:p>
          <a:r>
            <a:rPr lang="en-US">
              <a:solidFill>
                <a:schemeClr val="tx2"/>
              </a:solidFill>
            </a:rPr>
            <a:t>TEDNA</a:t>
          </a:r>
        </a:p>
        <a:p>
          <a:r>
            <a:rPr lang="en-US">
              <a:solidFill>
                <a:schemeClr val="tx2"/>
              </a:solidFill>
            </a:rPr>
            <a:t>NARF</a:t>
          </a:r>
        </a:p>
        <a:p>
          <a:r>
            <a:rPr lang="en-US">
              <a:solidFill>
                <a:schemeClr val="tx2"/>
              </a:solidFill>
            </a:rPr>
            <a:t>ADI</a:t>
          </a:r>
          <a:endParaRPr lang="en-US" dirty="0">
            <a:solidFill>
              <a:schemeClr val="tx2"/>
            </a:solidFill>
          </a:endParaRPr>
        </a:p>
      </dgm:t>
    </dgm:pt>
    <dgm:pt modelId="{5521575C-9501-4D42-8087-13BAF777FE91}" type="parTrans" cxnId="{EFB3C8EB-4B9A-474B-B434-7FEDDFF76580}">
      <dgm:prSet/>
      <dgm:spPr/>
      <dgm:t>
        <a:bodyPr/>
        <a:lstStyle/>
        <a:p>
          <a:endParaRPr lang="en-US"/>
        </a:p>
      </dgm:t>
    </dgm:pt>
    <dgm:pt modelId="{F32618DC-DB17-4E29-BF7D-820F67AD4C6E}" type="sibTrans" cxnId="{EFB3C8EB-4B9A-474B-B434-7FEDDFF76580}">
      <dgm:prSet/>
      <dgm:spPr/>
      <dgm:t>
        <a:bodyPr/>
        <a:lstStyle/>
        <a:p>
          <a:endParaRPr lang="en-US"/>
        </a:p>
      </dgm:t>
    </dgm:pt>
    <dgm:pt modelId="{34559186-7F20-4FE8-9802-E978AAE3D9D8}">
      <dgm:prSet phldrT="[Text]"/>
      <dgm:spPr/>
      <dgm:t>
        <a:bodyPr/>
        <a:lstStyle/>
        <a:p>
          <a:r>
            <a:rPr lang="en-US" dirty="0"/>
            <a:t>Virginia Tribal Consortium </a:t>
          </a:r>
        </a:p>
        <a:p>
          <a:r>
            <a:rPr lang="en-US" dirty="0"/>
            <a:t>(5 Tribes)</a:t>
          </a:r>
        </a:p>
      </dgm:t>
    </dgm:pt>
    <dgm:pt modelId="{140D9577-5D5F-4687-8F86-A338F85112FA}" type="parTrans" cxnId="{65C800B5-EFFF-49BB-A2EE-1C63D19CB9D0}">
      <dgm:prSet/>
      <dgm:spPr/>
      <dgm:t>
        <a:bodyPr/>
        <a:lstStyle/>
        <a:p>
          <a:endParaRPr lang="en-US"/>
        </a:p>
      </dgm:t>
    </dgm:pt>
    <dgm:pt modelId="{11E3C49E-F27F-4F61-9626-FA1538563A28}" type="sibTrans" cxnId="{65C800B5-EFFF-49BB-A2EE-1C63D19CB9D0}">
      <dgm:prSet/>
      <dgm:spPr/>
      <dgm:t>
        <a:bodyPr/>
        <a:lstStyle/>
        <a:p>
          <a:endParaRPr lang="en-US"/>
        </a:p>
      </dgm:t>
    </dgm:pt>
    <dgm:pt modelId="{DDB978E9-BFBA-4AF9-947D-DCA6F7AAE5FB}">
      <dgm:prSet phldrT="[Text]"/>
      <dgm:spPr>
        <a:solidFill>
          <a:schemeClr val="accent2">
            <a:lumMod val="75000"/>
          </a:schemeClr>
        </a:solidFill>
      </dgm:spPr>
      <dgm:t>
        <a:bodyPr/>
        <a:lstStyle/>
        <a:p>
          <a:r>
            <a:rPr lang="en-US" dirty="0"/>
            <a:t>VDOE and Identified LEAs</a:t>
          </a:r>
        </a:p>
      </dgm:t>
    </dgm:pt>
    <dgm:pt modelId="{78CE710E-7AC6-40D4-AC2B-ACF34898D3A9}" type="sibTrans" cxnId="{B57511C3-330C-4A7E-9D1B-03943D64C358}">
      <dgm:prSet/>
      <dgm:spPr/>
      <dgm:t>
        <a:bodyPr/>
        <a:lstStyle/>
        <a:p>
          <a:endParaRPr lang="en-US"/>
        </a:p>
      </dgm:t>
    </dgm:pt>
    <dgm:pt modelId="{F1555F0F-9EF8-4B20-AEA4-871A2A3E53F9}" type="parTrans" cxnId="{B57511C3-330C-4A7E-9D1B-03943D64C358}">
      <dgm:prSet/>
      <dgm:spPr/>
      <dgm:t>
        <a:bodyPr/>
        <a:lstStyle/>
        <a:p>
          <a:endParaRPr lang="en-US"/>
        </a:p>
      </dgm:t>
    </dgm:pt>
    <dgm:pt modelId="{0BD18881-FC86-4DC4-94C1-33D7879E80FC}" type="pres">
      <dgm:prSet presAssocID="{61E13EA4-D720-4D60-A9AE-D3DF36A822D7}" presName="compositeShape" presStyleCnt="0">
        <dgm:presLayoutVars>
          <dgm:chMax val="7"/>
          <dgm:dir/>
          <dgm:resizeHandles val="exact"/>
        </dgm:presLayoutVars>
      </dgm:prSet>
      <dgm:spPr/>
    </dgm:pt>
    <dgm:pt modelId="{8A3D85F6-A9E2-4F33-AE45-DA96F2C2F1BE}" type="pres">
      <dgm:prSet presAssocID="{61E13EA4-D720-4D60-A9AE-D3DF36A822D7}" presName="wedge1" presStyleLbl="node1" presStyleIdx="0" presStyleCnt="3"/>
      <dgm:spPr/>
    </dgm:pt>
    <dgm:pt modelId="{D7827E8C-4B9D-4C3E-8EFF-5788FC632F0E}" type="pres">
      <dgm:prSet presAssocID="{61E13EA4-D720-4D60-A9AE-D3DF36A822D7}" presName="wedge1Tx" presStyleLbl="node1" presStyleIdx="0" presStyleCnt="3">
        <dgm:presLayoutVars>
          <dgm:chMax val="0"/>
          <dgm:chPref val="0"/>
          <dgm:bulletEnabled val="1"/>
        </dgm:presLayoutVars>
      </dgm:prSet>
      <dgm:spPr/>
    </dgm:pt>
    <dgm:pt modelId="{BECF5B7B-20BC-4B01-8C82-256A2E2B9B29}" type="pres">
      <dgm:prSet presAssocID="{61E13EA4-D720-4D60-A9AE-D3DF36A822D7}" presName="wedge2" presStyleLbl="node1" presStyleIdx="1" presStyleCnt="3" custLinFactNeighborX="4150" custLinFactNeighborY="519"/>
      <dgm:spPr/>
    </dgm:pt>
    <dgm:pt modelId="{744DAB21-08D4-4305-AFD7-11CDCABF5C52}" type="pres">
      <dgm:prSet presAssocID="{61E13EA4-D720-4D60-A9AE-D3DF36A822D7}" presName="wedge2Tx" presStyleLbl="node1" presStyleIdx="1" presStyleCnt="3">
        <dgm:presLayoutVars>
          <dgm:chMax val="0"/>
          <dgm:chPref val="0"/>
          <dgm:bulletEnabled val="1"/>
        </dgm:presLayoutVars>
      </dgm:prSet>
      <dgm:spPr/>
    </dgm:pt>
    <dgm:pt modelId="{ACC61853-415B-41F6-BAF1-7FADD51A8A59}" type="pres">
      <dgm:prSet presAssocID="{61E13EA4-D720-4D60-A9AE-D3DF36A822D7}" presName="wedge3" presStyleLbl="node1" presStyleIdx="2" presStyleCnt="3" custLinFactNeighborX="1410" custLinFactNeighborY="-2853"/>
      <dgm:spPr/>
    </dgm:pt>
    <dgm:pt modelId="{D36F722A-C853-4F5F-8008-F3BECCD00E0A}" type="pres">
      <dgm:prSet presAssocID="{61E13EA4-D720-4D60-A9AE-D3DF36A822D7}" presName="wedge3Tx" presStyleLbl="node1" presStyleIdx="2" presStyleCnt="3">
        <dgm:presLayoutVars>
          <dgm:chMax val="0"/>
          <dgm:chPref val="0"/>
          <dgm:bulletEnabled val="1"/>
        </dgm:presLayoutVars>
      </dgm:prSet>
      <dgm:spPr/>
    </dgm:pt>
  </dgm:ptLst>
  <dgm:cxnLst>
    <dgm:cxn modelId="{75C1140C-0CEE-4A1C-B646-0DE7859A0947}" type="presOf" srcId="{61E13EA4-D720-4D60-A9AE-D3DF36A822D7}" destId="{0BD18881-FC86-4DC4-94C1-33D7879E80FC}" srcOrd="0" destOrd="0" presId="urn:microsoft.com/office/officeart/2005/8/layout/chart3"/>
    <dgm:cxn modelId="{58167F54-169D-4F5B-9519-C68A90861FCF}" type="presOf" srcId="{DDB978E9-BFBA-4AF9-947D-DCA6F7AAE5FB}" destId="{D7827E8C-4B9D-4C3E-8EFF-5788FC632F0E}" srcOrd="1" destOrd="0" presId="urn:microsoft.com/office/officeart/2005/8/layout/chart3"/>
    <dgm:cxn modelId="{A2476F7A-9E9F-486D-B6C9-9097E77235BB}" type="presOf" srcId="{8B812F04-C787-4B5A-8B1D-57B16EC64D1A}" destId="{744DAB21-08D4-4305-AFD7-11CDCABF5C52}" srcOrd="1" destOrd="0" presId="urn:microsoft.com/office/officeart/2005/8/layout/chart3"/>
    <dgm:cxn modelId="{08074E85-7C0B-4DE1-AF7A-10367E29EFF0}" type="presOf" srcId="{34559186-7F20-4FE8-9802-E978AAE3D9D8}" destId="{D36F722A-C853-4F5F-8008-F3BECCD00E0A}" srcOrd="1" destOrd="0" presId="urn:microsoft.com/office/officeart/2005/8/layout/chart3"/>
    <dgm:cxn modelId="{C00399A0-5C03-42BE-826B-F974462FE0BB}" type="presOf" srcId="{DDB978E9-BFBA-4AF9-947D-DCA6F7AAE5FB}" destId="{8A3D85F6-A9E2-4F33-AE45-DA96F2C2F1BE}" srcOrd="0" destOrd="0" presId="urn:microsoft.com/office/officeart/2005/8/layout/chart3"/>
    <dgm:cxn modelId="{65C800B5-EFFF-49BB-A2EE-1C63D19CB9D0}" srcId="{61E13EA4-D720-4D60-A9AE-D3DF36A822D7}" destId="{34559186-7F20-4FE8-9802-E978AAE3D9D8}" srcOrd="2" destOrd="0" parTransId="{140D9577-5D5F-4687-8F86-A338F85112FA}" sibTransId="{11E3C49E-F27F-4F61-9626-FA1538563A28}"/>
    <dgm:cxn modelId="{B57511C3-330C-4A7E-9D1B-03943D64C358}" srcId="{61E13EA4-D720-4D60-A9AE-D3DF36A822D7}" destId="{DDB978E9-BFBA-4AF9-947D-DCA6F7AAE5FB}" srcOrd="0" destOrd="0" parTransId="{F1555F0F-9EF8-4B20-AEA4-871A2A3E53F9}" sibTransId="{78CE710E-7AC6-40D4-AC2B-ACF34898D3A9}"/>
    <dgm:cxn modelId="{EFB3C8EB-4B9A-474B-B434-7FEDDFF76580}" srcId="{61E13EA4-D720-4D60-A9AE-D3DF36A822D7}" destId="{8B812F04-C787-4B5A-8B1D-57B16EC64D1A}" srcOrd="1" destOrd="0" parTransId="{5521575C-9501-4D42-8087-13BAF777FE91}" sibTransId="{F32618DC-DB17-4E29-BF7D-820F67AD4C6E}"/>
    <dgm:cxn modelId="{8CC188EF-35DE-4894-958E-D9B32EF9424B}" type="presOf" srcId="{8B812F04-C787-4B5A-8B1D-57B16EC64D1A}" destId="{BECF5B7B-20BC-4B01-8C82-256A2E2B9B29}" srcOrd="0" destOrd="0" presId="urn:microsoft.com/office/officeart/2005/8/layout/chart3"/>
    <dgm:cxn modelId="{5C22DCFD-E485-44CA-BCDC-A38C562603D6}" type="presOf" srcId="{34559186-7F20-4FE8-9802-E978AAE3D9D8}" destId="{ACC61853-415B-41F6-BAF1-7FADD51A8A59}" srcOrd="0" destOrd="0" presId="urn:microsoft.com/office/officeart/2005/8/layout/chart3"/>
    <dgm:cxn modelId="{DE63CA61-8471-432C-BBCF-5BE72591CAAF}" type="presParOf" srcId="{0BD18881-FC86-4DC4-94C1-33D7879E80FC}" destId="{8A3D85F6-A9E2-4F33-AE45-DA96F2C2F1BE}" srcOrd="0" destOrd="0" presId="urn:microsoft.com/office/officeart/2005/8/layout/chart3"/>
    <dgm:cxn modelId="{F309AC90-161E-48BF-83D7-811C5D077405}" type="presParOf" srcId="{0BD18881-FC86-4DC4-94C1-33D7879E80FC}" destId="{D7827E8C-4B9D-4C3E-8EFF-5788FC632F0E}" srcOrd="1" destOrd="0" presId="urn:microsoft.com/office/officeart/2005/8/layout/chart3"/>
    <dgm:cxn modelId="{7F9A7543-676E-4842-9641-66F2998E3CF3}" type="presParOf" srcId="{0BD18881-FC86-4DC4-94C1-33D7879E80FC}" destId="{BECF5B7B-20BC-4B01-8C82-256A2E2B9B29}" srcOrd="2" destOrd="0" presId="urn:microsoft.com/office/officeart/2005/8/layout/chart3"/>
    <dgm:cxn modelId="{1CA29F18-911B-489A-830F-7030CCBBC75D}" type="presParOf" srcId="{0BD18881-FC86-4DC4-94C1-33D7879E80FC}" destId="{744DAB21-08D4-4305-AFD7-11CDCABF5C52}" srcOrd="3" destOrd="0" presId="urn:microsoft.com/office/officeart/2005/8/layout/chart3"/>
    <dgm:cxn modelId="{57FF36CB-88B1-4A13-B09E-A4BEC584839C}" type="presParOf" srcId="{0BD18881-FC86-4DC4-94C1-33D7879E80FC}" destId="{ACC61853-415B-41F6-BAF1-7FADD51A8A59}" srcOrd="4" destOrd="0" presId="urn:microsoft.com/office/officeart/2005/8/layout/chart3"/>
    <dgm:cxn modelId="{6B6FA3EC-9240-4D22-870F-3FF043DB3164}" type="presParOf" srcId="{0BD18881-FC86-4DC4-94C1-33D7879E80FC}" destId="{D36F722A-C853-4F5F-8008-F3BECCD00E0A}"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FC5695-F16F-43DA-B75F-76FA8133EC54}"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53A39605-DBE5-467A-A969-245DBE8A8628}">
      <dgm:prSet custT="1"/>
      <dgm:spPr/>
      <dgm:t>
        <a:bodyPr/>
        <a:lstStyle/>
        <a:p>
          <a:r>
            <a:rPr lang="en-US" sz="1600" b="1" dirty="0"/>
            <a:t>Virginia Tribal Consortium Outreach Seminar</a:t>
          </a:r>
          <a:r>
            <a:rPr lang="en-US" sz="1600" dirty="0"/>
            <a:t>—a one-day initial meeting and six virtual modules enable the Consortium to educate VDOE, LEA, and related entities on Native American culture and education challenges and aspirations.</a:t>
          </a:r>
        </a:p>
      </dgm:t>
    </dgm:pt>
    <dgm:pt modelId="{F5E425A3-5F79-4ED0-B6E4-B8C1BECBD4B5}" type="parTrans" cxnId="{1332E1FE-067E-46FF-9074-6128B01033CA}">
      <dgm:prSet/>
      <dgm:spPr/>
      <dgm:t>
        <a:bodyPr/>
        <a:lstStyle/>
        <a:p>
          <a:endParaRPr lang="en-US"/>
        </a:p>
      </dgm:t>
    </dgm:pt>
    <dgm:pt modelId="{3C6A7F96-430D-48A4-8737-86E675E802B0}" type="sibTrans" cxnId="{1332E1FE-067E-46FF-9074-6128B01033CA}">
      <dgm:prSet/>
      <dgm:spPr/>
      <dgm:t>
        <a:bodyPr/>
        <a:lstStyle/>
        <a:p>
          <a:endParaRPr lang="en-US"/>
        </a:p>
      </dgm:t>
    </dgm:pt>
    <dgm:pt modelId="{6E43DB23-9836-4C7C-9FDE-830802FE6687}">
      <dgm:prSet custT="1"/>
      <dgm:spPr/>
      <dgm:t>
        <a:bodyPr/>
        <a:lstStyle/>
        <a:p>
          <a:r>
            <a:rPr lang="en-US" sz="1600" b="1" dirty="0"/>
            <a:t>Virginia Education Resources Training</a:t>
          </a:r>
          <a:r>
            <a:rPr lang="en-US" sz="1600" dirty="0"/>
            <a:t>—two-day training for the Consortium Board and Coordinator, conducted by VDOE, covering education resources provided by VDOE and other education entities, available funding, and grants management.</a:t>
          </a:r>
        </a:p>
        <a:p>
          <a:endParaRPr lang="en-US" sz="1600" dirty="0"/>
        </a:p>
      </dgm:t>
    </dgm:pt>
    <dgm:pt modelId="{9ECE9DC6-0E82-4B07-9ABD-4768B23EDEAD}" type="parTrans" cxnId="{174A6A33-EE1F-4012-BF48-A0D2AAD6B7F9}">
      <dgm:prSet/>
      <dgm:spPr/>
      <dgm:t>
        <a:bodyPr/>
        <a:lstStyle/>
        <a:p>
          <a:endParaRPr lang="en-US"/>
        </a:p>
      </dgm:t>
    </dgm:pt>
    <dgm:pt modelId="{A9ADED19-3C3C-4DB3-BCAF-B540B61708EF}" type="sibTrans" cxnId="{174A6A33-EE1F-4012-BF48-A0D2AAD6B7F9}">
      <dgm:prSet/>
      <dgm:spPr/>
      <dgm:t>
        <a:bodyPr/>
        <a:lstStyle/>
        <a:p>
          <a:endParaRPr lang="en-US"/>
        </a:p>
      </dgm:t>
    </dgm:pt>
    <dgm:pt modelId="{051E5799-47C0-4B76-91A2-38EB981EC6E0}">
      <dgm:prSet custT="1"/>
      <dgm:spPr/>
      <dgm:t>
        <a:bodyPr/>
        <a:lstStyle/>
        <a:p>
          <a:r>
            <a:rPr lang="en-US" sz="1600" b="1" dirty="0"/>
            <a:t>SPM Management Training</a:t>
          </a:r>
          <a:r>
            <a:rPr lang="en-US" sz="1600" dirty="0"/>
            <a:t>—two days of initial training followed by weekly virtual training for three months for the Consortium Coordinator to administer the SPM (strategic performance management) system to create a Strategic Plan and track and report progress for the Project and, at the conclusion of the Project, for the Consortium.</a:t>
          </a:r>
        </a:p>
      </dgm:t>
    </dgm:pt>
    <dgm:pt modelId="{81C8937A-3EE5-47A1-B221-DAAD3C94264C}" type="parTrans" cxnId="{542BF441-1BF8-463E-B491-CE0F2D9835E6}">
      <dgm:prSet/>
      <dgm:spPr/>
      <dgm:t>
        <a:bodyPr/>
        <a:lstStyle/>
        <a:p>
          <a:endParaRPr lang="en-US"/>
        </a:p>
      </dgm:t>
    </dgm:pt>
    <dgm:pt modelId="{5CF1E2CC-8452-42C0-864C-F578709ECC0B}" type="sibTrans" cxnId="{542BF441-1BF8-463E-B491-CE0F2D9835E6}">
      <dgm:prSet/>
      <dgm:spPr/>
      <dgm:t>
        <a:bodyPr/>
        <a:lstStyle/>
        <a:p>
          <a:endParaRPr lang="en-US"/>
        </a:p>
      </dgm:t>
    </dgm:pt>
    <dgm:pt modelId="{31ABCABE-3F97-4ECE-8C0C-4168464669F6}">
      <dgm:prSet custT="1"/>
      <dgm:spPr/>
      <dgm:t>
        <a:bodyPr/>
        <a:lstStyle/>
        <a:p>
          <a:r>
            <a:rPr lang="en-US" sz="1600" b="1" dirty="0"/>
            <a:t>Educating Native Youth for Success</a:t>
          </a:r>
          <a:r>
            <a:rPr lang="en-US" sz="1600" dirty="0"/>
            <a:t>—a day of initial training for the Board and Coordinator and invited VDOE and LEA representatives, followed by a virtual module each month conducted on the day of the monthly Board meeting to build an understanding of the capabilities that contribute to students’ success in school and beyond school and the roles of schools, families, and communities in supporting the development of these capabilities.</a:t>
          </a:r>
        </a:p>
      </dgm:t>
    </dgm:pt>
    <dgm:pt modelId="{2D486A2C-E2D0-4752-BE98-1765827BA84B}" type="parTrans" cxnId="{D6449935-4D6D-4905-B3F8-DAF54B835EFD}">
      <dgm:prSet/>
      <dgm:spPr/>
      <dgm:t>
        <a:bodyPr/>
        <a:lstStyle/>
        <a:p>
          <a:endParaRPr lang="en-US"/>
        </a:p>
      </dgm:t>
    </dgm:pt>
    <dgm:pt modelId="{B0B630E0-287C-4270-A3CC-8C202897CE27}" type="sibTrans" cxnId="{D6449935-4D6D-4905-B3F8-DAF54B835EFD}">
      <dgm:prSet/>
      <dgm:spPr/>
      <dgm:t>
        <a:bodyPr/>
        <a:lstStyle/>
        <a:p>
          <a:endParaRPr lang="en-US"/>
        </a:p>
      </dgm:t>
    </dgm:pt>
    <dgm:pt modelId="{E9552853-B440-483E-BA9E-6B47772116D5}" type="pres">
      <dgm:prSet presAssocID="{A4FC5695-F16F-43DA-B75F-76FA8133EC54}" presName="root" presStyleCnt="0">
        <dgm:presLayoutVars>
          <dgm:dir/>
          <dgm:resizeHandles val="exact"/>
        </dgm:presLayoutVars>
      </dgm:prSet>
      <dgm:spPr/>
    </dgm:pt>
    <dgm:pt modelId="{BE1B79FF-0CEB-4AF5-9823-734509DD9861}" type="pres">
      <dgm:prSet presAssocID="{A4FC5695-F16F-43DA-B75F-76FA8133EC54}" presName="container" presStyleCnt="0">
        <dgm:presLayoutVars>
          <dgm:dir/>
          <dgm:resizeHandles val="exact"/>
        </dgm:presLayoutVars>
      </dgm:prSet>
      <dgm:spPr/>
    </dgm:pt>
    <dgm:pt modelId="{9B9EBC29-0929-4507-BF55-9668CDFBB3E1}" type="pres">
      <dgm:prSet presAssocID="{53A39605-DBE5-467A-A969-245DBE8A8628}" presName="compNode" presStyleCnt="0"/>
      <dgm:spPr/>
    </dgm:pt>
    <dgm:pt modelId="{AF3019FF-C102-42F6-B381-2D6E9A5C6F3E}" type="pres">
      <dgm:prSet presAssocID="{53A39605-DBE5-467A-A969-245DBE8A8628}" presName="iconBgRect" presStyleLbl="bgShp" presStyleIdx="0" presStyleCnt="4"/>
      <dgm:spPr/>
    </dgm:pt>
    <dgm:pt modelId="{0E4CAB8C-6299-4D51-B8DE-320722819D6B}" type="pres">
      <dgm:prSet presAssocID="{53A39605-DBE5-467A-A969-245DBE8A86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53427C44-5EF0-44D8-9B9B-9D92C9A9F6A0}" type="pres">
      <dgm:prSet presAssocID="{53A39605-DBE5-467A-A969-245DBE8A8628}" presName="spaceRect" presStyleCnt="0"/>
      <dgm:spPr/>
    </dgm:pt>
    <dgm:pt modelId="{D0119B19-964A-4E65-AE3F-927667BC4629}" type="pres">
      <dgm:prSet presAssocID="{53A39605-DBE5-467A-A969-245DBE8A8628}" presName="textRect" presStyleLbl="revTx" presStyleIdx="0" presStyleCnt="4">
        <dgm:presLayoutVars>
          <dgm:chMax val="1"/>
          <dgm:chPref val="1"/>
        </dgm:presLayoutVars>
      </dgm:prSet>
      <dgm:spPr/>
    </dgm:pt>
    <dgm:pt modelId="{AA8EF7DF-8985-427C-9E3D-6C8E40E9D9CA}" type="pres">
      <dgm:prSet presAssocID="{3C6A7F96-430D-48A4-8737-86E675E802B0}" presName="sibTrans" presStyleLbl="sibTrans2D1" presStyleIdx="0" presStyleCnt="0"/>
      <dgm:spPr/>
    </dgm:pt>
    <dgm:pt modelId="{9BBD3AE8-BF91-450C-9115-B2C67052AD9D}" type="pres">
      <dgm:prSet presAssocID="{6E43DB23-9836-4C7C-9FDE-830802FE6687}" presName="compNode" presStyleCnt="0"/>
      <dgm:spPr/>
    </dgm:pt>
    <dgm:pt modelId="{B2069954-0660-4130-A82C-06D6873FDAB0}" type="pres">
      <dgm:prSet presAssocID="{6E43DB23-9836-4C7C-9FDE-830802FE6687}" presName="iconBgRect" presStyleLbl="bgShp" presStyleIdx="1" presStyleCnt="4"/>
      <dgm:spPr/>
    </dgm:pt>
    <dgm:pt modelId="{B6440437-D6F8-4BE9-95C8-ECF4FF44F183}" type="pres">
      <dgm:prSet presAssocID="{6E43DB23-9836-4C7C-9FDE-830802FE66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orce Management"/>
        </a:ext>
      </dgm:extLst>
    </dgm:pt>
    <dgm:pt modelId="{2AB2EED1-7D3E-480A-8D5B-84E719DE4604}" type="pres">
      <dgm:prSet presAssocID="{6E43DB23-9836-4C7C-9FDE-830802FE6687}" presName="spaceRect" presStyleCnt="0"/>
      <dgm:spPr/>
    </dgm:pt>
    <dgm:pt modelId="{9D3D6F45-6BC9-4536-BFD1-97C95799095C}" type="pres">
      <dgm:prSet presAssocID="{6E43DB23-9836-4C7C-9FDE-830802FE6687}" presName="textRect" presStyleLbl="revTx" presStyleIdx="1" presStyleCnt="4" custScaleY="116687">
        <dgm:presLayoutVars>
          <dgm:chMax val="1"/>
          <dgm:chPref val="1"/>
        </dgm:presLayoutVars>
      </dgm:prSet>
      <dgm:spPr/>
    </dgm:pt>
    <dgm:pt modelId="{6ACBBCD4-1601-487A-B887-C837EB997FB3}" type="pres">
      <dgm:prSet presAssocID="{A9ADED19-3C3C-4DB3-BCAF-B540B61708EF}" presName="sibTrans" presStyleLbl="sibTrans2D1" presStyleIdx="0" presStyleCnt="0"/>
      <dgm:spPr/>
    </dgm:pt>
    <dgm:pt modelId="{979382CE-0C05-4126-8D5E-B60324CA9959}" type="pres">
      <dgm:prSet presAssocID="{051E5799-47C0-4B76-91A2-38EB981EC6E0}" presName="compNode" presStyleCnt="0"/>
      <dgm:spPr/>
    </dgm:pt>
    <dgm:pt modelId="{06ED4329-DEE4-4092-9EFC-C130F2A5087A}" type="pres">
      <dgm:prSet presAssocID="{051E5799-47C0-4B76-91A2-38EB981EC6E0}" presName="iconBgRect" presStyleLbl="bgShp" presStyleIdx="2" presStyleCnt="4"/>
      <dgm:spPr/>
    </dgm:pt>
    <dgm:pt modelId="{78F100C0-BFD2-428C-8B8F-1FA75EE2B659}" type="pres">
      <dgm:prSet presAssocID="{051E5799-47C0-4B76-91A2-38EB981EC6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Secure"/>
        </a:ext>
      </dgm:extLst>
    </dgm:pt>
    <dgm:pt modelId="{F4BAA0CE-9407-4FCC-8E0F-23F1B19A4E7F}" type="pres">
      <dgm:prSet presAssocID="{051E5799-47C0-4B76-91A2-38EB981EC6E0}" presName="spaceRect" presStyleCnt="0"/>
      <dgm:spPr/>
    </dgm:pt>
    <dgm:pt modelId="{AC748801-E6C2-45BD-AF75-C4DE4CE9EB82}" type="pres">
      <dgm:prSet presAssocID="{051E5799-47C0-4B76-91A2-38EB981EC6E0}" presName="textRect" presStyleLbl="revTx" presStyleIdx="2" presStyleCnt="4">
        <dgm:presLayoutVars>
          <dgm:chMax val="1"/>
          <dgm:chPref val="1"/>
        </dgm:presLayoutVars>
      </dgm:prSet>
      <dgm:spPr/>
    </dgm:pt>
    <dgm:pt modelId="{D901C872-3007-4841-89FD-7B214DB099B6}" type="pres">
      <dgm:prSet presAssocID="{5CF1E2CC-8452-42C0-864C-F578709ECC0B}" presName="sibTrans" presStyleLbl="sibTrans2D1" presStyleIdx="0" presStyleCnt="0"/>
      <dgm:spPr/>
    </dgm:pt>
    <dgm:pt modelId="{0266975D-B93C-4810-B5E9-621A648895C2}" type="pres">
      <dgm:prSet presAssocID="{31ABCABE-3F97-4ECE-8C0C-4168464669F6}" presName="compNode" presStyleCnt="0"/>
      <dgm:spPr/>
    </dgm:pt>
    <dgm:pt modelId="{4D8BC721-EBED-4088-9E04-460DA3E6D9DC}" type="pres">
      <dgm:prSet presAssocID="{31ABCABE-3F97-4ECE-8C0C-4168464669F6}" presName="iconBgRect" presStyleLbl="bgShp" presStyleIdx="3" presStyleCnt="4"/>
      <dgm:spPr/>
    </dgm:pt>
    <dgm:pt modelId="{03EAA210-5198-4385-AB42-884C616CE51B}" type="pres">
      <dgm:prSet presAssocID="{31ABCABE-3F97-4ECE-8C0C-4168464669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nboarding"/>
        </a:ext>
      </dgm:extLst>
    </dgm:pt>
    <dgm:pt modelId="{2048523B-DD77-44E9-BC57-D6CF2FD041E4}" type="pres">
      <dgm:prSet presAssocID="{31ABCABE-3F97-4ECE-8C0C-4168464669F6}" presName="spaceRect" presStyleCnt="0"/>
      <dgm:spPr/>
    </dgm:pt>
    <dgm:pt modelId="{AB51B2A0-796B-4EC8-9E77-303CAFFCDF22}" type="pres">
      <dgm:prSet presAssocID="{31ABCABE-3F97-4ECE-8C0C-4168464669F6}" presName="textRect" presStyleLbl="revTx" presStyleIdx="3" presStyleCnt="4">
        <dgm:presLayoutVars>
          <dgm:chMax val="1"/>
          <dgm:chPref val="1"/>
        </dgm:presLayoutVars>
      </dgm:prSet>
      <dgm:spPr/>
    </dgm:pt>
  </dgm:ptLst>
  <dgm:cxnLst>
    <dgm:cxn modelId="{97D58221-8FE9-48D3-A112-27C529738770}" type="presOf" srcId="{3C6A7F96-430D-48A4-8737-86E675E802B0}" destId="{AA8EF7DF-8985-427C-9E3D-6C8E40E9D9CA}" srcOrd="0" destOrd="0" presId="urn:microsoft.com/office/officeart/2018/2/layout/IconCircleList"/>
    <dgm:cxn modelId="{174A6A33-EE1F-4012-BF48-A0D2AAD6B7F9}" srcId="{A4FC5695-F16F-43DA-B75F-76FA8133EC54}" destId="{6E43DB23-9836-4C7C-9FDE-830802FE6687}" srcOrd="1" destOrd="0" parTransId="{9ECE9DC6-0E82-4B07-9ABD-4768B23EDEAD}" sibTransId="{A9ADED19-3C3C-4DB3-BCAF-B540B61708EF}"/>
    <dgm:cxn modelId="{D6449935-4D6D-4905-B3F8-DAF54B835EFD}" srcId="{A4FC5695-F16F-43DA-B75F-76FA8133EC54}" destId="{31ABCABE-3F97-4ECE-8C0C-4168464669F6}" srcOrd="3" destOrd="0" parTransId="{2D486A2C-E2D0-4752-BE98-1765827BA84B}" sibTransId="{B0B630E0-287C-4270-A3CC-8C202897CE27}"/>
    <dgm:cxn modelId="{E6F15B3D-2702-4EB2-BA2F-D316638374F2}" type="presOf" srcId="{051E5799-47C0-4B76-91A2-38EB981EC6E0}" destId="{AC748801-E6C2-45BD-AF75-C4DE4CE9EB82}" srcOrd="0" destOrd="0" presId="urn:microsoft.com/office/officeart/2018/2/layout/IconCircleList"/>
    <dgm:cxn modelId="{56A8585B-93B5-42C8-963C-356E990F6F64}" type="presOf" srcId="{A9ADED19-3C3C-4DB3-BCAF-B540B61708EF}" destId="{6ACBBCD4-1601-487A-B887-C837EB997FB3}" srcOrd="0" destOrd="0" presId="urn:microsoft.com/office/officeart/2018/2/layout/IconCircleList"/>
    <dgm:cxn modelId="{0704EB60-77F7-4420-946C-DD6E4894DB82}" type="presOf" srcId="{53A39605-DBE5-467A-A969-245DBE8A8628}" destId="{D0119B19-964A-4E65-AE3F-927667BC4629}" srcOrd="0" destOrd="0" presId="urn:microsoft.com/office/officeart/2018/2/layout/IconCircleList"/>
    <dgm:cxn modelId="{542BF441-1BF8-463E-B491-CE0F2D9835E6}" srcId="{A4FC5695-F16F-43DA-B75F-76FA8133EC54}" destId="{051E5799-47C0-4B76-91A2-38EB981EC6E0}" srcOrd="2" destOrd="0" parTransId="{81C8937A-3EE5-47A1-B221-DAAD3C94264C}" sibTransId="{5CF1E2CC-8452-42C0-864C-F578709ECC0B}"/>
    <dgm:cxn modelId="{15E86A68-9E59-4264-98CD-DF173094F232}" type="presOf" srcId="{6E43DB23-9836-4C7C-9FDE-830802FE6687}" destId="{9D3D6F45-6BC9-4536-BFD1-97C95799095C}" srcOrd="0" destOrd="0" presId="urn:microsoft.com/office/officeart/2018/2/layout/IconCircleList"/>
    <dgm:cxn modelId="{1615557E-8788-4D7D-98D1-BDB5EA559359}" type="presOf" srcId="{A4FC5695-F16F-43DA-B75F-76FA8133EC54}" destId="{E9552853-B440-483E-BA9E-6B47772116D5}" srcOrd="0" destOrd="0" presId="urn:microsoft.com/office/officeart/2018/2/layout/IconCircleList"/>
    <dgm:cxn modelId="{BD989099-BB7D-4B16-A78E-79A4A72463F6}" type="presOf" srcId="{5CF1E2CC-8452-42C0-864C-F578709ECC0B}" destId="{D901C872-3007-4841-89FD-7B214DB099B6}" srcOrd="0" destOrd="0" presId="urn:microsoft.com/office/officeart/2018/2/layout/IconCircleList"/>
    <dgm:cxn modelId="{6BEC1FDB-70AA-44C6-8145-D34DC74158EA}" type="presOf" srcId="{31ABCABE-3F97-4ECE-8C0C-4168464669F6}" destId="{AB51B2A0-796B-4EC8-9E77-303CAFFCDF22}" srcOrd="0" destOrd="0" presId="urn:microsoft.com/office/officeart/2018/2/layout/IconCircleList"/>
    <dgm:cxn modelId="{1332E1FE-067E-46FF-9074-6128B01033CA}" srcId="{A4FC5695-F16F-43DA-B75F-76FA8133EC54}" destId="{53A39605-DBE5-467A-A969-245DBE8A8628}" srcOrd="0" destOrd="0" parTransId="{F5E425A3-5F79-4ED0-B6E4-B8C1BECBD4B5}" sibTransId="{3C6A7F96-430D-48A4-8737-86E675E802B0}"/>
    <dgm:cxn modelId="{8FA2B391-4413-42E9-A55A-34BF8F73DF1A}" type="presParOf" srcId="{E9552853-B440-483E-BA9E-6B47772116D5}" destId="{BE1B79FF-0CEB-4AF5-9823-734509DD9861}" srcOrd="0" destOrd="0" presId="urn:microsoft.com/office/officeart/2018/2/layout/IconCircleList"/>
    <dgm:cxn modelId="{CADD127B-0625-43C6-BB02-BE91154EA478}" type="presParOf" srcId="{BE1B79FF-0CEB-4AF5-9823-734509DD9861}" destId="{9B9EBC29-0929-4507-BF55-9668CDFBB3E1}" srcOrd="0" destOrd="0" presId="urn:microsoft.com/office/officeart/2018/2/layout/IconCircleList"/>
    <dgm:cxn modelId="{8175ED61-7C3A-4A02-9E10-6D7E15700A97}" type="presParOf" srcId="{9B9EBC29-0929-4507-BF55-9668CDFBB3E1}" destId="{AF3019FF-C102-42F6-B381-2D6E9A5C6F3E}" srcOrd="0" destOrd="0" presId="urn:microsoft.com/office/officeart/2018/2/layout/IconCircleList"/>
    <dgm:cxn modelId="{CF8FD09C-989E-45B6-AB89-F65D87E5295B}" type="presParOf" srcId="{9B9EBC29-0929-4507-BF55-9668CDFBB3E1}" destId="{0E4CAB8C-6299-4D51-B8DE-320722819D6B}" srcOrd="1" destOrd="0" presId="urn:microsoft.com/office/officeart/2018/2/layout/IconCircleList"/>
    <dgm:cxn modelId="{B05CAA27-7952-4A36-89AF-22357C1D5D2E}" type="presParOf" srcId="{9B9EBC29-0929-4507-BF55-9668CDFBB3E1}" destId="{53427C44-5EF0-44D8-9B9B-9D92C9A9F6A0}" srcOrd="2" destOrd="0" presId="urn:microsoft.com/office/officeart/2018/2/layout/IconCircleList"/>
    <dgm:cxn modelId="{F2851DF8-37CA-41CC-9E18-BE252D02CEA9}" type="presParOf" srcId="{9B9EBC29-0929-4507-BF55-9668CDFBB3E1}" destId="{D0119B19-964A-4E65-AE3F-927667BC4629}" srcOrd="3" destOrd="0" presId="urn:microsoft.com/office/officeart/2018/2/layout/IconCircleList"/>
    <dgm:cxn modelId="{39737C6A-D157-48F3-9C02-E19C0A2D95F6}" type="presParOf" srcId="{BE1B79FF-0CEB-4AF5-9823-734509DD9861}" destId="{AA8EF7DF-8985-427C-9E3D-6C8E40E9D9CA}" srcOrd="1" destOrd="0" presId="urn:microsoft.com/office/officeart/2018/2/layout/IconCircleList"/>
    <dgm:cxn modelId="{C8F2BE39-FF0E-44CF-A453-7B69F0D5A112}" type="presParOf" srcId="{BE1B79FF-0CEB-4AF5-9823-734509DD9861}" destId="{9BBD3AE8-BF91-450C-9115-B2C67052AD9D}" srcOrd="2" destOrd="0" presId="urn:microsoft.com/office/officeart/2018/2/layout/IconCircleList"/>
    <dgm:cxn modelId="{031EA878-6ABB-4CAE-B97D-BE4189157E3E}" type="presParOf" srcId="{9BBD3AE8-BF91-450C-9115-B2C67052AD9D}" destId="{B2069954-0660-4130-A82C-06D6873FDAB0}" srcOrd="0" destOrd="0" presId="urn:microsoft.com/office/officeart/2018/2/layout/IconCircleList"/>
    <dgm:cxn modelId="{7DC8E7EC-A7A5-4A4A-88CA-7E74FCE61FD4}" type="presParOf" srcId="{9BBD3AE8-BF91-450C-9115-B2C67052AD9D}" destId="{B6440437-D6F8-4BE9-95C8-ECF4FF44F183}" srcOrd="1" destOrd="0" presId="urn:microsoft.com/office/officeart/2018/2/layout/IconCircleList"/>
    <dgm:cxn modelId="{7C7F0D33-CB8C-4DC4-82EB-5BE34021DFD6}" type="presParOf" srcId="{9BBD3AE8-BF91-450C-9115-B2C67052AD9D}" destId="{2AB2EED1-7D3E-480A-8D5B-84E719DE4604}" srcOrd="2" destOrd="0" presId="urn:microsoft.com/office/officeart/2018/2/layout/IconCircleList"/>
    <dgm:cxn modelId="{65BE0C67-8F29-4635-BF92-1C2B22376043}" type="presParOf" srcId="{9BBD3AE8-BF91-450C-9115-B2C67052AD9D}" destId="{9D3D6F45-6BC9-4536-BFD1-97C95799095C}" srcOrd="3" destOrd="0" presId="urn:microsoft.com/office/officeart/2018/2/layout/IconCircleList"/>
    <dgm:cxn modelId="{EAC33CA8-8007-413D-B388-D4C419B00E0F}" type="presParOf" srcId="{BE1B79FF-0CEB-4AF5-9823-734509DD9861}" destId="{6ACBBCD4-1601-487A-B887-C837EB997FB3}" srcOrd="3" destOrd="0" presId="urn:microsoft.com/office/officeart/2018/2/layout/IconCircleList"/>
    <dgm:cxn modelId="{2840B019-7891-4B5B-B84E-6AB4F7C947DB}" type="presParOf" srcId="{BE1B79FF-0CEB-4AF5-9823-734509DD9861}" destId="{979382CE-0C05-4126-8D5E-B60324CA9959}" srcOrd="4" destOrd="0" presId="urn:microsoft.com/office/officeart/2018/2/layout/IconCircleList"/>
    <dgm:cxn modelId="{08A3B238-EDDF-41D5-B2FA-495B63E5DE6C}" type="presParOf" srcId="{979382CE-0C05-4126-8D5E-B60324CA9959}" destId="{06ED4329-DEE4-4092-9EFC-C130F2A5087A}" srcOrd="0" destOrd="0" presId="urn:microsoft.com/office/officeart/2018/2/layout/IconCircleList"/>
    <dgm:cxn modelId="{CCDC380D-C3DD-4FB8-8B28-6288A7622FBD}" type="presParOf" srcId="{979382CE-0C05-4126-8D5E-B60324CA9959}" destId="{78F100C0-BFD2-428C-8B8F-1FA75EE2B659}" srcOrd="1" destOrd="0" presId="urn:microsoft.com/office/officeart/2018/2/layout/IconCircleList"/>
    <dgm:cxn modelId="{5B682E71-7FF2-4B88-A74A-10FBA3FECE29}" type="presParOf" srcId="{979382CE-0C05-4126-8D5E-B60324CA9959}" destId="{F4BAA0CE-9407-4FCC-8E0F-23F1B19A4E7F}" srcOrd="2" destOrd="0" presId="urn:microsoft.com/office/officeart/2018/2/layout/IconCircleList"/>
    <dgm:cxn modelId="{9CC3231B-7D28-4E74-ABC7-3B050A2AE9D3}" type="presParOf" srcId="{979382CE-0C05-4126-8D5E-B60324CA9959}" destId="{AC748801-E6C2-45BD-AF75-C4DE4CE9EB82}" srcOrd="3" destOrd="0" presId="urn:microsoft.com/office/officeart/2018/2/layout/IconCircleList"/>
    <dgm:cxn modelId="{3FF45254-7587-4639-9619-E4AD3F53219F}" type="presParOf" srcId="{BE1B79FF-0CEB-4AF5-9823-734509DD9861}" destId="{D901C872-3007-4841-89FD-7B214DB099B6}" srcOrd="5" destOrd="0" presId="urn:microsoft.com/office/officeart/2018/2/layout/IconCircleList"/>
    <dgm:cxn modelId="{C0F3414D-18BA-482E-BC5B-0F172346F16D}" type="presParOf" srcId="{BE1B79FF-0CEB-4AF5-9823-734509DD9861}" destId="{0266975D-B93C-4810-B5E9-621A648895C2}" srcOrd="6" destOrd="0" presId="urn:microsoft.com/office/officeart/2018/2/layout/IconCircleList"/>
    <dgm:cxn modelId="{2B78857D-A702-45B3-9E4E-82C1355FD808}" type="presParOf" srcId="{0266975D-B93C-4810-B5E9-621A648895C2}" destId="{4D8BC721-EBED-4088-9E04-460DA3E6D9DC}" srcOrd="0" destOrd="0" presId="urn:microsoft.com/office/officeart/2018/2/layout/IconCircleList"/>
    <dgm:cxn modelId="{78A209A9-EA95-492C-853B-CB79F7592F0A}" type="presParOf" srcId="{0266975D-B93C-4810-B5E9-621A648895C2}" destId="{03EAA210-5198-4385-AB42-884C616CE51B}" srcOrd="1" destOrd="0" presId="urn:microsoft.com/office/officeart/2018/2/layout/IconCircleList"/>
    <dgm:cxn modelId="{AAB8BDBF-0259-407F-A4D8-58567451781E}" type="presParOf" srcId="{0266975D-B93C-4810-B5E9-621A648895C2}" destId="{2048523B-DD77-44E9-BC57-D6CF2FD041E4}" srcOrd="2" destOrd="0" presId="urn:microsoft.com/office/officeart/2018/2/layout/IconCircleList"/>
    <dgm:cxn modelId="{550ED328-79D8-4956-BC58-364BD3F1DB4B}" type="presParOf" srcId="{0266975D-B93C-4810-B5E9-621A648895C2}" destId="{AB51B2A0-796B-4EC8-9E77-303CAFFCDF2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D85F6-A9E2-4F33-AE45-DA96F2C2F1BE}">
      <dsp:nvSpPr>
        <dsp:cNvPr id="0" name=""/>
        <dsp:cNvSpPr/>
      </dsp:nvSpPr>
      <dsp:spPr>
        <a:xfrm>
          <a:off x="2919047" y="410585"/>
          <a:ext cx="5109508" cy="5109508"/>
        </a:xfrm>
        <a:prstGeom prst="pie">
          <a:avLst>
            <a:gd name="adj1" fmla="val 16200000"/>
            <a:gd name="adj2" fmla="val 180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VDOE and Identified LEAs</a:t>
          </a:r>
        </a:p>
      </dsp:txBody>
      <dsp:txXfrm>
        <a:off x="5697038" y="1353411"/>
        <a:ext cx="1733583" cy="1703169"/>
      </dsp:txXfrm>
    </dsp:sp>
    <dsp:sp modelId="{BECF5B7B-20BC-4B01-8C82-256A2E2B9B29}">
      <dsp:nvSpPr>
        <dsp:cNvPr id="0" name=""/>
        <dsp:cNvSpPr/>
      </dsp:nvSpPr>
      <dsp:spPr>
        <a:xfrm>
          <a:off x="2867708" y="589172"/>
          <a:ext cx="5109508" cy="5109508"/>
        </a:xfrm>
        <a:prstGeom prst="pie">
          <a:avLst>
            <a:gd name="adj1" fmla="val 1800000"/>
            <a:gd name="adj2" fmla="val 9000000"/>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2"/>
              </a:solidFill>
            </a:rPr>
            <a:t>Resource Partners</a:t>
          </a:r>
        </a:p>
        <a:p>
          <a:pPr marL="0" lvl="0" indent="0" algn="ctr" defTabSz="844550">
            <a:lnSpc>
              <a:spcPct val="90000"/>
            </a:lnSpc>
            <a:spcBef>
              <a:spcPct val="0"/>
            </a:spcBef>
            <a:spcAft>
              <a:spcPct val="35000"/>
            </a:spcAft>
            <a:buNone/>
          </a:pPr>
          <a:r>
            <a:rPr lang="en-US" sz="1900" kern="1200">
              <a:solidFill>
                <a:schemeClr val="tx2"/>
              </a:solidFill>
            </a:rPr>
            <a:t>TEDNA</a:t>
          </a:r>
        </a:p>
        <a:p>
          <a:pPr marL="0" lvl="0" indent="0" algn="ctr" defTabSz="844550">
            <a:lnSpc>
              <a:spcPct val="90000"/>
            </a:lnSpc>
            <a:spcBef>
              <a:spcPct val="0"/>
            </a:spcBef>
            <a:spcAft>
              <a:spcPct val="35000"/>
            </a:spcAft>
            <a:buNone/>
          </a:pPr>
          <a:r>
            <a:rPr lang="en-US" sz="1900" kern="1200">
              <a:solidFill>
                <a:schemeClr val="tx2"/>
              </a:solidFill>
            </a:rPr>
            <a:t>NARF</a:t>
          </a:r>
        </a:p>
        <a:p>
          <a:pPr marL="0" lvl="0" indent="0" algn="ctr" defTabSz="844550">
            <a:lnSpc>
              <a:spcPct val="90000"/>
            </a:lnSpc>
            <a:spcBef>
              <a:spcPct val="0"/>
            </a:spcBef>
            <a:spcAft>
              <a:spcPct val="35000"/>
            </a:spcAft>
            <a:buNone/>
          </a:pPr>
          <a:r>
            <a:rPr lang="en-US" sz="1900" kern="1200">
              <a:solidFill>
                <a:schemeClr val="tx2"/>
              </a:solidFill>
            </a:rPr>
            <a:t>ADI</a:t>
          </a:r>
          <a:endParaRPr lang="en-US" sz="1900" kern="1200" dirty="0">
            <a:solidFill>
              <a:schemeClr val="tx2"/>
            </a:solidFill>
          </a:endParaRPr>
        </a:p>
      </dsp:txBody>
      <dsp:txXfrm>
        <a:off x="4266740" y="3813028"/>
        <a:ext cx="2311444" cy="1581514"/>
      </dsp:txXfrm>
    </dsp:sp>
    <dsp:sp modelId="{ACC61853-415B-41F6-BAF1-7FADD51A8A59}">
      <dsp:nvSpPr>
        <dsp:cNvPr id="0" name=""/>
        <dsp:cNvSpPr/>
      </dsp:nvSpPr>
      <dsp:spPr>
        <a:xfrm>
          <a:off x="2727708" y="416879"/>
          <a:ext cx="5109508" cy="5109508"/>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Virginia Tribal Consortium </a:t>
          </a:r>
        </a:p>
        <a:p>
          <a:pPr marL="0" lvl="0" indent="0" algn="ctr" defTabSz="844550">
            <a:lnSpc>
              <a:spcPct val="90000"/>
            </a:lnSpc>
            <a:spcBef>
              <a:spcPct val="0"/>
            </a:spcBef>
            <a:spcAft>
              <a:spcPct val="35000"/>
            </a:spcAft>
            <a:buNone/>
          </a:pPr>
          <a:r>
            <a:rPr lang="en-US" sz="1900" kern="1200" dirty="0"/>
            <a:t>(5 Tribes)</a:t>
          </a:r>
        </a:p>
      </dsp:txBody>
      <dsp:txXfrm>
        <a:off x="3275155" y="1420533"/>
        <a:ext cx="1733583" cy="1703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019FF-C102-42F6-B381-2D6E9A5C6F3E}">
      <dsp:nvSpPr>
        <dsp:cNvPr id="0" name=""/>
        <dsp:cNvSpPr/>
      </dsp:nvSpPr>
      <dsp:spPr>
        <a:xfrm>
          <a:off x="146161" y="1216514"/>
          <a:ext cx="1557086" cy="155708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4CAB8C-6299-4D51-B8DE-320722819D6B}">
      <dsp:nvSpPr>
        <dsp:cNvPr id="0" name=""/>
        <dsp:cNvSpPr/>
      </dsp:nvSpPr>
      <dsp:spPr>
        <a:xfrm>
          <a:off x="473149" y="1543502"/>
          <a:ext cx="903110" cy="9031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119B19-964A-4E65-AE3F-927667BC4629}">
      <dsp:nvSpPr>
        <dsp:cNvPr id="0" name=""/>
        <dsp:cNvSpPr/>
      </dsp:nvSpPr>
      <dsp:spPr>
        <a:xfrm>
          <a:off x="2036909" y="1216514"/>
          <a:ext cx="3670275" cy="15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Virginia Tribal Consortium Outreach Seminar</a:t>
          </a:r>
          <a:r>
            <a:rPr lang="en-US" sz="1600" kern="1200" dirty="0"/>
            <a:t>—a one-day initial meeting and six virtual modules enable the Consortium to educate VDOE, LEA, and related entities on Native American culture and education challenges and aspirations.</a:t>
          </a:r>
        </a:p>
      </dsp:txBody>
      <dsp:txXfrm>
        <a:off x="2036909" y="1216514"/>
        <a:ext cx="3670275" cy="1557086"/>
      </dsp:txXfrm>
    </dsp:sp>
    <dsp:sp modelId="{B2069954-0660-4130-A82C-06D6873FDAB0}">
      <dsp:nvSpPr>
        <dsp:cNvPr id="0" name=""/>
        <dsp:cNvSpPr/>
      </dsp:nvSpPr>
      <dsp:spPr>
        <a:xfrm>
          <a:off x="6346702" y="1216514"/>
          <a:ext cx="1557086" cy="155708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40437-D6F8-4BE9-95C8-ECF4FF44F183}">
      <dsp:nvSpPr>
        <dsp:cNvPr id="0" name=""/>
        <dsp:cNvSpPr/>
      </dsp:nvSpPr>
      <dsp:spPr>
        <a:xfrm>
          <a:off x="6673691" y="1543502"/>
          <a:ext cx="903110" cy="9031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3D6F45-6BC9-4536-BFD1-97C95799095C}">
      <dsp:nvSpPr>
        <dsp:cNvPr id="0" name=""/>
        <dsp:cNvSpPr/>
      </dsp:nvSpPr>
      <dsp:spPr>
        <a:xfrm>
          <a:off x="8237451" y="1086598"/>
          <a:ext cx="3670275" cy="181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Virginia Education Resources Training</a:t>
          </a:r>
          <a:r>
            <a:rPr lang="en-US" sz="1600" kern="1200" dirty="0"/>
            <a:t>—two-day training for the Consortium Board and Coordinator, conducted by VDOE, covering education resources provided by VDOE and other education entities, available funding, and grants management.</a:t>
          </a:r>
        </a:p>
        <a:p>
          <a:pPr marL="0" lvl="0" indent="0" algn="l" defTabSz="711200">
            <a:lnSpc>
              <a:spcPct val="90000"/>
            </a:lnSpc>
            <a:spcBef>
              <a:spcPct val="0"/>
            </a:spcBef>
            <a:spcAft>
              <a:spcPct val="35000"/>
            </a:spcAft>
            <a:buNone/>
          </a:pPr>
          <a:endParaRPr lang="en-US" sz="1600" kern="1200" dirty="0"/>
        </a:p>
      </dsp:txBody>
      <dsp:txXfrm>
        <a:off x="8237451" y="1086598"/>
        <a:ext cx="3670275" cy="1816917"/>
      </dsp:txXfrm>
    </dsp:sp>
    <dsp:sp modelId="{06ED4329-DEE4-4092-9EFC-C130F2A5087A}">
      <dsp:nvSpPr>
        <dsp:cNvPr id="0" name=""/>
        <dsp:cNvSpPr/>
      </dsp:nvSpPr>
      <dsp:spPr>
        <a:xfrm>
          <a:off x="146161" y="4039690"/>
          <a:ext cx="1557086" cy="155708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100C0-BFD2-428C-8B8F-1FA75EE2B659}">
      <dsp:nvSpPr>
        <dsp:cNvPr id="0" name=""/>
        <dsp:cNvSpPr/>
      </dsp:nvSpPr>
      <dsp:spPr>
        <a:xfrm>
          <a:off x="473149" y="4366678"/>
          <a:ext cx="903110" cy="9031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748801-E6C2-45BD-AF75-C4DE4CE9EB82}">
      <dsp:nvSpPr>
        <dsp:cNvPr id="0" name=""/>
        <dsp:cNvSpPr/>
      </dsp:nvSpPr>
      <dsp:spPr>
        <a:xfrm>
          <a:off x="2036909" y="4039690"/>
          <a:ext cx="3670275" cy="15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SPM Management Training</a:t>
          </a:r>
          <a:r>
            <a:rPr lang="en-US" sz="1600" kern="1200" dirty="0"/>
            <a:t>—two days of initial training followed by weekly virtual training for three months for the Consortium Coordinator to administer the SPM (strategic performance management) system to create a Strategic Plan and track and report progress for the Project and, at the conclusion of the Project, for the Consortium.</a:t>
          </a:r>
        </a:p>
      </dsp:txBody>
      <dsp:txXfrm>
        <a:off x="2036909" y="4039690"/>
        <a:ext cx="3670275" cy="1557086"/>
      </dsp:txXfrm>
    </dsp:sp>
    <dsp:sp modelId="{4D8BC721-EBED-4088-9E04-460DA3E6D9DC}">
      <dsp:nvSpPr>
        <dsp:cNvPr id="0" name=""/>
        <dsp:cNvSpPr/>
      </dsp:nvSpPr>
      <dsp:spPr>
        <a:xfrm>
          <a:off x="6346702" y="4039690"/>
          <a:ext cx="1557086" cy="155708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AA210-5198-4385-AB42-884C616CE51B}">
      <dsp:nvSpPr>
        <dsp:cNvPr id="0" name=""/>
        <dsp:cNvSpPr/>
      </dsp:nvSpPr>
      <dsp:spPr>
        <a:xfrm>
          <a:off x="6673691" y="4366678"/>
          <a:ext cx="903110" cy="9031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51B2A0-796B-4EC8-9E77-303CAFFCDF22}">
      <dsp:nvSpPr>
        <dsp:cNvPr id="0" name=""/>
        <dsp:cNvSpPr/>
      </dsp:nvSpPr>
      <dsp:spPr>
        <a:xfrm>
          <a:off x="8237451" y="4039690"/>
          <a:ext cx="3670275" cy="15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Educating Native Youth for Success</a:t>
          </a:r>
          <a:r>
            <a:rPr lang="en-US" sz="1600" kern="1200" dirty="0"/>
            <a:t>—a day of initial training for the Board and Coordinator and invited VDOE and LEA representatives, followed by a virtual module each month conducted on the day of the monthly Board meeting to build an understanding of the capabilities that contribute to students’ success in school and beyond school and the roles of schools, families, and communities in supporting the development of these capabilities.</a:t>
          </a:r>
        </a:p>
      </dsp:txBody>
      <dsp:txXfrm>
        <a:off x="8237451" y="4039690"/>
        <a:ext cx="3670275" cy="155708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178E26-2D11-4659-960E-7C83FF7605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8BAF1-7ED7-4515-9623-09333975809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17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78E26-2D11-4659-960E-7C83FF7605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8BAF1-7ED7-4515-9623-093339758091}" type="slidenum">
              <a:rPr lang="en-US" smtClean="0"/>
              <a:t>‹#›</a:t>
            </a:fld>
            <a:endParaRPr lang="en-US"/>
          </a:p>
        </p:txBody>
      </p:sp>
    </p:spTree>
    <p:extLst>
      <p:ext uri="{BB962C8B-B14F-4D97-AF65-F5344CB8AC3E}">
        <p14:creationId xmlns:p14="http://schemas.microsoft.com/office/powerpoint/2010/main" val="275701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7B62-59F6-4AA4-B4D8-8F837EEE3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EBD08-6782-42B4-B5DB-250DCB46F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D8E7C-C94E-4950-B2BA-AF19C9BD1875}"/>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5" name="Footer Placeholder 4">
            <a:extLst>
              <a:ext uri="{FF2B5EF4-FFF2-40B4-BE49-F238E27FC236}">
                <a16:creationId xmlns:a16="http://schemas.microsoft.com/office/drawing/2014/main" id="{69DA478E-B081-454D-8AAC-33C91C764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A4695-AA5B-47C8-948B-D74616EAFE40}"/>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2316025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5BEA-8F18-4FD3-86EC-E79782D25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F5CD8-E5C3-4865-AA9A-71FD486C3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60410-9834-43B6-A154-D11D497DCF7C}"/>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5" name="Footer Placeholder 4">
            <a:extLst>
              <a:ext uri="{FF2B5EF4-FFF2-40B4-BE49-F238E27FC236}">
                <a16:creationId xmlns:a16="http://schemas.microsoft.com/office/drawing/2014/main" id="{2B74B787-9168-4541-BA9C-843C66BB2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6BD69-D70C-4237-A13C-43BBB8B0820A}"/>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303600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D200-A3D4-4C5E-ABC6-A2234C6A6F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8EBCE6-D2DD-436B-A495-B5B687DFD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564F02-73A2-44FC-9072-F44AB7D33AFF}"/>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5" name="Footer Placeholder 4">
            <a:extLst>
              <a:ext uri="{FF2B5EF4-FFF2-40B4-BE49-F238E27FC236}">
                <a16:creationId xmlns:a16="http://schemas.microsoft.com/office/drawing/2014/main" id="{AB9C148B-93B8-4394-A2E0-7D64A650C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B6C5-83FF-4D65-BCD9-29DC0E0EEE7E}"/>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368284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7A85-C09F-4302-AED2-F380DEED4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03D63D-19BD-4EE6-96A0-8463241322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F35904-C326-4153-A5F8-B4DAE77B4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3C615-D16E-4A08-BF03-DA7A55983070}"/>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6" name="Footer Placeholder 5">
            <a:extLst>
              <a:ext uri="{FF2B5EF4-FFF2-40B4-BE49-F238E27FC236}">
                <a16:creationId xmlns:a16="http://schemas.microsoft.com/office/drawing/2014/main" id="{21CF6CCD-AD20-4A05-91EB-3B4F38F62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AB970-113F-4B4D-B603-F9B1504D10BF}"/>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2900638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CCAD-3AE2-4A3A-ADD4-1AEAB563FB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5062C-AA17-437E-80BC-5F98F9ECF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D5F870-5D13-462D-9924-3451176CD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BE7CA6-C617-4C24-9C3E-159D90451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D7585E-9C5D-4ADF-8EBF-B1EEA73275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6AF228-6AF0-4FC2-AA4E-1DF4F675F0A7}"/>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8" name="Footer Placeholder 7">
            <a:extLst>
              <a:ext uri="{FF2B5EF4-FFF2-40B4-BE49-F238E27FC236}">
                <a16:creationId xmlns:a16="http://schemas.microsoft.com/office/drawing/2014/main" id="{5F6952D4-3815-46C9-BA7C-404DC66177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C7BBF9-5976-493F-9D14-0171032739B5}"/>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1426531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A700-70D2-4064-9FB6-449F953346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F171C-B6E8-47B6-A181-D7F1098194A2}"/>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4" name="Footer Placeholder 3">
            <a:extLst>
              <a:ext uri="{FF2B5EF4-FFF2-40B4-BE49-F238E27FC236}">
                <a16:creationId xmlns:a16="http://schemas.microsoft.com/office/drawing/2014/main" id="{E6149D0E-A009-4EBE-B69C-095D9F7CFD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3E7D92-1A79-4348-8BF9-3E13F569EDD1}"/>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353764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72C787-C8F1-4312-AED0-0E883A63EFB3}"/>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3" name="Footer Placeholder 2">
            <a:extLst>
              <a:ext uri="{FF2B5EF4-FFF2-40B4-BE49-F238E27FC236}">
                <a16:creationId xmlns:a16="http://schemas.microsoft.com/office/drawing/2014/main" id="{3A04D07E-A1FE-422E-AB6D-9E093527D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5CBBB9-8E81-4F69-B385-8B2C298A564A}"/>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2957803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E3BE-E91D-4CBE-9ED7-4E27C5E23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250A4F-4CC9-41BF-8453-603F1E91D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817493-E39B-4A5B-8F26-9F531987F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1B484-2E7B-48F4-AEFA-817CC4E7F46C}"/>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6" name="Footer Placeholder 5">
            <a:extLst>
              <a:ext uri="{FF2B5EF4-FFF2-40B4-BE49-F238E27FC236}">
                <a16:creationId xmlns:a16="http://schemas.microsoft.com/office/drawing/2014/main" id="{55AA9065-5BE8-4227-9999-73F9F2180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40DCA-7EE0-4F8E-A33D-3D1A26E1DC4C}"/>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4040631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3ADA-62F6-48A3-BAF0-C1243033B5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1FBA5E-0BA2-4870-AB26-6F7D194D75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CA4404-CA48-465B-BC23-7AC0E0812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55706-0766-424C-93DE-7C23FA44B43B}"/>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6" name="Footer Placeholder 5">
            <a:extLst>
              <a:ext uri="{FF2B5EF4-FFF2-40B4-BE49-F238E27FC236}">
                <a16:creationId xmlns:a16="http://schemas.microsoft.com/office/drawing/2014/main" id="{024534C1-A41E-4F87-993A-9257C47ED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B5BA1-726A-4B62-9448-15AFC0A0953F}"/>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94285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78E26-2D11-4659-960E-7C83FF7605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8BAF1-7ED7-4515-9623-093339758091}" type="slidenum">
              <a:rPr lang="en-US" smtClean="0"/>
              <a:t>‹#›</a:t>
            </a:fld>
            <a:endParaRPr lang="en-US"/>
          </a:p>
        </p:txBody>
      </p:sp>
    </p:spTree>
    <p:extLst>
      <p:ext uri="{BB962C8B-B14F-4D97-AF65-F5344CB8AC3E}">
        <p14:creationId xmlns:p14="http://schemas.microsoft.com/office/powerpoint/2010/main" val="2561341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AF22-93D5-4714-AC59-04E277A93C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DC828-357C-4AB1-AE0C-CD80F9926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E28EB-4E0A-4300-B125-E78E36F55734}"/>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5" name="Footer Placeholder 4">
            <a:extLst>
              <a:ext uri="{FF2B5EF4-FFF2-40B4-BE49-F238E27FC236}">
                <a16:creationId xmlns:a16="http://schemas.microsoft.com/office/drawing/2014/main" id="{DD797648-E91C-4579-8945-F95CBF459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BC59E-F703-4B4E-83FA-3AEF11FC01FA}"/>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67355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5D13A-5683-4192-9CA2-87D0D00E42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59CAB-AF11-4BDC-99CF-F16733C1C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75739-DFBB-4D94-BA87-C2F715C7D415}"/>
              </a:ext>
            </a:extLst>
          </p:cNvPr>
          <p:cNvSpPr>
            <a:spLocks noGrp="1"/>
          </p:cNvSpPr>
          <p:nvPr>
            <p:ph type="dt" sz="half" idx="10"/>
          </p:nvPr>
        </p:nvSpPr>
        <p:spPr/>
        <p:txBody>
          <a:bodyPr/>
          <a:lstStyle/>
          <a:p>
            <a:fld id="{498D7F98-2E3A-4A3A-8805-B9FBD5F8042B}" type="datetimeFigureOut">
              <a:rPr lang="en-US" smtClean="0"/>
              <a:t>11/18/2019</a:t>
            </a:fld>
            <a:endParaRPr lang="en-US"/>
          </a:p>
        </p:txBody>
      </p:sp>
      <p:sp>
        <p:nvSpPr>
          <p:cNvPr id="5" name="Footer Placeholder 4">
            <a:extLst>
              <a:ext uri="{FF2B5EF4-FFF2-40B4-BE49-F238E27FC236}">
                <a16:creationId xmlns:a16="http://schemas.microsoft.com/office/drawing/2014/main" id="{2CF5A35C-A569-4BC8-854F-FC10399D7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6B943-A452-41E5-A158-09A864F52378}"/>
              </a:ext>
            </a:extLst>
          </p:cNvPr>
          <p:cNvSpPr>
            <a:spLocks noGrp="1"/>
          </p:cNvSpPr>
          <p:nvPr>
            <p:ph type="sldNum" sz="quarter" idx="12"/>
          </p:nvPr>
        </p:nvSpPr>
        <p:spPr/>
        <p:txBody>
          <a:bodyPr/>
          <a:lstStyle/>
          <a:p>
            <a:fld id="{B2853BEF-97EB-4D13-9C8B-ECFD9682F0BC}" type="slidenum">
              <a:rPr lang="en-US" smtClean="0"/>
              <a:t>‹#›</a:t>
            </a:fld>
            <a:endParaRPr lang="en-US"/>
          </a:p>
        </p:txBody>
      </p:sp>
    </p:spTree>
    <p:extLst>
      <p:ext uri="{BB962C8B-B14F-4D97-AF65-F5344CB8AC3E}">
        <p14:creationId xmlns:p14="http://schemas.microsoft.com/office/powerpoint/2010/main" val="155678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78E26-2D11-4659-960E-7C83FF7605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8BAF1-7ED7-4515-9623-09333975809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54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178E26-2D11-4659-960E-7C83FF7605D2}"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8BAF1-7ED7-4515-9623-093339758091}" type="slidenum">
              <a:rPr lang="en-US" smtClean="0"/>
              <a:t>‹#›</a:t>
            </a:fld>
            <a:endParaRPr lang="en-US"/>
          </a:p>
        </p:txBody>
      </p:sp>
    </p:spTree>
    <p:extLst>
      <p:ext uri="{BB962C8B-B14F-4D97-AF65-F5344CB8AC3E}">
        <p14:creationId xmlns:p14="http://schemas.microsoft.com/office/powerpoint/2010/main" val="252973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178E26-2D11-4659-960E-7C83FF7605D2}"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8BAF1-7ED7-4515-9623-093339758091}" type="slidenum">
              <a:rPr lang="en-US" smtClean="0"/>
              <a:t>‹#›</a:t>
            </a:fld>
            <a:endParaRPr lang="en-US"/>
          </a:p>
        </p:txBody>
      </p:sp>
    </p:spTree>
    <p:extLst>
      <p:ext uri="{BB962C8B-B14F-4D97-AF65-F5344CB8AC3E}">
        <p14:creationId xmlns:p14="http://schemas.microsoft.com/office/powerpoint/2010/main" val="174473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178E26-2D11-4659-960E-7C83FF7605D2}" type="datetimeFigureOut">
              <a:rPr lang="en-US" smtClean="0"/>
              <a:t>11/18/2019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CB8BAF1-7ED7-4515-9623-093339758091}" type="slidenum">
              <a:rPr lang="en-US" smtClean="0"/>
              <a:t>‹#›</a:t>
            </a:fld>
            <a:endParaRPr lang="en-US"/>
          </a:p>
        </p:txBody>
      </p:sp>
    </p:spTree>
    <p:extLst>
      <p:ext uri="{BB962C8B-B14F-4D97-AF65-F5344CB8AC3E}">
        <p14:creationId xmlns:p14="http://schemas.microsoft.com/office/powerpoint/2010/main" val="326106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9178E26-2D11-4659-960E-7C83FF7605D2}" type="datetimeFigureOut">
              <a:rPr lang="en-US" smtClean="0"/>
              <a:t>11/18/2019</a:t>
            </a:fld>
            <a:endParaRPr lang="en-US"/>
          </a:p>
        </p:txBody>
      </p:sp>
      <p:pic>
        <p:nvPicPr>
          <p:cNvPr id="10" name="Picture 9">
            <a:extLst>
              <a:ext uri="{FF2B5EF4-FFF2-40B4-BE49-F238E27FC236}">
                <a16:creationId xmlns:a16="http://schemas.microsoft.com/office/drawing/2014/main" id="{24E8AF09-6E10-45B2-A563-2FAF9917A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118" y="5881103"/>
            <a:ext cx="1927263" cy="848201"/>
          </a:xfrm>
          <a:prstGeom prst="rect">
            <a:avLst/>
          </a:prstGeom>
        </p:spPr>
      </p:pic>
    </p:spTree>
    <p:extLst>
      <p:ext uri="{BB962C8B-B14F-4D97-AF65-F5344CB8AC3E}">
        <p14:creationId xmlns:p14="http://schemas.microsoft.com/office/powerpoint/2010/main" val="370573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78E26-2D11-4659-960E-7C83FF7605D2}"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8BAF1-7ED7-4515-9623-093339758091}" type="slidenum">
              <a:rPr lang="en-US" smtClean="0"/>
              <a:t>‹#›</a:t>
            </a:fld>
            <a:endParaRPr lang="en-US"/>
          </a:p>
        </p:txBody>
      </p:sp>
      <p:pic>
        <p:nvPicPr>
          <p:cNvPr id="10" name="Picture 9">
            <a:extLst>
              <a:ext uri="{FF2B5EF4-FFF2-40B4-BE49-F238E27FC236}">
                <a16:creationId xmlns:a16="http://schemas.microsoft.com/office/drawing/2014/main" id="{27CE5402-B6DE-426C-95AD-D31BD1DE4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4673" y="3966994"/>
            <a:ext cx="1927263" cy="848201"/>
          </a:xfrm>
          <a:prstGeom prst="rect">
            <a:avLst/>
          </a:prstGeom>
        </p:spPr>
      </p:pic>
    </p:spTree>
    <p:extLst>
      <p:ext uri="{BB962C8B-B14F-4D97-AF65-F5344CB8AC3E}">
        <p14:creationId xmlns:p14="http://schemas.microsoft.com/office/powerpoint/2010/main" val="182078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78E26-2D11-4659-960E-7C83FF7605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8BAF1-7ED7-4515-9623-093339758091}" type="slidenum">
              <a:rPr lang="en-US" smtClean="0"/>
              <a:t>‹#›</a:t>
            </a:fld>
            <a:endParaRPr lang="en-US"/>
          </a:p>
        </p:txBody>
      </p:sp>
    </p:spTree>
    <p:extLst>
      <p:ext uri="{BB962C8B-B14F-4D97-AF65-F5344CB8AC3E}">
        <p14:creationId xmlns:p14="http://schemas.microsoft.com/office/powerpoint/2010/main" val="5339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9178E26-2D11-4659-960E-7C83FF7605D2}" type="datetimeFigureOut">
              <a:rPr lang="en-US" smtClean="0"/>
              <a:t>11/18/2019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CB8BAF1-7ED7-4515-9623-09333975809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467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43148-60F0-4BA1-BF3E-EAA792F38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FBF1B5-D8AB-45C6-B132-ACC868664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D05FC-49B8-491F-9D8A-252835571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D7F98-2E3A-4A3A-8805-B9FBD5F8042B}" type="datetimeFigureOut">
              <a:rPr lang="en-US" smtClean="0"/>
              <a:t>11/18/2019</a:t>
            </a:fld>
            <a:endParaRPr lang="en-US"/>
          </a:p>
        </p:txBody>
      </p:sp>
      <p:sp>
        <p:nvSpPr>
          <p:cNvPr id="5" name="Footer Placeholder 4">
            <a:extLst>
              <a:ext uri="{FF2B5EF4-FFF2-40B4-BE49-F238E27FC236}">
                <a16:creationId xmlns:a16="http://schemas.microsoft.com/office/drawing/2014/main" id="{E62826B8-5478-4B90-8556-B625B0A67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033784-70DD-4A82-B4C3-3B6D42CD3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53BEF-97EB-4D13-9C8B-ECFD9682F0BC}" type="slidenum">
              <a:rPr lang="en-US" smtClean="0"/>
              <a:t>‹#›</a:t>
            </a:fld>
            <a:endParaRPr lang="en-US"/>
          </a:p>
        </p:txBody>
      </p:sp>
    </p:spTree>
    <p:extLst>
      <p:ext uri="{BB962C8B-B14F-4D97-AF65-F5344CB8AC3E}">
        <p14:creationId xmlns:p14="http://schemas.microsoft.com/office/powerpoint/2010/main" val="61422593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chickahominytrib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ied.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onacannation.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pamunkey.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mitribe.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543-E92A-40C4-BC10-160CA7B1B9F6}"/>
              </a:ext>
            </a:extLst>
          </p:cNvPr>
          <p:cNvSpPr>
            <a:spLocks noGrp="1"/>
          </p:cNvSpPr>
          <p:nvPr>
            <p:ph type="ctrTitle"/>
          </p:nvPr>
        </p:nvSpPr>
        <p:spPr>
          <a:xfrm>
            <a:off x="1097280" y="781852"/>
            <a:ext cx="10058400" cy="3357280"/>
          </a:xfrm>
        </p:spPr>
        <p:txBody>
          <a:bodyPr>
            <a:normAutofit/>
          </a:bodyPr>
          <a:lstStyle/>
          <a:p>
            <a:pPr algn="ctr">
              <a:lnSpc>
                <a:spcPct val="100000"/>
              </a:lnSpc>
            </a:pPr>
            <a:r>
              <a:rPr lang="en-US" sz="5400" b="1" dirty="0"/>
              <a:t>Virginia STEP Project</a:t>
            </a:r>
            <a:br>
              <a:rPr lang="en-US" sz="4400" dirty="0"/>
            </a:br>
            <a:br>
              <a:rPr lang="en-US" sz="2000" dirty="0"/>
            </a:br>
            <a:r>
              <a:rPr lang="en-US" sz="2400" dirty="0"/>
              <a:t>Chickahominy – Eastern Division Tribal Center</a:t>
            </a:r>
            <a:br>
              <a:rPr lang="en-US" sz="2400" dirty="0"/>
            </a:br>
            <a:r>
              <a:rPr lang="en-US" sz="2000" dirty="0"/>
              <a:t>Providence Forge, VA</a:t>
            </a:r>
            <a:br>
              <a:rPr lang="en-US" sz="2400" dirty="0"/>
            </a:br>
            <a:r>
              <a:rPr lang="en-US" sz="2000" dirty="0"/>
              <a:t>November 18-19, 2019</a:t>
            </a:r>
            <a:endParaRPr lang="en-US" sz="3200" dirty="0"/>
          </a:p>
        </p:txBody>
      </p:sp>
      <p:sp>
        <p:nvSpPr>
          <p:cNvPr id="3" name="Subtitle 2">
            <a:extLst>
              <a:ext uri="{FF2B5EF4-FFF2-40B4-BE49-F238E27FC236}">
                <a16:creationId xmlns:a16="http://schemas.microsoft.com/office/drawing/2014/main" id="{0EF6846A-AFB1-4BEB-9C5D-EB1B0ABBE9C4}"/>
              </a:ext>
            </a:extLst>
          </p:cNvPr>
          <p:cNvSpPr>
            <a:spLocks noGrp="1"/>
          </p:cNvSpPr>
          <p:nvPr>
            <p:ph type="subTitle" idx="1"/>
          </p:nvPr>
        </p:nvSpPr>
        <p:spPr>
          <a:xfrm>
            <a:off x="1097280" y="4747168"/>
            <a:ext cx="10058400" cy="1143000"/>
          </a:xfrm>
        </p:spPr>
        <p:txBody>
          <a:bodyPr/>
          <a:lstStyle/>
          <a:p>
            <a:pPr algn="ctr"/>
            <a:r>
              <a:rPr lang="en-US" b="1" dirty="0">
                <a:solidFill>
                  <a:schemeClr val="accent3"/>
                </a:solidFill>
              </a:rPr>
              <a:t>Sam </a:t>
            </a:r>
            <a:r>
              <a:rPr lang="en-US" b="1" dirty="0" err="1">
                <a:solidFill>
                  <a:schemeClr val="accent3"/>
                </a:solidFill>
              </a:rPr>
              <a:t>redding</a:t>
            </a:r>
            <a:r>
              <a:rPr lang="en-US" b="1" dirty="0">
                <a:solidFill>
                  <a:schemeClr val="accent3"/>
                </a:solidFill>
              </a:rPr>
              <a:t> and </a:t>
            </a:r>
            <a:r>
              <a:rPr lang="en-US" b="1" dirty="0" err="1">
                <a:solidFill>
                  <a:schemeClr val="accent3"/>
                </a:solidFill>
              </a:rPr>
              <a:t>stephanie</a:t>
            </a:r>
            <a:r>
              <a:rPr lang="en-US" b="1" dirty="0">
                <a:solidFill>
                  <a:schemeClr val="accent3"/>
                </a:solidFill>
              </a:rPr>
              <a:t> </a:t>
            </a:r>
            <a:r>
              <a:rPr lang="en-US" b="1" dirty="0" err="1">
                <a:solidFill>
                  <a:schemeClr val="accent3"/>
                </a:solidFill>
              </a:rPr>
              <a:t>bisson</a:t>
            </a:r>
            <a:endParaRPr lang="en-US" b="1" dirty="0">
              <a:solidFill>
                <a:schemeClr val="accent3"/>
              </a:solidFill>
            </a:endParaRPr>
          </a:p>
          <a:p>
            <a:pPr algn="ctr"/>
            <a:r>
              <a:rPr lang="en-US" sz="1800" dirty="0">
                <a:solidFill>
                  <a:schemeClr val="accent3"/>
                </a:solidFill>
              </a:rPr>
              <a:t>Academic development institute</a:t>
            </a:r>
          </a:p>
        </p:txBody>
      </p:sp>
      <p:pic>
        <p:nvPicPr>
          <p:cNvPr id="4" name="Picture 3">
            <a:extLst>
              <a:ext uri="{FF2B5EF4-FFF2-40B4-BE49-F238E27FC236}">
                <a16:creationId xmlns:a16="http://schemas.microsoft.com/office/drawing/2014/main" id="{1A649D2D-8253-475E-82F5-C5301D84C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26" y="120551"/>
            <a:ext cx="3850342" cy="1694561"/>
          </a:xfrm>
          <a:prstGeom prst="rect">
            <a:avLst/>
          </a:prstGeom>
        </p:spPr>
      </p:pic>
    </p:spTree>
    <p:extLst>
      <p:ext uri="{BB962C8B-B14F-4D97-AF65-F5344CB8AC3E}">
        <p14:creationId xmlns:p14="http://schemas.microsoft.com/office/powerpoint/2010/main" val="173900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C2A6-811A-4D3E-9780-BFCC1268DDC1}"/>
              </a:ext>
            </a:extLst>
          </p:cNvPr>
          <p:cNvSpPr>
            <a:spLocks noGrp="1"/>
          </p:cNvSpPr>
          <p:nvPr>
            <p:ph type="title"/>
          </p:nvPr>
        </p:nvSpPr>
        <p:spPr>
          <a:xfrm>
            <a:off x="243434" y="731520"/>
            <a:ext cx="3666836" cy="3581126"/>
          </a:xfrm>
          <a:prstGeom prst="rect">
            <a:avLst/>
          </a:prstGeom>
        </p:spPr>
        <p:txBody>
          <a:bodyPr anchor="b">
            <a:normAutofit/>
          </a:bodyPr>
          <a:lstStyle/>
          <a:p>
            <a:r>
              <a:rPr lang="en-US" sz="4000" b="1" dirty="0"/>
              <a:t>Tribal Education Departments National Assembly (TEDNA)</a:t>
            </a:r>
            <a:endParaRPr lang="en-US" sz="4000" dirty="0"/>
          </a:p>
        </p:txBody>
      </p:sp>
      <p:sp>
        <p:nvSpPr>
          <p:cNvPr id="3" name="Content Placeholder 2">
            <a:extLst>
              <a:ext uri="{FF2B5EF4-FFF2-40B4-BE49-F238E27FC236}">
                <a16:creationId xmlns:a16="http://schemas.microsoft.com/office/drawing/2014/main" id="{8BFB9237-D542-4C5E-96DE-5382DF13FA68}"/>
              </a:ext>
            </a:extLst>
          </p:cNvPr>
          <p:cNvSpPr>
            <a:spLocks noGrp="1"/>
          </p:cNvSpPr>
          <p:nvPr>
            <p:ph idx="1"/>
          </p:nvPr>
        </p:nvSpPr>
        <p:spPr>
          <a:xfrm>
            <a:off x="4800600" y="480447"/>
            <a:ext cx="6830878" cy="5508873"/>
          </a:xfrm>
          <a:prstGeom prst="rect">
            <a:avLst/>
          </a:prstGeom>
        </p:spPr>
        <p:txBody>
          <a:bodyPr>
            <a:normAutofit/>
          </a:bodyPr>
          <a:lstStyle/>
          <a:p>
            <a:r>
              <a:rPr lang="en-US" sz="2400" dirty="0">
                <a:solidFill>
                  <a:schemeClr val="accent3"/>
                </a:solidFill>
              </a:rPr>
              <a:t>TEDNA is a national non-profit membership organization. Since 2003 TEDNA has been providing ongoing resources for professional development and technical assistance to Tribal Education Agencies in crafting more comprehensive educational systems. TEDNA has managed federal grants to support the college and career readiness of Indian youth and advancing tribal school sovereignty. </a:t>
            </a:r>
          </a:p>
          <a:p>
            <a:endParaRPr lang="en-US" sz="2400" dirty="0">
              <a:solidFill>
                <a:schemeClr val="accent3"/>
              </a:solidFill>
            </a:endParaRPr>
          </a:p>
          <a:p>
            <a:r>
              <a:rPr lang="en-US" sz="2400" dirty="0">
                <a:solidFill>
                  <a:schemeClr val="accent3"/>
                </a:solidFill>
              </a:rPr>
              <a:t>TEDNA will serve as the lead applicant organization to manage the </a:t>
            </a:r>
            <a:r>
              <a:rPr lang="en-US" sz="2400" b="1" dirty="0">
                <a:solidFill>
                  <a:schemeClr val="accent3"/>
                </a:solidFill>
              </a:rPr>
              <a:t>Virginia STEP Project</a:t>
            </a:r>
            <a:r>
              <a:rPr lang="en-US" sz="2400" dirty="0">
                <a:solidFill>
                  <a:schemeClr val="accent3"/>
                </a:solidFill>
              </a:rPr>
              <a:t> and provide expertise on the formation and operation of the Virginia Tribal Consortium.</a:t>
            </a:r>
          </a:p>
          <a:p>
            <a:endParaRPr lang="en-US" dirty="0"/>
          </a:p>
        </p:txBody>
      </p:sp>
    </p:spTree>
    <p:extLst>
      <p:ext uri="{BB962C8B-B14F-4D97-AF65-F5344CB8AC3E}">
        <p14:creationId xmlns:p14="http://schemas.microsoft.com/office/powerpoint/2010/main" val="12806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E462-B237-4913-8082-0780A0530907}"/>
              </a:ext>
            </a:extLst>
          </p:cNvPr>
          <p:cNvSpPr>
            <a:spLocks noGrp="1"/>
          </p:cNvSpPr>
          <p:nvPr>
            <p:ph type="title"/>
          </p:nvPr>
        </p:nvSpPr>
        <p:spPr/>
        <p:txBody>
          <a:bodyPr/>
          <a:lstStyle/>
          <a:p>
            <a:r>
              <a:rPr lang="en-US" b="1" dirty="0"/>
              <a:t>Native American Rights Fund</a:t>
            </a:r>
            <a:endParaRPr lang="en-US" dirty="0"/>
          </a:p>
        </p:txBody>
      </p:sp>
      <p:sp>
        <p:nvSpPr>
          <p:cNvPr id="3" name="Content Placeholder 2">
            <a:extLst>
              <a:ext uri="{FF2B5EF4-FFF2-40B4-BE49-F238E27FC236}">
                <a16:creationId xmlns:a16="http://schemas.microsoft.com/office/drawing/2014/main" id="{487D09DD-1D7A-4761-AE87-F152761227FC}"/>
              </a:ext>
            </a:extLst>
          </p:cNvPr>
          <p:cNvSpPr>
            <a:spLocks noGrp="1"/>
          </p:cNvSpPr>
          <p:nvPr>
            <p:ph idx="1"/>
          </p:nvPr>
        </p:nvSpPr>
        <p:spPr/>
        <p:txBody>
          <a:bodyPr/>
          <a:lstStyle/>
          <a:p>
            <a:r>
              <a:rPr lang="en-US" b="1" dirty="0">
                <a:solidFill>
                  <a:schemeClr val="accent2">
                    <a:lumMod val="50000"/>
                  </a:schemeClr>
                </a:solidFill>
              </a:rPr>
              <a:t>Melody McCoy</a:t>
            </a:r>
          </a:p>
          <a:p>
            <a:r>
              <a:rPr lang="en-US" b="1" dirty="0">
                <a:solidFill>
                  <a:schemeClr val="accent2">
                    <a:lumMod val="50000"/>
                  </a:schemeClr>
                </a:solidFill>
              </a:rPr>
              <a:t>Founded in 1970, the Native American Rights Fund (NARF) is one of the oldest and largest nonprofit law firms dedicated to asserting and defending the rights of Indian tribes, organizations and individuals nationwide. </a:t>
            </a:r>
          </a:p>
          <a:p>
            <a:r>
              <a:rPr lang="en-US" dirty="0">
                <a:solidFill>
                  <a:schemeClr val="accent2">
                    <a:lumMod val="50000"/>
                  </a:schemeClr>
                </a:solidFill>
              </a:rPr>
              <a:t>NARF’s extensive experience in tribal rights in education is advanced through its direct representation of tribes and Indian organizations, its published comprehensive </a:t>
            </a:r>
            <a:r>
              <a:rPr lang="en-US" i="1" dirty="0">
                <a:solidFill>
                  <a:schemeClr val="accent2">
                    <a:lumMod val="50000"/>
                  </a:schemeClr>
                </a:solidFill>
              </a:rPr>
              <a:t>Tribalizing Indian Education Series,</a:t>
            </a:r>
            <a:r>
              <a:rPr lang="en-US" dirty="0">
                <a:solidFill>
                  <a:schemeClr val="accent2">
                    <a:lumMod val="50000"/>
                  </a:schemeClr>
                </a:solidFill>
              </a:rPr>
              <a:t> and professional training and development pertaining to conceptualizing, developing, and implementing tribally-sanctioned education codes. NARF will contribute to the </a:t>
            </a:r>
            <a:r>
              <a:rPr lang="en-US" b="1" dirty="0">
                <a:solidFill>
                  <a:schemeClr val="accent2">
                    <a:lumMod val="50000"/>
                  </a:schemeClr>
                </a:solidFill>
              </a:rPr>
              <a:t>Virginia STEP Project</a:t>
            </a:r>
            <a:r>
              <a:rPr lang="en-US" dirty="0">
                <a:solidFill>
                  <a:schemeClr val="accent2">
                    <a:lumMod val="50000"/>
                  </a:schemeClr>
                </a:solidFill>
              </a:rPr>
              <a:t> by sharing its insights with and advising the Virginia Tribal Consortium on Tribally sanctioned education codes.</a:t>
            </a:r>
          </a:p>
          <a:p>
            <a:endParaRPr lang="en-US" dirty="0"/>
          </a:p>
        </p:txBody>
      </p:sp>
    </p:spTree>
    <p:extLst>
      <p:ext uri="{BB962C8B-B14F-4D97-AF65-F5344CB8AC3E}">
        <p14:creationId xmlns:p14="http://schemas.microsoft.com/office/powerpoint/2010/main" val="267596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DE22-2804-442E-920E-2692D9118888}"/>
              </a:ext>
            </a:extLst>
          </p:cNvPr>
          <p:cNvSpPr>
            <a:spLocks noGrp="1"/>
          </p:cNvSpPr>
          <p:nvPr>
            <p:ph type="title"/>
          </p:nvPr>
        </p:nvSpPr>
        <p:spPr>
          <a:xfrm>
            <a:off x="627681" y="821345"/>
            <a:ext cx="3200400" cy="3099725"/>
          </a:xfrm>
          <a:prstGeom prst="rect">
            <a:avLst/>
          </a:prstGeom>
        </p:spPr>
        <p:txBody>
          <a:bodyPr anchor="b">
            <a:normAutofit/>
          </a:bodyPr>
          <a:lstStyle/>
          <a:p>
            <a:r>
              <a:rPr lang="en-US" b="1" dirty="0"/>
              <a:t>Academic Development Institute</a:t>
            </a:r>
            <a:br>
              <a:rPr lang="en-US" b="1" dirty="0"/>
            </a:br>
            <a:br>
              <a:rPr lang="en-US" b="1" dirty="0"/>
            </a:br>
            <a:r>
              <a:rPr lang="en-US" sz="2200" dirty="0"/>
              <a:t>Sam Redding and Stephanie Bisson</a:t>
            </a:r>
            <a:br>
              <a:rPr lang="en-US" dirty="0"/>
            </a:br>
            <a:endParaRPr lang="en-US" dirty="0"/>
          </a:p>
        </p:txBody>
      </p:sp>
      <p:sp>
        <p:nvSpPr>
          <p:cNvPr id="3" name="Content Placeholder 2">
            <a:extLst>
              <a:ext uri="{FF2B5EF4-FFF2-40B4-BE49-F238E27FC236}">
                <a16:creationId xmlns:a16="http://schemas.microsoft.com/office/drawing/2014/main" id="{90A911C9-032B-4668-9F40-81CD29CB46A5}"/>
              </a:ext>
            </a:extLst>
          </p:cNvPr>
          <p:cNvSpPr>
            <a:spLocks noGrp="1"/>
          </p:cNvSpPr>
          <p:nvPr>
            <p:ph idx="1"/>
          </p:nvPr>
        </p:nvSpPr>
        <p:spPr>
          <a:xfrm>
            <a:off x="4626244" y="449450"/>
            <a:ext cx="7108556" cy="6044339"/>
          </a:xfrm>
          <a:prstGeom prst="rect">
            <a:avLst/>
          </a:prstGeom>
        </p:spPr>
        <p:txBody>
          <a:bodyPr>
            <a:normAutofit/>
          </a:bodyPr>
          <a:lstStyle/>
          <a:p>
            <a:r>
              <a:rPr lang="en-US" dirty="0">
                <a:solidFill>
                  <a:schemeClr val="accent3"/>
                </a:solidFill>
              </a:rPr>
              <a:t>ADI is a non-profit organization founded in 1984 with a national reputation as the preeminent developer and provider of transformational services to improve individual and organizational performance to enhance children's academic and personal development. </a:t>
            </a:r>
          </a:p>
          <a:p>
            <a:r>
              <a:rPr lang="en-US" dirty="0">
                <a:solidFill>
                  <a:schemeClr val="accent3"/>
                </a:solidFill>
              </a:rPr>
              <a:t>ADI has served as a partner in the Idaho-Nez Perce STEP Project for seven years and the Oklahoma-Muscogee Creek STEP Project for three years. Through federally funded national content centers, ADI has provided technical assistance to 35 state education agencies (SEAs), including the VDOE, over the past 14 years. </a:t>
            </a:r>
          </a:p>
          <a:p>
            <a:r>
              <a:rPr lang="en-US" dirty="0">
                <a:solidFill>
                  <a:schemeClr val="accent3"/>
                </a:solidFill>
              </a:rPr>
              <a:t>ADI will develop and provide training opportunities for the </a:t>
            </a:r>
            <a:r>
              <a:rPr lang="en-US" b="1" dirty="0">
                <a:solidFill>
                  <a:schemeClr val="accent3"/>
                </a:solidFill>
              </a:rPr>
              <a:t>Virginia STEP Project</a:t>
            </a:r>
            <a:r>
              <a:rPr lang="en-US" dirty="0">
                <a:solidFill>
                  <a:schemeClr val="accent3"/>
                </a:solidFill>
              </a:rPr>
              <a:t> to create and sustain a Virginia Tribal Consortium relative to effective education practices, community engagement, and cultural responsiveness, and to provide and manage a strategic performance management (SPM) online system to plan, track, and report progress.</a:t>
            </a:r>
          </a:p>
          <a:p>
            <a:endParaRPr lang="en-US" sz="1900" dirty="0"/>
          </a:p>
        </p:txBody>
      </p:sp>
      <p:pic>
        <p:nvPicPr>
          <p:cNvPr id="9" name="Picture 8" descr="A close up of a logo&#10;&#10;Description automatically generated">
            <a:extLst>
              <a:ext uri="{FF2B5EF4-FFF2-40B4-BE49-F238E27FC236}">
                <a16:creationId xmlns:a16="http://schemas.microsoft.com/office/drawing/2014/main" id="{BBE4EEF0-0510-480A-8A39-029606884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894" y="4757159"/>
            <a:ext cx="1784477" cy="1627368"/>
          </a:xfrm>
          <a:prstGeom prst="rect">
            <a:avLst/>
          </a:prstGeom>
        </p:spPr>
      </p:pic>
    </p:spTree>
    <p:extLst>
      <p:ext uri="{BB962C8B-B14F-4D97-AF65-F5344CB8AC3E}">
        <p14:creationId xmlns:p14="http://schemas.microsoft.com/office/powerpoint/2010/main" val="364657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008C-419E-45CF-90EA-B6277B4DDA9B}"/>
              </a:ext>
            </a:extLst>
          </p:cNvPr>
          <p:cNvSpPr>
            <a:spLocks noGrp="1"/>
          </p:cNvSpPr>
          <p:nvPr>
            <p:ph type="title"/>
          </p:nvPr>
        </p:nvSpPr>
        <p:spPr/>
        <p:txBody>
          <a:bodyPr/>
          <a:lstStyle/>
          <a:p>
            <a:r>
              <a:rPr lang="en-US" dirty="0"/>
              <a:t>Virginia Department of Education</a:t>
            </a:r>
          </a:p>
        </p:txBody>
      </p:sp>
      <p:sp>
        <p:nvSpPr>
          <p:cNvPr id="3" name="Content Placeholder 2">
            <a:extLst>
              <a:ext uri="{FF2B5EF4-FFF2-40B4-BE49-F238E27FC236}">
                <a16:creationId xmlns:a16="http://schemas.microsoft.com/office/drawing/2014/main" id="{6A3304AD-EAEB-44D5-801C-175B896D3546}"/>
              </a:ext>
            </a:extLst>
          </p:cNvPr>
          <p:cNvSpPr>
            <a:spLocks noGrp="1"/>
          </p:cNvSpPr>
          <p:nvPr>
            <p:ph idx="1"/>
          </p:nvPr>
        </p:nvSpPr>
        <p:spPr>
          <a:xfrm>
            <a:off x="1097280" y="2409986"/>
            <a:ext cx="10058400" cy="3459108"/>
          </a:xfrm>
        </p:spPr>
        <p:txBody>
          <a:bodyPr/>
          <a:lstStyle/>
          <a:p>
            <a:r>
              <a:rPr lang="en-US" sz="2400" dirty="0">
                <a:solidFill>
                  <a:schemeClr val="accent2">
                    <a:lumMod val="50000"/>
                  </a:schemeClr>
                </a:solidFill>
              </a:rPr>
              <a:t>The Virginia Department of Education (VDOE)</a:t>
            </a:r>
            <a:r>
              <a:rPr lang="en-US" sz="2400" b="1" dirty="0">
                <a:solidFill>
                  <a:schemeClr val="accent2">
                    <a:lumMod val="50000"/>
                  </a:schemeClr>
                </a:solidFill>
              </a:rPr>
              <a:t> </a:t>
            </a:r>
            <a:r>
              <a:rPr lang="en-US" sz="2400" dirty="0">
                <a:solidFill>
                  <a:schemeClr val="accent2">
                    <a:lumMod val="50000"/>
                  </a:schemeClr>
                </a:solidFill>
              </a:rPr>
              <a:t>through its commitment to the </a:t>
            </a:r>
            <a:r>
              <a:rPr lang="en-US" sz="2400" b="1" dirty="0">
                <a:solidFill>
                  <a:schemeClr val="accent2">
                    <a:lumMod val="50000"/>
                  </a:schemeClr>
                </a:solidFill>
              </a:rPr>
              <a:t>Virginia STEP Project</a:t>
            </a:r>
            <a:r>
              <a:rPr lang="en-US" sz="2400" dirty="0">
                <a:solidFill>
                  <a:schemeClr val="accent2">
                    <a:lumMod val="50000"/>
                  </a:schemeClr>
                </a:solidFill>
              </a:rPr>
              <a:t> and its ongoing support for the Virginia Tribal Consortium, will benefit from the offerings of TEDNA, NARF, and ADI to advance its own ability to support the success of Native American students and assist the member Tribes in connecting with Commonwealth resources. </a:t>
            </a:r>
          </a:p>
          <a:p>
            <a:endParaRPr lang="en-US" dirty="0"/>
          </a:p>
        </p:txBody>
      </p:sp>
      <p:pic>
        <p:nvPicPr>
          <p:cNvPr id="1026" name="Picture 2" descr="Image result for virginia department of education">
            <a:extLst>
              <a:ext uri="{FF2B5EF4-FFF2-40B4-BE49-F238E27FC236}">
                <a16:creationId xmlns:a16="http://schemas.microsoft.com/office/drawing/2014/main" id="{355EDB26-EE74-430E-BB1D-DC0758A14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9" y="4492020"/>
            <a:ext cx="2466108" cy="165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62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196E-02F2-4594-BD87-021C4AC7AA2A}"/>
              </a:ext>
            </a:extLst>
          </p:cNvPr>
          <p:cNvSpPr>
            <a:spLocks noGrp="1"/>
          </p:cNvSpPr>
          <p:nvPr>
            <p:ph type="title"/>
          </p:nvPr>
        </p:nvSpPr>
        <p:spPr/>
        <p:txBody>
          <a:bodyPr/>
          <a:lstStyle/>
          <a:p>
            <a:r>
              <a:rPr lang="en-US" dirty="0"/>
              <a:t>Dr. Michael Pavel</a:t>
            </a:r>
          </a:p>
        </p:txBody>
      </p:sp>
      <p:sp>
        <p:nvSpPr>
          <p:cNvPr id="3" name="Content Placeholder 2">
            <a:extLst>
              <a:ext uri="{FF2B5EF4-FFF2-40B4-BE49-F238E27FC236}">
                <a16:creationId xmlns:a16="http://schemas.microsoft.com/office/drawing/2014/main" id="{03552E53-7715-41BB-BAE9-1C17E177B67A}"/>
              </a:ext>
            </a:extLst>
          </p:cNvPr>
          <p:cNvSpPr>
            <a:spLocks noGrp="1"/>
          </p:cNvSpPr>
          <p:nvPr>
            <p:ph idx="1"/>
          </p:nvPr>
        </p:nvSpPr>
        <p:spPr>
          <a:xfrm>
            <a:off x="1097280" y="1845733"/>
            <a:ext cx="10383520" cy="4416521"/>
          </a:xfrm>
        </p:spPr>
        <p:txBody>
          <a:bodyPr>
            <a:normAutofit fontScale="70000" lnSpcReduction="20000"/>
          </a:bodyPr>
          <a:lstStyle/>
          <a:p>
            <a:pPr>
              <a:lnSpc>
                <a:spcPct val="110000"/>
              </a:lnSpc>
            </a:pPr>
            <a:r>
              <a:rPr lang="en-US" sz="2600" b="1" dirty="0">
                <a:solidFill>
                  <a:schemeClr val="accent2">
                    <a:lumMod val="50000"/>
                  </a:schemeClr>
                </a:solidFill>
              </a:rPr>
              <a:t>Dr. Michael Pavel</a:t>
            </a:r>
            <a:r>
              <a:rPr lang="en-US" sz="2600" dirty="0">
                <a:solidFill>
                  <a:schemeClr val="accent2">
                    <a:lumMod val="50000"/>
                  </a:schemeClr>
                </a:solidFill>
              </a:rPr>
              <a:t>, an enrolled member of the Skokomish Indian Tribe and owner of </a:t>
            </a:r>
            <a:r>
              <a:rPr lang="en-US" sz="2600" dirty="0" err="1">
                <a:solidFill>
                  <a:schemeClr val="accent2">
                    <a:lumMod val="50000"/>
                  </a:schemeClr>
                </a:solidFill>
              </a:rPr>
              <a:t>Tuwaduq</a:t>
            </a:r>
            <a:r>
              <a:rPr lang="en-US" sz="2600" dirty="0">
                <a:solidFill>
                  <a:schemeClr val="accent2">
                    <a:lumMod val="50000"/>
                  </a:schemeClr>
                </a:solidFill>
              </a:rPr>
              <a:t> Cultural &amp; Research Institute (TCRI), will serve as the Project Narrator. He has published widely on factors influencing the social and academic success of Indian students, integrating Native language and culture into school curricula and supports, assisting teachers to teach Indian students, and professional development to school personnel on cultivating meaningful relationships with Tribal communities. </a:t>
            </a:r>
          </a:p>
          <a:p>
            <a:pPr>
              <a:lnSpc>
                <a:spcPct val="110000"/>
              </a:lnSpc>
            </a:pPr>
            <a:r>
              <a:rPr lang="en-US" sz="2600" dirty="0">
                <a:solidFill>
                  <a:schemeClr val="accent2">
                    <a:lumMod val="50000"/>
                  </a:schemeClr>
                </a:solidFill>
              </a:rPr>
              <a:t>A nationally renowned scholar, Dr. Pavel has an extensive list of publications and received numerous awards and honors for his scholarship recognizing his commitment to advancing public understanding about the necessity of an education system that responds to the needs of Indian students, families, and Tribal communities. He will oversee the process of bringing to life a narrative “story” that describes and recounts the experience of member Tribes and partners in conceptualizing, forming and operating the Virginia STEP Consortium. Tentatively titled, </a:t>
            </a:r>
            <a:r>
              <a:rPr lang="en-US" sz="2600" i="1" dirty="0">
                <a:solidFill>
                  <a:schemeClr val="accent2">
                    <a:lumMod val="50000"/>
                  </a:schemeClr>
                </a:solidFill>
              </a:rPr>
              <a:t>STEPs Taken: The Compelling Story of Small Tribes Establishing a Tribal Education Agency</a:t>
            </a:r>
            <a:r>
              <a:rPr lang="en-US" sz="2600" dirty="0">
                <a:solidFill>
                  <a:schemeClr val="accent2">
                    <a:lumMod val="50000"/>
                  </a:schemeClr>
                </a:solidFill>
              </a:rPr>
              <a:t>, the Project narrative will include descriptions of Project participants, voices from the Tribal community (Tribal leaders, elders, parents, and youth), visuals (i.e., photos, artwork, maps, etc.), and other elements to bring the story to life.</a:t>
            </a:r>
          </a:p>
          <a:p>
            <a:endParaRPr lang="en-US" dirty="0"/>
          </a:p>
        </p:txBody>
      </p:sp>
    </p:spTree>
    <p:extLst>
      <p:ext uri="{BB962C8B-B14F-4D97-AF65-F5344CB8AC3E}">
        <p14:creationId xmlns:p14="http://schemas.microsoft.com/office/powerpoint/2010/main" val="139905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4F83-7194-4A18-9DFE-5410D9F030F3}"/>
              </a:ext>
            </a:extLst>
          </p:cNvPr>
          <p:cNvSpPr>
            <a:spLocks noGrp="1"/>
          </p:cNvSpPr>
          <p:nvPr>
            <p:ph type="title"/>
          </p:nvPr>
        </p:nvSpPr>
        <p:spPr/>
        <p:txBody>
          <a:bodyPr/>
          <a:lstStyle/>
          <a:p>
            <a:r>
              <a:rPr lang="en-US" dirty="0"/>
              <a:t>Dr. Todd Johnson</a:t>
            </a:r>
          </a:p>
        </p:txBody>
      </p:sp>
      <p:sp>
        <p:nvSpPr>
          <p:cNvPr id="3" name="Content Placeholder 2">
            <a:extLst>
              <a:ext uri="{FF2B5EF4-FFF2-40B4-BE49-F238E27FC236}">
                <a16:creationId xmlns:a16="http://schemas.microsoft.com/office/drawing/2014/main" id="{7FF742A8-A4E1-46C4-92DF-5CAC71683CA5}"/>
              </a:ext>
            </a:extLst>
          </p:cNvPr>
          <p:cNvSpPr>
            <a:spLocks noGrp="1"/>
          </p:cNvSpPr>
          <p:nvPr>
            <p:ph idx="1"/>
          </p:nvPr>
        </p:nvSpPr>
        <p:spPr>
          <a:xfrm>
            <a:off x="1097280" y="1845734"/>
            <a:ext cx="10058400" cy="4446578"/>
          </a:xfrm>
        </p:spPr>
        <p:txBody>
          <a:bodyPr/>
          <a:lstStyle/>
          <a:p>
            <a:pPr>
              <a:lnSpc>
                <a:spcPct val="100000"/>
              </a:lnSpc>
            </a:pPr>
            <a:r>
              <a:rPr lang="en-US" b="1" dirty="0">
                <a:solidFill>
                  <a:schemeClr val="accent2">
                    <a:lumMod val="50000"/>
                  </a:schemeClr>
                </a:solidFill>
              </a:rPr>
              <a:t>Dr. Todd Johnson</a:t>
            </a:r>
            <a:r>
              <a:rPr lang="en-US" dirty="0">
                <a:solidFill>
                  <a:schemeClr val="accent2">
                    <a:lumMod val="50000"/>
                  </a:schemeClr>
                </a:solidFill>
              </a:rPr>
              <a:t>, Project Evaluator, is Director of the Center for Research and Data Analysis for the Educational Service District (ESD) 113. Dr. Johnson brings to the Project extensive experience conducting research, evaluation, and measurement experience in rural and high poverty schools across the United States. His most recent research and evaluation projects have included evaluation of afterschool programing, rural student marijuana use and perceptions, early warning educational systems, teacher professional development, and school-university partnerships with an emphasis on improving math. He has widespread experience working with TEDNA and other organizations to address the education needs of Tribes at the local, state, regional, and national levels. Dr. Johnson has been involved in the development of this proposal to design the initial evaluation plan in partnership with TEDNA and ADI.</a:t>
            </a:r>
          </a:p>
          <a:p>
            <a:endParaRPr lang="en-US" dirty="0"/>
          </a:p>
        </p:txBody>
      </p:sp>
    </p:spTree>
    <p:extLst>
      <p:ext uri="{BB962C8B-B14F-4D97-AF65-F5344CB8AC3E}">
        <p14:creationId xmlns:p14="http://schemas.microsoft.com/office/powerpoint/2010/main" val="4073418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E808-13B7-4345-A18F-90FD8263B8D7}"/>
              </a:ext>
            </a:extLst>
          </p:cNvPr>
          <p:cNvSpPr>
            <a:spLocks noGrp="1"/>
          </p:cNvSpPr>
          <p:nvPr>
            <p:ph type="title"/>
          </p:nvPr>
        </p:nvSpPr>
        <p:spPr/>
        <p:txBody>
          <a:bodyPr/>
          <a:lstStyle/>
          <a:p>
            <a:r>
              <a:rPr lang="en-US" dirty="0"/>
              <a:t>Trainings and Products</a:t>
            </a:r>
          </a:p>
        </p:txBody>
      </p:sp>
      <p:sp>
        <p:nvSpPr>
          <p:cNvPr id="3" name="Content Placeholder 2">
            <a:extLst>
              <a:ext uri="{FF2B5EF4-FFF2-40B4-BE49-F238E27FC236}">
                <a16:creationId xmlns:a16="http://schemas.microsoft.com/office/drawing/2014/main" id="{0DEA33DB-0A22-442E-8F44-9C5C15EF9F9F}"/>
              </a:ext>
            </a:extLst>
          </p:cNvPr>
          <p:cNvSpPr>
            <a:spLocks noGrp="1"/>
          </p:cNvSpPr>
          <p:nvPr>
            <p:ph idx="1"/>
          </p:nvPr>
        </p:nvSpPr>
        <p:spPr>
          <a:xfrm>
            <a:off x="1097280" y="2048934"/>
            <a:ext cx="10058400" cy="4023360"/>
          </a:xfrm>
        </p:spPr>
        <p:txBody>
          <a:bodyPr/>
          <a:lstStyle/>
          <a:p>
            <a:pPr lvl="0"/>
            <a:r>
              <a:rPr lang="en-US" sz="2400" b="1" dirty="0">
                <a:solidFill>
                  <a:schemeClr val="accent2">
                    <a:lumMod val="50000"/>
                  </a:schemeClr>
                </a:solidFill>
              </a:rPr>
              <a:t>TEA Governance</a:t>
            </a:r>
            <a:r>
              <a:rPr lang="en-US" sz="2400" dirty="0">
                <a:solidFill>
                  <a:schemeClr val="accent2">
                    <a:lumMod val="50000"/>
                  </a:schemeClr>
                </a:solidFill>
              </a:rPr>
              <a:t> </a:t>
            </a:r>
            <a:r>
              <a:rPr lang="en-US" sz="2400" b="1" dirty="0">
                <a:solidFill>
                  <a:schemeClr val="accent2">
                    <a:lumMod val="50000"/>
                  </a:schemeClr>
                </a:solidFill>
              </a:rPr>
              <a:t>Training—</a:t>
            </a:r>
            <a:r>
              <a:rPr lang="en-US" sz="2400" dirty="0">
                <a:solidFill>
                  <a:schemeClr val="accent2">
                    <a:lumMod val="50000"/>
                  </a:schemeClr>
                </a:solidFill>
              </a:rPr>
              <a:t>three-day training for the Consortium Board and Start-Up Consultant, conducted by TEDNA with resource partners, covering the functions of a Tribal Education Agency including:</a:t>
            </a:r>
          </a:p>
          <a:p>
            <a:pPr marL="569913" lvl="0" indent="-344488">
              <a:buFont typeface="Wingdings" panose="05000000000000000000" pitchFamily="2" charset="2"/>
              <a:buChar char="v"/>
            </a:pPr>
            <a:r>
              <a:rPr lang="en-US" sz="2400" dirty="0">
                <a:solidFill>
                  <a:schemeClr val="accent2">
                    <a:lumMod val="50000"/>
                  </a:schemeClr>
                </a:solidFill>
              </a:rPr>
              <a:t>stakeholder engagement;</a:t>
            </a:r>
          </a:p>
          <a:p>
            <a:pPr marL="569913" lvl="0" indent="-344488">
              <a:buFont typeface="Wingdings" panose="05000000000000000000" pitchFamily="2" charset="2"/>
              <a:buChar char="v"/>
            </a:pPr>
            <a:r>
              <a:rPr lang="en-US" sz="2400" dirty="0">
                <a:solidFill>
                  <a:schemeClr val="accent2">
                    <a:lumMod val="50000"/>
                  </a:schemeClr>
                </a:solidFill>
              </a:rPr>
              <a:t>fiscal responsibilities;</a:t>
            </a:r>
          </a:p>
          <a:p>
            <a:pPr marL="569913" lvl="0" indent="-344488">
              <a:buFont typeface="Wingdings" panose="05000000000000000000" pitchFamily="2" charset="2"/>
              <a:buChar char="v"/>
            </a:pPr>
            <a:r>
              <a:rPr lang="en-US" sz="2400" dirty="0">
                <a:solidFill>
                  <a:schemeClr val="accent2">
                    <a:lumMod val="50000"/>
                  </a:schemeClr>
                </a:solidFill>
              </a:rPr>
              <a:t>oversight of personnel;</a:t>
            </a:r>
          </a:p>
          <a:p>
            <a:pPr marL="569913" lvl="0" indent="-344488">
              <a:buFont typeface="Wingdings" panose="05000000000000000000" pitchFamily="2" charset="2"/>
              <a:buChar char="v"/>
            </a:pPr>
            <a:r>
              <a:rPr lang="en-US" sz="2400" dirty="0">
                <a:solidFill>
                  <a:schemeClr val="accent2">
                    <a:lumMod val="50000"/>
                  </a:schemeClr>
                </a:solidFill>
              </a:rPr>
              <a:t>relationships with the VDOE, LEAs, and other relevant entities; and</a:t>
            </a:r>
          </a:p>
          <a:p>
            <a:pPr marL="569913" lvl="0" indent="-344488">
              <a:buFont typeface="Wingdings" panose="05000000000000000000" pitchFamily="2" charset="2"/>
              <a:buChar char="v"/>
            </a:pPr>
            <a:r>
              <a:rPr lang="en-US" sz="2400" dirty="0">
                <a:solidFill>
                  <a:schemeClr val="accent2">
                    <a:lumMod val="50000"/>
                  </a:schemeClr>
                </a:solidFill>
              </a:rPr>
              <a:t>potential Consortium-supported activities.</a:t>
            </a:r>
          </a:p>
          <a:p>
            <a:endParaRPr lang="en-US" dirty="0"/>
          </a:p>
        </p:txBody>
      </p:sp>
    </p:spTree>
    <p:extLst>
      <p:ext uri="{BB962C8B-B14F-4D97-AF65-F5344CB8AC3E}">
        <p14:creationId xmlns:p14="http://schemas.microsoft.com/office/powerpoint/2010/main" val="355759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885C8F-6957-4FEC-AEE1-12580545D0B9}"/>
              </a:ext>
            </a:extLst>
          </p:cNvPr>
          <p:cNvSpPr>
            <a:spLocks noGrp="1"/>
          </p:cNvSpPr>
          <p:nvPr>
            <p:ph idx="4294967295"/>
          </p:nvPr>
        </p:nvSpPr>
        <p:spPr>
          <a:xfrm>
            <a:off x="1066800" y="1218190"/>
            <a:ext cx="10058400" cy="4665374"/>
          </a:xfrm>
        </p:spPr>
        <p:txBody>
          <a:bodyPr/>
          <a:lstStyle/>
          <a:p>
            <a:pPr lvl="0"/>
            <a:r>
              <a:rPr lang="en-US" sz="2400" b="1" dirty="0">
                <a:solidFill>
                  <a:schemeClr val="accent2">
                    <a:lumMod val="50000"/>
                  </a:schemeClr>
                </a:solidFill>
              </a:rPr>
              <a:t>TEA Management Training</a:t>
            </a:r>
            <a:r>
              <a:rPr lang="en-US" sz="2400" dirty="0">
                <a:solidFill>
                  <a:schemeClr val="accent2">
                    <a:lumMod val="50000"/>
                  </a:schemeClr>
                </a:solidFill>
              </a:rPr>
              <a:t>---five-day training for the Start Up Consultant and again for the Consortium Coordinator, conducted by TEDNA and the resource partners, covering the management of a Tribal Education Agency, including:</a:t>
            </a:r>
          </a:p>
          <a:p>
            <a:pPr marL="461963" lvl="0" indent="-342900">
              <a:buFont typeface="Wingdings" panose="05000000000000000000" pitchFamily="2" charset="2"/>
              <a:buChar char="v"/>
            </a:pPr>
            <a:r>
              <a:rPr lang="en-US" sz="2400" dirty="0">
                <a:solidFill>
                  <a:schemeClr val="accent2">
                    <a:lumMod val="50000"/>
                  </a:schemeClr>
                </a:solidFill>
              </a:rPr>
              <a:t>financial management; </a:t>
            </a:r>
          </a:p>
          <a:p>
            <a:pPr marL="461963" lvl="0" indent="-342900">
              <a:buFont typeface="Wingdings" panose="05000000000000000000" pitchFamily="2" charset="2"/>
              <a:buChar char="v"/>
            </a:pPr>
            <a:r>
              <a:rPr lang="en-US" sz="2400" dirty="0">
                <a:solidFill>
                  <a:schemeClr val="accent2">
                    <a:lumMod val="50000"/>
                  </a:schemeClr>
                </a:solidFill>
              </a:rPr>
              <a:t>stakeholder communication; </a:t>
            </a:r>
          </a:p>
          <a:p>
            <a:pPr marL="461963" lvl="0" indent="-342900">
              <a:buFont typeface="Wingdings" panose="05000000000000000000" pitchFamily="2" charset="2"/>
              <a:buChar char="v"/>
            </a:pPr>
            <a:r>
              <a:rPr lang="en-US" sz="2400" dirty="0">
                <a:solidFill>
                  <a:schemeClr val="accent2">
                    <a:lumMod val="50000"/>
                  </a:schemeClr>
                </a:solidFill>
              </a:rPr>
              <a:t>hiring, onboarding, and mentoring new Tribal education staff; and </a:t>
            </a:r>
          </a:p>
          <a:p>
            <a:pPr marL="461963" lvl="0" indent="-342900">
              <a:buFont typeface="Wingdings" panose="05000000000000000000" pitchFamily="2" charset="2"/>
              <a:buChar char="v"/>
            </a:pPr>
            <a:r>
              <a:rPr lang="en-US" sz="2400" dirty="0">
                <a:solidFill>
                  <a:schemeClr val="accent2">
                    <a:lumMod val="50000"/>
                  </a:schemeClr>
                </a:solidFill>
              </a:rPr>
              <a:t>effective practices for scheduling, coordinating, and communicating with the Consortium’s Board and the member Tribes.</a:t>
            </a:r>
          </a:p>
          <a:p>
            <a:endParaRPr lang="en-US" dirty="0"/>
          </a:p>
        </p:txBody>
      </p:sp>
    </p:spTree>
    <p:extLst>
      <p:ext uri="{BB962C8B-B14F-4D97-AF65-F5344CB8AC3E}">
        <p14:creationId xmlns:p14="http://schemas.microsoft.com/office/powerpoint/2010/main" val="366286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D2F53FE-5F75-4F59-B539-493A8DE0BEDB}"/>
              </a:ext>
            </a:extLst>
          </p:cNvPr>
          <p:cNvGraphicFramePr>
            <a:graphicFrameLocks noGrp="1"/>
          </p:cNvGraphicFramePr>
          <p:nvPr>
            <p:ph idx="4294967295"/>
            <p:extLst>
              <p:ext uri="{D42A27DB-BD31-4B8C-83A1-F6EECF244321}">
                <p14:modId xmlns:p14="http://schemas.microsoft.com/office/powerpoint/2010/main" val="530366965"/>
              </p:ext>
            </p:extLst>
          </p:nvPr>
        </p:nvGraphicFramePr>
        <p:xfrm>
          <a:off x="0" y="-452438"/>
          <a:ext cx="12053888" cy="6683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736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056A3-9646-4885-B067-87D16143E625}"/>
              </a:ext>
            </a:extLst>
          </p:cNvPr>
          <p:cNvSpPr>
            <a:spLocks noGrp="1"/>
          </p:cNvSpPr>
          <p:nvPr>
            <p:ph idx="4294967295"/>
          </p:nvPr>
        </p:nvSpPr>
        <p:spPr>
          <a:xfrm>
            <a:off x="489744" y="545090"/>
            <a:ext cx="11212512" cy="5518150"/>
          </a:xfrm>
        </p:spPr>
        <p:txBody>
          <a:bodyPr>
            <a:normAutofit/>
          </a:bodyPr>
          <a:lstStyle/>
          <a:p>
            <a:pPr>
              <a:lnSpc>
                <a:spcPct val="100000"/>
              </a:lnSpc>
            </a:pPr>
            <a:r>
              <a:rPr lang="en-US" b="1" dirty="0">
                <a:solidFill>
                  <a:schemeClr val="accent2">
                    <a:lumMod val="50000"/>
                  </a:schemeClr>
                </a:solidFill>
              </a:rPr>
              <a:t>Tribal Sovereignty and Education Code Training</a:t>
            </a:r>
            <a:r>
              <a:rPr lang="en-US" dirty="0">
                <a:solidFill>
                  <a:schemeClr val="accent2">
                    <a:lumMod val="50000"/>
                  </a:schemeClr>
                </a:solidFill>
              </a:rPr>
              <a:t>—two two-day trainings with follow-up video conference meetings for the Consortium Coordinator, Consortium Board, and invited VDOE and LEA representatives that orients them to: Tribal Education Codes, U.S. Department of Education’s Tribal Consultation Policy, the contribution of the Code and Policy to the sovereignty of Tribal Education Agencies (TEAs), and Tribal K-12 Education Governance in comparison to state and federal laws.</a:t>
            </a:r>
          </a:p>
          <a:p>
            <a:pPr lvl="0">
              <a:lnSpc>
                <a:spcPct val="100000"/>
              </a:lnSpc>
            </a:pPr>
            <a:r>
              <a:rPr lang="en-US" b="1" dirty="0">
                <a:solidFill>
                  <a:schemeClr val="accent2">
                    <a:lumMod val="50000"/>
                  </a:schemeClr>
                </a:solidFill>
              </a:rPr>
              <a:t>Virginia Tribal Consortium Guidebook</a:t>
            </a:r>
            <a:r>
              <a:rPr lang="en-US" dirty="0">
                <a:solidFill>
                  <a:schemeClr val="accent2">
                    <a:lumMod val="50000"/>
                  </a:schemeClr>
                </a:solidFill>
              </a:rPr>
              <a:t>—a key resource developed by the resource partners, accompanied by PPTs, including examples of practice to assist member Tribes in:</a:t>
            </a:r>
          </a:p>
          <a:p>
            <a:pPr lvl="1">
              <a:lnSpc>
                <a:spcPct val="100000"/>
              </a:lnSpc>
            </a:pPr>
            <a:r>
              <a:rPr lang="en-US" dirty="0">
                <a:solidFill>
                  <a:schemeClr val="accent2">
                    <a:lumMod val="50000"/>
                  </a:schemeClr>
                </a:solidFill>
              </a:rPr>
              <a:t>Affiliating with and benefiting from relationships with the Virginia Department of Education and key education organizations;</a:t>
            </a:r>
          </a:p>
          <a:p>
            <a:pPr lvl="1">
              <a:lnSpc>
                <a:spcPct val="100000"/>
              </a:lnSpc>
            </a:pPr>
            <a:r>
              <a:rPr lang="en-US" dirty="0">
                <a:solidFill>
                  <a:schemeClr val="accent2">
                    <a:lumMod val="50000"/>
                  </a:schemeClr>
                </a:solidFill>
              </a:rPr>
              <a:t>Establishing channels of communication with Local Education Agencies (LEAs) serving Native American students and providing the LEAs with information and education on culturally responsive teaching;</a:t>
            </a:r>
          </a:p>
          <a:p>
            <a:pPr lvl="1">
              <a:lnSpc>
                <a:spcPct val="100000"/>
              </a:lnSpc>
            </a:pPr>
            <a:r>
              <a:rPr lang="en-US" dirty="0">
                <a:solidFill>
                  <a:schemeClr val="accent2">
                    <a:lumMod val="50000"/>
                  </a:schemeClr>
                </a:solidFill>
              </a:rPr>
              <a:t>Providing information and education to families to promote the school success of their children and to plan for post-secondary education; and</a:t>
            </a:r>
          </a:p>
          <a:p>
            <a:pPr marL="174625" indent="0">
              <a:lnSpc>
                <a:spcPct val="100000"/>
              </a:lnSpc>
              <a:buNone/>
            </a:pPr>
            <a:r>
              <a:rPr lang="en-US" dirty="0">
                <a:solidFill>
                  <a:schemeClr val="accent2">
                    <a:lumMod val="50000"/>
                  </a:schemeClr>
                </a:solidFill>
              </a:rPr>
              <a:t>Organizing and facilitating community groups to support the school success of Native youth</a:t>
            </a:r>
          </a:p>
          <a:p>
            <a:endParaRPr lang="en-US" dirty="0"/>
          </a:p>
        </p:txBody>
      </p:sp>
    </p:spTree>
    <p:extLst>
      <p:ext uri="{BB962C8B-B14F-4D97-AF65-F5344CB8AC3E}">
        <p14:creationId xmlns:p14="http://schemas.microsoft.com/office/powerpoint/2010/main" val="411863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6572E9-1CEB-46DE-96C8-E982E8076BAE}"/>
              </a:ext>
            </a:extLst>
          </p:cNvPr>
          <p:cNvSpPr txBox="1"/>
          <p:nvPr/>
        </p:nvSpPr>
        <p:spPr>
          <a:xfrm>
            <a:off x="327890" y="945341"/>
            <a:ext cx="3320473" cy="5175382"/>
          </a:xfrm>
          <a:prstGeom prst="rect">
            <a:avLst/>
          </a:prstGeom>
        </p:spPr>
        <p:txBody>
          <a:bodyPr vert="horz" lIns="91440" tIns="45720" rIns="91440" bIns="45720" rtlCol="0" anchor="b">
            <a:normAutofit fontScale="92500" lnSpcReduction="10000"/>
          </a:bodyPr>
          <a:lstStyle/>
          <a:p>
            <a:pPr defTabSz="914400">
              <a:lnSpc>
                <a:spcPct val="85000"/>
              </a:lnSpc>
              <a:spcBef>
                <a:spcPct val="0"/>
              </a:spcBef>
              <a:spcAft>
                <a:spcPts val="600"/>
              </a:spcAft>
            </a:pPr>
            <a:r>
              <a:rPr lang="en-US" sz="2800" b="0" kern="1200" spc="-50" baseline="0" dirty="0">
                <a:solidFill>
                  <a:srgbClr val="FFFFFF"/>
                </a:solidFill>
                <a:latin typeface="+mj-lt"/>
                <a:ea typeface="+mj-ea"/>
                <a:cs typeface="+mj-cs"/>
              </a:rPr>
              <a:t>Chickahominy Indian Tribe </a:t>
            </a:r>
          </a:p>
          <a:p>
            <a:pPr defTabSz="914400">
              <a:lnSpc>
                <a:spcPct val="85000"/>
              </a:lnSpc>
              <a:spcBef>
                <a:spcPct val="0"/>
              </a:spcBef>
              <a:spcAft>
                <a:spcPts val="600"/>
              </a:spcAft>
            </a:pPr>
            <a:endParaRPr lang="en-US" sz="2800" b="0" kern="1200" spc="-50" baseline="0" dirty="0">
              <a:solidFill>
                <a:srgbClr val="FFFFFF"/>
              </a:solidFill>
              <a:latin typeface="+mj-lt"/>
              <a:ea typeface="+mj-ea"/>
              <a:cs typeface="+mj-cs"/>
            </a:endParaRPr>
          </a:p>
          <a:p>
            <a:pPr defTabSz="914400">
              <a:lnSpc>
                <a:spcPct val="85000"/>
              </a:lnSpc>
              <a:spcBef>
                <a:spcPct val="0"/>
              </a:spcBef>
              <a:spcAft>
                <a:spcPts val="600"/>
              </a:spcAft>
            </a:pPr>
            <a:r>
              <a:rPr lang="en-US" sz="2800" b="0" kern="1200" spc="-50" baseline="0" dirty="0">
                <a:solidFill>
                  <a:srgbClr val="FFFFFF"/>
                </a:solidFill>
                <a:latin typeface="+mj-lt"/>
                <a:ea typeface="+mj-ea"/>
                <a:cs typeface="+mj-cs"/>
              </a:rPr>
              <a:t>Chickahominy Indian Tribe - Eastern Division </a:t>
            </a:r>
          </a:p>
          <a:p>
            <a:pPr defTabSz="914400">
              <a:lnSpc>
                <a:spcPct val="85000"/>
              </a:lnSpc>
              <a:spcBef>
                <a:spcPct val="0"/>
              </a:spcBef>
              <a:spcAft>
                <a:spcPts val="600"/>
              </a:spcAft>
            </a:pPr>
            <a:endParaRPr lang="en-US" sz="2800" b="0" kern="1200" spc="-50" baseline="0" dirty="0">
              <a:solidFill>
                <a:srgbClr val="FFFFFF"/>
              </a:solidFill>
              <a:latin typeface="+mj-lt"/>
              <a:ea typeface="+mj-ea"/>
              <a:cs typeface="+mj-cs"/>
            </a:endParaRPr>
          </a:p>
          <a:p>
            <a:pPr defTabSz="914400">
              <a:lnSpc>
                <a:spcPct val="85000"/>
              </a:lnSpc>
              <a:spcBef>
                <a:spcPct val="0"/>
              </a:spcBef>
              <a:spcAft>
                <a:spcPts val="600"/>
              </a:spcAft>
            </a:pPr>
            <a:r>
              <a:rPr lang="en-US" sz="2800" b="0" kern="1200" spc="-50" baseline="0" dirty="0">
                <a:solidFill>
                  <a:srgbClr val="FFFFFF"/>
                </a:solidFill>
                <a:latin typeface="+mj-lt"/>
                <a:ea typeface="+mj-ea"/>
                <a:cs typeface="+mj-cs"/>
              </a:rPr>
              <a:t>Monacan Indian Nation</a:t>
            </a:r>
          </a:p>
          <a:p>
            <a:pPr defTabSz="914400">
              <a:lnSpc>
                <a:spcPct val="85000"/>
              </a:lnSpc>
              <a:spcBef>
                <a:spcPct val="0"/>
              </a:spcBef>
              <a:spcAft>
                <a:spcPts val="600"/>
              </a:spcAft>
            </a:pPr>
            <a:endParaRPr lang="en-US" sz="2800" b="0" kern="1200" spc="-50" baseline="0" dirty="0">
              <a:solidFill>
                <a:srgbClr val="FFFFFF"/>
              </a:solidFill>
              <a:latin typeface="+mj-lt"/>
              <a:ea typeface="+mj-ea"/>
              <a:cs typeface="+mj-cs"/>
            </a:endParaRPr>
          </a:p>
          <a:p>
            <a:pPr defTabSz="914400">
              <a:lnSpc>
                <a:spcPct val="85000"/>
              </a:lnSpc>
              <a:spcBef>
                <a:spcPct val="0"/>
              </a:spcBef>
              <a:spcAft>
                <a:spcPts val="600"/>
              </a:spcAft>
            </a:pPr>
            <a:r>
              <a:rPr lang="en-US" sz="2800" b="0" kern="1200" spc="-50" baseline="0" dirty="0">
                <a:solidFill>
                  <a:srgbClr val="FFFFFF"/>
                </a:solidFill>
                <a:latin typeface="+mj-lt"/>
                <a:ea typeface="+mj-ea"/>
                <a:cs typeface="+mj-cs"/>
              </a:rPr>
              <a:t>Pamunkey Indian Tribe </a:t>
            </a:r>
          </a:p>
          <a:p>
            <a:pPr defTabSz="914400">
              <a:lnSpc>
                <a:spcPct val="85000"/>
              </a:lnSpc>
              <a:spcBef>
                <a:spcPct val="0"/>
              </a:spcBef>
              <a:spcAft>
                <a:spcPts val="600"/>
              </a:spcAft>
            </a:pPr>
            <a:endParaRPr lang="en-US" sz="2800" b="0" kern="1200" spc="-50" baseline="0" dirty="0">
              <a:solidFill>
                <a:srgbClr val="FFFFFF"/>
              </a:solidFill>
              <a:latin typeface="+mj-lt"/>
              <a:ea typeface="+mj-ea"/>
              <a:cs typeface="+mj-cs"/>
            </a:endParaRPr>
          </a:p>
          <a:p>
            <a:pPr defTabSz="914400">
              <a:lnSpc>
                <a:spcPct val="85000"/>
              </a:lnSpc>
              <a:spcBef>
                <a:spcPct val="0"/>
              </a:spcBef>
              <a:spcAft>
                <a:spcPts val="600"/>
              </a:spcAft>
            </a:pPr>
            <a:r>
              <a:rPr lang="en-US" sz="2800" b="0" kern="1200" spc="-50" baseline="0" dirty="0">
                <a:solidFill>
                  <a:srgbClr val="FFFFFF"/>
                </a:solidFill>
                <a:latin typeface="+mj-lt"/>
                <a:ea typeface="+mj-ea"/>
                <a:cs typeface="+mj-cs"/>
              </a:rPr>
              <a:t>Upper Mattaponi Indian Tribe</a:t>
            </a:r>
          </a:p>
        </p:txBody>
      </p:sp>
      <p:sp>
        <p:nvSpPr>
          <p:cNvPr id="7" name="Content Placeholder 6">
            <a:extLst>
              <a:ext uri="{FF2B5EF4-FFF2-40B4-BE49-F238E27FC236}">
                <a16:creationId xmlns:a16="http://schemas.microsoft.com/office/drawing/2014/main" id="{07B6FAAB-E851-4360-8BBF-42E6AB135F3E}"/>
              </a:ext>
            </a:extLst>
          </p:cNvPr>
          <p:cNvSpPr>
            <a:spLocks noGrp="1"/>
          </p:cNvSpPr>
          <p:nvPr>
            <p:ph idx="1"/>
          </p:nvPr>
        </p:nvSpPr>
        <p:spPr>
          <a:xfrm>
            <a:off x="4523509" y="297180"/>
            <a:ext cx="6492240" cy="922020"/>
          </a:xfrm>
          <a:prstGeom prst="rect">
            <a:avLst/>
          </a:prstGeom>
        </p:spPr>
        <p:txBody>
          <a:bodyPr vert="horz" lIns="0" tIns="45720" rIns="0" bIns="45720" rtlCol="0">
            <a:normAutofit/>
          </a:bodyPr>
          <a:lstStyle/>
          <a:p>
            <a:r>
              <a:rPr lang="en-US" dirty="0"/>
              <a:t>Virginia STEP Project</a:t>
            </a:r>
          </a:p>
          <a:p>
            <a:r>
              <a:rPr lang="en-US" dirty="0"/>
              <a:t>State-Tribal Education Partnership</a:t>
            </a:r>
          </a:p>
          <a:p>
            <a:endParaRPr lang="en-US" dirty="0"/>
          </a:p>
        </p:txBody>
      </p:sp>
      <p:graphicFrame>
        <p:nvGraphicFramePr>
          <p:cNvPr id="10" name="Content Placeholder 3">
            <a:extLst>
              <a:ext uri="{FF2B5EF4-FFF2-40B4-BE49-F238E27FC236}">
                <a16:creationId xmlns:a16="http://schemas.microsoft.com/office/drawing/2014/main" id="{FAD43E13-D6B0-4764-9CF4-124C06EF39C8}"/>
              </a:ext>
            </a:extLst>
          </p:cNvPr>
          <p:cNvGraphicFramePr>
            <a:graphicFrameLocks/>
          </p:cNvGraphicFramePr>
          <p:nvPr>
            <p:extLst>
              <p:ext uri="{D42A27DB-BD31-4B8C-83A1-F6EECF244321}">
                <p14:modId xmlns:p14="http://schemas.microsoft.com/office/powerpoint/2010/main" val="1204475383"/>
              </p:ext>
            </p:extLst>
          </p:nvPr>
        </p:nvGraphicFramePr>
        <p:xfrm>
          <a:off x="2059451" y="848114"/>
          <a:ext cx="10684220"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915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36564-4A84-4CD1-86FB-5164CF2E0714}"/>
              </a:ext>
            </a:extLst>
          </p:cNvPr>
          <p:cNvSpPr>
            <a:spLocks noGrp="1"/>
          </p:cNvSpPr>
          <p:nvPr>
            <p:ph sz="half" idx="4294967295"/>
          </p:nvPr>
        </p:nvSpPr>
        <p:spPr>
          <a:xfrm>
            <a:off x="509174" y="317715"/>
            <a:ext cx="6155097" cy="5786582"/>
          </a:xfrm>
          <a:prstGeom prst="rect">
            <a:avLst/>
          </a:prstGeom>
        </p:spPr>
        <p:txBody>
          <a:bodyPr>
            <a:normAutofit fontScale="92500" lnSpcReduction="10000"/>
          </a:bodyPr>
          <a:lstStyle/>
          <a:p>
            <a:pPr>
              <a:lnSpc>
                <a:spcPct val="110000"/>
              </a:lnSpc>
            </a:pPr>
            <a:r>
              <a:rPr lang="en-US" sz="2400" b="1" dirty="0">
                <a:solidFill>
                  <a:schemeClr val="accent3"/>
                </a:solidFill>
              </a:rPr>
              <a:t>Virginia Tribal Consortium Website</a:t>
            </a:r>
            <a:r>
              <a:rPr lang="en-US" sz="2400" dirty="0">
                <a:solidFill>
                  <a:schemeClr val="accent3"/>
                </a:solidFill>
              </a:rPr>
              <a:t>—a website created by the Project to house information about the Consortium, provide for communication among Consortium members, house training modules, and serve as a portal to evidence-based resources provided by TEDNA, NARF, and ADI. </a:t>
            </a:r>
          </a:p>
          <a:p>
            <a:pPr>
              <a:lnSpc>
                <a:spcPct val="110000"/>
              </a:lnSpc>
            </a:pPr>
            <a:r>
              <a:rPr lang="en-US" sz="2400" b="1" i="1" dirty="0">
                <a:solidFill>
                  <a:schemeClr val="accent3"/>
                </a:solidFill>
              </a:rPr>
              <a:t>STEPs Taken: The Compelling Story of Small Tribes Establishing a Tribal Education Agency</a:t>
            </a:r>
            <a:r>
              <a:rPr lang="en-US" sz="2400" i="1" dirty="0">
                <a:solidFill>
                  <a:schemeClr val="accent3"/>
                </a:solidFill>
              </a:rPr>
              <a:t>.</a:t>
            </a:r>
            <a:r>
              <a:rPr lang="en-US" sz="2400" dirty="0">
                <a:solidFill>
                  <a:schemeClr val="accent3"/>
                </a:solidFill>
              </a:rPr>
              <a:t> This narrative documentation of the Project’s evolution to be developed by the </a:t>
            </a:r>
            <a:r>
              <a:rPr lang="en-US" sz="2400" dirty="0" err="1">
                <a:solidFill>
                  <a:schemeClr val="accent3"/>
                </a:solidFill>
              </a:rPr>
              <a:t>Tuwaduq</a:t>
            </a:r>
            <a:r>
              <a:rPr lang="en-US" sz="2400" dirty="0">
                <a:solidFill>
                  <a:schemeClr val="accent3"/>
                </a:solidFill>
              </a:rPr>
              <a:t> Cultural &amp; Research Institute (TCRI), will inform the Project and provide a compelling story with teachings for other small Tribes seeking to unite in purpose to advance education.</a:t>
            </a:r>
          </a:p>
          <a:p>
            <a:endParaRPr lang="en-US" sz="1700" dirty="0"/>
          </a:p>
        </p:txBody>
      </p:sp>
      <p:pic>
        <p:nvPicPr>
          <p:cNvPr id="6" name="Picture 5">
            <a:extLst>
              <a:ext uri="{FF2B5EF4-FFF2-40B4-BE49-F238E27FC236}">
                <a16:creationId xmlns:a16="http://schemas.microsoft.com/office/drawing/2014/main" id="{FA5577E4-D4AE-4794-9C29-F0CD37231734}"/>
              </a:ext>
            </a:extLst>
          </p:cNvPr>
          <p:cNvPicPr>
            <a:picLocks noChangeAspect="1"/>
          </p:cNvPicPr>
          <p:nvPr/>
        </p:nvPicPr>
        <p:blipFill rotWithShape="1">
          <a:blip r:embed="rId2"/>
          <a:srcRect l="16391" r="4142" b="-1"/>
          <a:stretch/>
        </p:blipFill>
        <p:spPr>
          <a:xfrm>
            <a:off x="6910647" y="1171481"/>
            <a:ext cx="4937760" cy="4023360"/>
          </a:xfrm>
          <a:prstGeom prst="rect">
            <a:avLst/>
          </a:prstGeom>
          <a:noFill/>
        </p:spPr>
      </p:pic>
    </p:spTree>
    <p:extLst>
      <p:ext uri="{BB962C8B-B14F-4D97-AF65-F5344CB8AC3E}">
        <p14:creationId xmlns:p14="http://schemas.microsoft.com/office/powerpoint/2010/main" val="338150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E120-42CA-435B-9C04-91452DF7E1EF}"/>
              </a:ext>
            </a:extLst>
          </p:cNvPr>
          <p:cNvSpPr>
            <a:spLocks noGrp="1"/>
          </p:cNvSpPr>
          <p:nvPr>
            <p:ph type="title"/>
          </p:nvPr>
        </p:nvSpPr>
        <p:spPr/>
        <p:txBody>
          <a:bodyPr/>
          <a:lstStyle/>
          <a:p>
            <a:r>
              <a:rPr lang="en-US" dirty="0"/>
              <a:t>Project Objectives</a:t>
            </a:r>
          </a:p>
        </p:txBody>
      </p:sp>
      <p:sp>
        <p:nvSpPr>
          <p:cNvPr id="3" name="Content Placeholder 2">
            <a:extLst>
              <a:ext uri="{FF2B5EF4-FFF2-40B4-BE49-F238E27FC236}">
                <a16:creationId xmlns:a16="http://schemas.microsoft.com/office/drawing/2014/main" id="{9CBB0F13-8185-4253-97D9-F15F2E320076}"/>
              </a:ext>
            </a:extLst>
          </p:cNvPr>
          <p:cNvSpPr>
            <a:spLocks noGrp="1"/>
          </p:cNvSpPr>
          <p:nvPr>
            <p:ph idx="1"/>
          </p:nvPr>
        </p:nvSpPr>
        <p:spPr>
          <a:xfrm>
            <a:off x="1097280" y="1845734"/>
            <a:ext cx="10058400" cy="4407832"/>
          </a:xfrm>
        </p:spPr>
        <p:txBody>
          <a:bodyPr>
            <a:normAutofit fontScale="92500"/>
          </a:bodyPr>
          <a:lstStyle/>
          <a:p>
            <a:pPr marL="457200" lvl="1" indent="-457200">
              <a:lnSpc>
                <a:spcPct val="110000"/>
              </a:lnSpc>
              <a:buNone/>
            </a:pPr>
            <a:r>
              <a:rPr lang="en-US" dirty="0">
                <a:solidFill>
                  <a:schemeClr val="accent2">
                    <a:lumMod val="50000"/>
                  </a:schemeClr>
                </a:solidFill>
              </a:rPr>
              <a:t>1.1 Establish and build the operational capacity of a Consortium Board – </a:t>
            </a:r>
            <a:r>
              <a:rPr lang="en-US" i="1" dirty="0">
                <a:solidFill>
                  <a:schemeClr val="accent2">
                    <a:lumMod val="50000"/>
                  </a:schemeClr>
                </a:solidFill>
              </a:rPr>
              <a:t>TEDNA</a:t>
            </a:r>
          </a:p>
          <a:p>
            <a:pPr marL="457200" lvl="1" indent="-457200">
              <a:lnSpc>
                <a:spcPct val="110000"/>
              </a:lnSpc>
              <a:buNone/>
            </a:pPr>
            <a:r>
              <a:rPr lang="en-US" dirty="0">
                <a:solidFill>
                  <a:schemeClr val="accent2">
                    <a:lumMod val="50000"/>
                  </a:schemeClr>
                </a:solidFill>
              </a:rPr>
              <a:t>1.2 Designate one full-time Tribal staff member as Consortium Coordinator - </a:t>
            </a:r>
            <a:r>
              <a:rPr lang="en-US" i="1" dirty="0">
                <a:solidFill>
                  <a:schemeClr val="accent2">
                    <a:lumMod val="50000"/>
                  </a:schemeClr>
                </a:solidFill>
              </a:rPr>
              <a:t>BOARD</a:t>
            </a:r>
            <a:endParaRPr lang="en-US" dirty="0">
              <a:solidFill>
                <a:schemeClr val="accent2">
                  <a:lumMod val="50000"/>
                </a:schemeClr>
              </a:solidFill>
            </a:endParaRPr>
          </a:p>
          <a:p>
            <a:pPr marL="457200" lvl="1" indent="-457200">
              <a:lnSpc>
                <a:spcPct val="110000"/>
              </a:lnSpc>
              <a:buNone/>
            </a:pPr>
            <a:r>
              <a:rPr lang="en-US" dirty="0">
                <a:solidFill>
                  <a:schemeClr val="accent2">
                    <a:lumMod val="50000"/>
                  </a:schemeClr>
                </a:solidFill>
              </a:rPr>
              <a:t>1.3 Enhance capacity of the Consortium Coordinator and Board to engage with VDOE/LEAs - </a:t>
            </a:r>
            <a:r>
              <a:rPr lang="en-US" i="1" dirty="0">
                <a:solidFill>
                  <a:schemeClr val="accent2">
                    <a:lumMod val="50000"/>
                  </a:schemeClr>
                </a:solidFill>
              </a:rPr>
              <a:t>VDOE</a:t>
            </a:r>
            <a:endParaRPr lang="en-US" dirty="0">
              <a:solidFill>
                <a:schemeClr val="accent2">
                  <a:lumMod val="50000"/>
                </a:schemeClr>
              </a:solidFill>
            </a:endParaRPr>
          </a:p>
          <a:p>
            <a:pPr marL="457200" lvl="1" indent="-457200">
              <a:lnSpc>
                <a:spcPct val="110000"/>
              </a:lnSpc>
              <a:buNone/>
            </a:pPr>
            <a:r>
              <a:rPr lang="en-US" dirty="0">
                <a:solidFill>
                  <a:schemeClr val="accent2">
                    <a:lumMod val="50000"/>
                  </a:schemeClr>
                </a:solidFill>
              </a:rPr>
              <a:t>1.4 Increase the knowledge of the Consortium Coordinator, Board, VDOE, and LEAs about evidence-based strategies - </a:t>
            </a:r>
            <a:r>
              <a:rPr lang="en-US" i="1" dirty="0">
                <a:solidFill>
                  <a:schemeClr val="accent2">
                    <a:lumMod val="50000"/>
                  </a:schemeClr>
                </a:solidFill>
              </a:rPr>
              <a:t>ADI</a:t>
            </a:r>
            <a:endParaRPr lang="en-US" dirty="0">
              <a:solidFill>
                <a:schemeClr val="accent2">
                  <a:lumMod val="50000"/>
                </a:schemeClr>
              </a:solidFill>
            </a:endParaRPr>
          </a:p>
          <a:p>
            <a:pPr marL="403225" indent="-403225">
              <a:lnSpc>
                <a:spcPct val="110000"/>
              </a:lnSpc>
              <a:buNone/>
            </a:pPr>
            <a:r>
              <a:rPr lang="en-US" sz="1800" dirty="0">
                <a:solidFill>
                  <a:schemeClr val="accent2">
                    <a:lumMod val="50000"/>
                  </a:schemeClr>
                </a:solidFill>
              </a:rPr>
              <a:t>2.1. Increase the knowledge of the Consortium Coordinator, Board, VDOE, and LEAs about: Tribal Education Codes, Consultation Policy, and TEA sovereignty -</a:t>
            </a:r>
            <a:r>
              <a:rPr lang="en-US" sz="1800" i="1" dirty="0">
                <a:solidFill>
                  <a:schemeClr val="accent2">
                    <a:lumMod val="50000"/>
                  </a:schemeClr>
                </a:solidFill>
              </a:rPr>
              <a:t> NARF</a:t>
            </a:r>
            <a:endParaRPr lang="en-US" sz="1800" dirty="0">
              <a:solidFill>
                <a:schemeClr val="accent2">
                  <a:lumMod val="50000"/>
                </a:schemeClr>
              </a:solidFill>
            </a:endParaRPr>
          </a:p>
          <a:p>
            <a:pPr marL="403225" indent="-403225">
              <a:lnSpc>
                <a:spcPct val="110000"/>
              </a:lnSpc>
              <a:buNone/>
            </a:pPr>
            <a:r>
              <a:rPr lang="en-US" sz="1800" dirty="0">
                <a:solidFill>
                  <a:schemeClr val="accent2">
                    <a:lumMod val="50000"/>
                  </a:schemeClr>
                </a:solidFill>
              </a:rPr>
              <a:t>2.2. Align the Tribal sanctioned education code with Virginia Department of Education’s (VDOE) accountability program - </a:t>
            </a:r>
            <a:r>
              <a:rPr lang="en-US" sz="1800" i="1" dirty="0">
                <a:solidFill>
                  <a:schemeClr val="accent2">
                    <a:lumMod val="50000"/>
                  </a:schemeClr>
                </a:solidFill>
              </a:rPr>
              <a:t>NARF</a:t>
            </a:r>
            <a:endParaRPr lang="en-US" sz="1800" dirty="0">
              <a:solidFill>
                <a:schemeClr val="accent2">
                  <a:lumMod val="50000"/>
                </a:schemeClr>
              </a:solidFill>
            </a:endParaRPr>
          </a:p>
          <a:p>
            <a:pPr marL="403225" lvl="1" indent="-403225">
              <a:lnSpc>
                <a:spcPct val="110000"/>
              </a:lnSpc>
              <a:buNone/>
            </a:pPr>
            <a:r>
              <a:rPr lang="en-US" dirty="0">
                <a:solidFill>
                  <a:schemeClr val="accent2">
                    <a:lumMod val="50000"/>
                  </a:schemeClr>
                </a:solidFill>
              </a:rPr>
              <a:t>3.1 Establish management and data systems and an internet presence - </a:t>
            </a:r>
            <a:r>
              <a:rPr lang="en-US" i="1" dirty="0">
                <a:solidFill>
                  <a:schemeClr val="accent2">
                    <a:lumMod val="50000"/>
                  </a:schemeClr>
                </a:solidFill>
              </a:rPr>
              <a:t>ADI</a:t>
            </a:r>
            <a:endParaRPr lang="en-US" dirty="0">
              <a:solidFill>
                <a:schemeClr val="accent2">
                  <a:lumMod val="50000"/>
                </a:schemeClr>
              </a:solidFill>
            </a:endParaRPr>
          </a:p>
          <a:p>
            <a:pPr marL="403225" indent="-403225">
              <a:lnSpc>
                <a:spcPct val="110000"/>
              </a:lnSpc>
              <a:buNone/>
            </a:pPr>
            <a:r>
              <a:rPr lang="en-US" sz="1800" dirty="0">
                <a:solidFill>
                  <a:schemeClr val="accent2">
                    <a:lumMod val="50000"/>
                  </a:schemeClr>
                </a:solidFill>
              </a:rPr>
              <a:t>3.2 Increase the Consortium’s practical knowledge and skill in establishing and managing professional learning communities and  collaborative work - </a:t>
            </a:r>
            <a:r>
              <a:rPr lang="en-US" sz="1800" i="1" dirty="0">
                <a:solidFill>
                  <a:schemeClr val="accent2">
                    <a:lumMod val="50000"/>
                  </a:schemeClr>
                </a:solidFill>
              </a:rPr>
              <a:t>ADI</a:t>
            </a:r>
            <a:endParaRPr lang="en-US" sz="1800" dirty="0">
              <a:solidFill>
                <a:schemeClr val="accent2">
                  <a:lumMod val="50000"/>
                </a:schemeClr>
              </a:solidFill>
            </a:endParaRPr>
          </a:p>
          <a:p>
            <a:endParaRPr lang="en-US" dirty="0"/>
          </a:p>
        </p:txBody>
      </p:sp>
    </p:spTree>
    <p:extLst>
      <p:ext uri="{BB962C8B-B14F-4D97-AF65-F5344CB8AC3E}">
        <p14:creationId xmlns:p14="http://schemas.microsoft.com/office/powerpoint/2010/main" val="197646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D791854-9DC6-4E22-8396-39E0CC36912E}"/>
              </a:ext>
            </a:extLst>
          </p:cNvPr>
          <p:cNvGraphicFramePr>
            <a:graphicFrameLocks noGrp="1"/>
          </p:cNvGraphicFramePr>
          <p:nvPr>
            <p:ph idx="1"/>
            <p:extLst>
              <p:ext uri="{D42A27DB-BD31-4B8C-83A1-F6EECF244321}">
                <p14:modId xmlns:p14="http://schemas.microsoft.com/office/powerpoint/2010/main" val="3830559170"/>
              </p:ext>
            </p:extLst>
          </p:nvPr>
        </p:nvGraphicFramePr>
        <p:xfrm>
          <a:off x="0" y="0"/>
          <a:ext cx="12192000" cy="6858001"/>
        </p:xfrm>
        <a:graphic>
          <a:graphicData uri="http://schemas.openxmlformats.org/drawingml/2006/table">
            <a:tbl>
              <a:tblPr firstRow="1" firstCol="1" bandRow="1">
                <a:tableStyleId>{5C22544A-7EE6-4342-B048-85BDC9FD1C3A}</a:tableStyleId>
              </a:tblPr>
              <a:tblGrid>
                <a:gridCol w="1649540">
                  <a:extLst>
                    <a:ext uri="{9D8B030D-6E8A-4147-A177-3AD203B41FA5}">
                      <a16:colId xmlns:a16="http://schemas.microsoft.com/office/drawing/2014/main" val="314904993"/>
                    </a:ext>
                  </a:extLst>
                </a:gridCol>
                <a:gridCol w="8770131">
                  <a:extLst>
                    <a:ext uri="{9D8B030D-6E8A-4147-A177-3AD203B41FA5}">
                      <a16:colId xmlns:a16="http://schemas.microsoft.com/office/drawing/2014/main" val="481621376"/>
                    </a:ext>
                  </a:extLst>
                </a:gridCol>
                <a:gridCol w="1772329">
                  <a:extLst>
                    <a:ext uri="{9D8B030D-6E8A-4147-A177-3AD203B41FA5}">
                      <a16:colId xmlns:a16="http://schemas.microsoft.com/office/drawing/2014/main" val="3471086594"/>
                    </a:ext>
                  </a:extLst>
                </a:gridCol>
              </a:tblGrid>
              <a:tr h="1235942">
                <a:tc>
                  <a:txBody>
                    <a:bodyPr/>
                    <a:lstStyle/>
                    <a:p>
                      <a:pPr marL="0" marR="0" indent="0" algn="ctr">
                        <a:lnSpc>
                          <a:spcPct val="200000"/>
                        </a:lnSpc>
                        <a:spcBef>
                          <a:spcPts val="0"/>
                        </a:spcBef>
                        <a:spcAft>
                          <a:spcPts val="0"/>
                        </a:spcAft>
                      </a:pPr>
                      <a:r>
                        <a:rPr lang="en-US" sz="2000" dirty="0">
                          <a:effectLst/>
                        </a:rPr>
                        <a:t>Timeframe</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2000" dirty="0">
                          <a:effectLst/>
                        </a:rPr>
                        <a:t>Activities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2000">
                          <a:effectLst/>
                        </a:rPr>
                        <a:t>Responsible Partner</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244321"/>
                  </a:ext>
                </a:extLst>
              </a:tr>
              <a:tr h="566773">
                <a:tc>
                  <a:txBody>
                    <a:bodyPr/>
                    <a:lstStyle/>
                    <a:p>
                      <a:pPr marL="0" marR="0" indent="0" algn="ctr">
                        <a:lnSpc>
                          <a:spcPct val="200000"/>
                        </a:lnSpc>
                        <a:spcBef>
                          <a:spcPts val="0"/>
                        </a:spcBef>
                        <a:spcAft>
                          <a:spcPts val="0"/>
                        </a:spcAft>
                      </a:pPr>
                      <a:r>
                        <a:rPr lang="en-US" sz="2000" dirty="0">
                          <a:effectLst/>
                        </a:rPr>
                        <a:t>Q1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dirty="0">
                          <a:solidFill>
                            <a:schemeClr val="accent2">
                              <a:lumMod val="50000"/>
                            </a:schemeClr>
                          </a:solidFill>
                          <a:effectLst/>
                        </a:rPr>
                        <a:t>1.1.1 Convene meeting of Tribal leaders and VDOE</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a:solidFill>
                            <a:schemeClr val="accent2">
                              <a:lumMod val="50000"/>
                            </a:schemeClr>
                          </a:solidFill>
                          <a:effectLst/>
                        </a:rPr>
                        <a:t>TEDNA</a:t>
                      </a:r>
                      <a:endParaRPr lang="en-US" sz="20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48583"/>
                  </a:ext>
                </a:extLst>
              </a:tr>
              <a:tr h="566773">
                <a:tc>
                  <a:txBody>
                    <a:bodyPr/>
                    <a:lstStyle/>
                    <a:p>
                      <a:pPr marL="0" marR="0" indent="0" algn="ctr">
                        <a:lnSpc>
                          <a:spcPct val="200000"/>
                        </a:lnSpc>
                        <a:spcBef>
                          <a:spcPts val="0"/>
                        </a:spcBef>
                        <a:spcAft>
                          <a:spcPts val="0"/>
                        </a:spcAft>
                      </a:pPr>
                      <a:r>
                        <a:rPr lang="en-US" sz="2000">
                          <a:effectLst/>
                        </a:rPr>
                        <a:t>Q1</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dirty="0">
                          <a:solidFill>
                            <a:schemeClr val="accent2">
                              <a:lumMod val="50000"/>
                            </a:schemeClr>
                          </a:solidFill>
                          <a:effectLst/>
                        </a:rPr>
                        <a:t>1,1.2 Meet with leadership of each Tribe</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a:solidFill>
                            <a:schemeClr val="accent2">
                              <a:lumMod val="50000"/>
                            </a:schemeClr>
                          </a:solidFill>
                          <a:effectLst/>
                        </a:rPr>
                        <a:t>TEDNA</a:t>
                      </a:r>
                      <a:endParaRPr lang="en-US" sz="20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588668"/>
                  </a:ext>
                </a:extLst>
              </a:tr>
              <a:tr h="566773">
                <a:tc>
                  <a:txBody>
                    <a:bodyPr/>
                    <a:lstStyle/>
                    <a:p>
                      <a:pPr marL="0" marR="0" indent="0" algn="ctr">
                        <a:lnSpc>
                          <a:spcPct val="200000"/>
                        </a:lnSpc>
                        <a:spcBef>
                          <a:spcPts val="0"/>
                        </a:spcBef>
                        <a:spcAft>
                          <a:spcPts val="0"/>
                        </a:spcAft>
                      </a:pPr>
                      <a:r>
                        <a:rPr lang="en-US" sz="2000">
                          <a:effectLst/>
                        </a:rPr>
                        <a:t>Q1</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dirty="0">
                          <a:solidFill>
                            <a:schemeClr val="accent2">
                              <a:lumMod val="50000"/>
                            </a:schemeClr>
                          </a:solidFill>
                          <a:effectLst/>
                        </a:rPr>
                        <a:t>1.1.3 Hold the first monthly meeting of the Consortium Board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a:solidFill>
                            <a:schemeClr val="accent2">
                              <a:lumMod val="50000"/>
                            </a:schemeClr>
                          </a:solidFill>
                          <a:effectLst/>
                        </a:rPr>
                        <a:t>TEDNA</a:t>
                      </a:r>
                      <a:endParaRPr lang="en-US" sz="20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967831"/>
                  </a:ext>
                </a:extLst>
              </a:tr>
              <a:tr h="943990">
                <a:tc>
                  <a:txBody>
                    <a:bodyPr/>
                    <a:lstStyle/>
                    <a:p>
                      <a:pPr marL="0" marR="0" indent="0" algn="ctr">
                        <a:lnSpc>
                          <a:spcPct val="200000"/>
                        </a:lnSpc>
                        <a:spcBef>
                          <a:spcPts val="0"/>
                        </a:spcBef>
                        <a:spcAft>
                          <a:spcPts val="0"/>
                        </a:spcAft>
                      </a:pPr>
                      <a:r>
                        <a:rPr lang="en-US" sz="2000" dirty="0">
                          <a:effectLst/>
                        </a:rPr>
                        <a:t>Q1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890">
                        <a:lnSpc>
                          <a:spcPct val="200000"/>
                        </a:lnSpc>
                        <a:spcBef>
                          <a:spcPts val="0"/>
                        </a:spcBef>
                        <a:spcAft>
                          <a:spcPts val="0"/>
                        </a:spcAft>
                      </a:pPr>
                      <a:r>
                        <a:rPr lang="en-US" sz="2000" dirty="0">
                          <a:solidFill>
                            <a:schemeClr val="accent2">
                              <a:lumMod val="50000"/>
                            </a:schemeClr>
                          </a:solidFill>
                          <a:effectLst/>
                        </a:rPr>
                        <a:t>1.1.4 Provide the Consortium Board with the TEA Governance Training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dirty="0">
                          <a:solidFill>
                            <a:schemeClr val="accent2">
                              <a:lumMod val="50000"/>
                            </a:schemeClr>
                          </a:solidFill>
                          <a:effectLst/>
                        </a:rPr>
                        <a:t>TEDNA</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461295"/>
                  </a:ext>
                </a:extLst>
              </a:tr>
              <a:tr h="1235942">
                <a:tc>
                  <a:txBody>
                    <a:bodyPr/>
                    <a:lstStyle/>
                    <a:p>
                      <a:pPr marL="0" marR="0" indent="0" algn="ctr">
                        <a:lnSpc>
                          <a:spcPct val="200000"/>
                        </a:lnSpc>
                        <a:spcBef>
                          <a:spcPts val="0"/>
                        </a:spcBef>
                        <a:spcAft>
                          <a:spcPts val="0"/>
                        </a:spcAft>
                      </a:pPr>
                      <a:r>
                        <a:rPr lang="en-US" sz="2000">
                          <a:effectLst/>
                        </a:rPr>
                        <a:t>Q1</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890">
                        <a:lnSpc>
                          <a:spcPct val="200000"/>
                        </a:lnSpc>
                        <a:spcBef>
                          <a:spcPts val="0"/>
                        </a:spcBef>
                        <a:spcAft>
                          <a:spcPts val="0"/>
                        </a:spcAft>
                      </a:pPr>
                      <a:r>
                        <a:rPr lang="en-US" sz="2000" dirty="0">
                          <a:solidFill>
                            <a:schemeClr val="accent2">
                              <a:lumMod val="50000"/>
                            </a:schemeClr>
                          </a:solidFill>
                          <a:effectLst/>
                        </a:rPr>
                        <a:t>3.1.1 Create an account and materials in the </a:t>
                      </a:r>
                      <a:r>
                        <a:rPr lang="en-US" sz="2000" dirty="0" err="1">
                          <a:solidFill>
                            <a:schemeClr val="accent2">
                              <a:lumMod val="50000"/>
                            </a:schemeClr>
                          </a:solidFill>
                          <a:effectLst/>
                        </a:rPr>
                        <a:t>SvPM</a:t>
                      </a:r>
                      <a:r>
                        <a:rPr lang="en-US" sz="2000" dirty="0">
                          <a:solidFill>
                            <a:schemeClr val="accent2">
                              <a:lumMod val="50000"/>
                            </a:schemeClr>
                          </a:solidFill>
                          <a:effectLst/>
                        </a:rPr>
                        <a:t> system for the Virginia Tribal Consortium</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a:solidFill>
                            <a:schemeClr val="accent2">
                              <a:lumMod val="50000"/>
                            </a:schemeClr>
                          </a:solidFill>
                          <a:effectLst/>
                        </a:rPr>
                        <a:t>ADI</a:t>
                      </a:r>
                      <a:endParaRPr lang="en-US" sz="20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5827206"/>
                  </a:ext>
                </a:extLst>
              </a:tr>
              <a:tr h="1194210">
                <a:tc>
                  <a:txBody>
                    <a:bodyPr/>
                    <a:lstStyle/>
                    <a:p>
                      <a:pPr marL="0" marR="0" indent="0" algn="ctr">
                        <a:lnSpc>
                          <a:spcPct val="200000"/>
                        </a:lnSpc>
                        <a:spcBef>
                          <a:spcPts val="0"/>
                        </a:spcBef>
                        <a:spcAft>
                          <a:spcPts val="0"/>
                        </a:spcAft>
                      </a:pPr>
                      <a:r>
                        <a:rPr lang="en-US" sz="2000">
                          <a:effectLst/>
                        </a:rPr>
                        <a:t>Q1</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890">
                        <a:lnSpc>
                          <a:spcPct val="200000"/>
                        </a:lnSpc>
                        <a:spcBef>
                          <a:spcPts val="0"/>
                        </a:spcBef>
                        <a:spcAft>
                          <a:spcPts val="0"/>
                        </a:spcAft>
                      </a:pPr>
                      <a:r>
                        <a:rPr lang="en-US" sz="2000" dirty="0">
                          <a:solidFill>
                            <a:schemeClr val="accent2">
                              <a:lumMod val="50000"/>
                            </a:schemeClr>
                          </a:solidFill>
                          <a:effectLst/>
                        </a:rPr>
                        <a:t>3.2.1 Include training on communication as part of TEA Governance Training</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dirty="0">
                          <a:solidFill>
                            <a:schemeClr val="accent2">
                              <a:lumMod val="50000"/>
                            </a:schemeClr>
                          </a:solidFill>
                          <a:effectLst/>
                        </a:rPr>
                        <a:t>TEDNA</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60839"/>
                  </a:ext>
                </a:extLst>
              </a:tr>
              <a:tr h="547598">
                <a:tc>
                  <a:txBody>
                    <a:bodyPr/>
                    <a:lstStyle/>
                    <a:p>
                      <a:pPr marL="0" marR="0" indent="0" algn="ctr">
                        <a:lnSpc>
                          <a:spcPct val="200000"/>
                        </a:lnSpc>
                        <a:spcBef>
                          <a:spcPts val="0"/>
                        </a:spcBef>
                        <a:spcAft>
                          <a:spcPts val="0"/>
                        </a:spcAft>
                      </a:pPr>
                      <a:r>
                        <a:rPr lang="en-US" sz="1100">
                          <a:effectLst/>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890">
                        <a:lnSpc>
                          <a:spcPct val="200000"/>
                        </a:lnSpc>
                        <a:spcBef>
                          <a:spcPts val="0"/>
                        </a:spcBef>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1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3210648"/>
                  </a:ext>
                </a:extLst>
              </a:tr>
            </a:tbl>
          </a:graphicData>
        </a:graphic>
      </p:graphicFrame>
    </p:spTree>
    <p:extLst>
      <p:ext uri="{BB962C8B-B14F-4D97-AF65-F5344CB8AC3E}">
        <p14:creationId xmlns:p14="http://schemas.microsoft.com/office/powerpoint/2010/main" val="215048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8A1752C-FDA2-426C-94D0-46219901A339}"/>
              </a:ext>
            </a:extLst>
          </p:cNvPr>
          <p:cNvGraphicFramePr>
            <a:graphicFrameLocks noGrp="1"/>
          </p:cNvGraphicFramePr>
          <p:nvPr>
            <p:ph idx="1"/>
            <p:extLst>
              <p:ext uri="{D42A27DB-BD31-4B8C-83A1-F6EECF244321}">
                <p14:modId xmlns:p14="http://schemas.microsoft.com/office/powerpoint/2010/main" val="3411498485"/>
              </p:ext>
            </p:extLst>
          </p:nvPr>
        </p:nvGraphicFramePr>
        <p:xfrm>
          <a:off x="0" y="0"/>
          <a:ext cx="12191999" cy="7304023"/>
        </p:xfrm>
        <a:graphic>
          <a:graphicData uri="http://schemas.openxmlformats.org/drawingml/2006/table">
            <a:tbl>
              <a:tblPr firstRow="1" firstCol="1" bandRow="1">
                <a:tableStyleId>{5C22544A-7EE6-4342-B048-85BDC9FD1C3A}</a:tableStyleId>
              </a:tblPr>
              <a:tblGrid>
                <a:gridCol w="1649540">
                  <a:extLst>
                    <a:ext uri="{9D8B030D-6E8A-4147-A177-3AD203B41FA5}">
                      <a16:colId xmlns:a16="http://schemas.microsoft.com/office/drawing/2014/main" val="201359490"/>
                    </a:ext>
                  </a:extLst>
                </a:gridCol>
                <a:gridCol w="8770129">
                  <a:extLst>
                    <a:ext uri="{9D8B030D-6E8A-4147-A177-3AD203B41FA5}">
                      <a16:colId xmlns:a16="http://schemas.microsoft.com/office/drawing/2014/main" val="344408950"/>
                    </a:ext>
                  </a:extLst>
                </a:gridCol>
                <a:gridCol w="1772330">
                  <a:extLst>
                    <a:ext uri="{9D8B030D-6E8A-4147-A177-3AD203B41FA5}">
                      <a16:colId xmlns:a16="http://schemas.microsoft.com/office/drawing/2014/main" val="615421753"/>
                    </a:ext>
                  </a:extLst>
                </a:gridCol>
              </a:tblGrid>
              <a:tr h="420918">
                <a:tc>
                  <a:txBody>
                    <a:bodyPr/>
                    <a:lstStyle/>
                    <a:p>
                      <a:pPr marL="0" marR="0" indent="0" algn="ctr">
                        <a:lnSpc>
                          <a:spcPct val="200000"/>
                        </a:lnSpc>
                        <a:spcBef>
                          <a:spcPts val="0"/>
                        </a:spcBef>
                        <a:spcAft>
                          <a:spcPts val="0"/>
                        </a:spcAft>
                      </a:pPr>
                      <a:r>
                        <a:rPr lang="en-US" sz="1600" dirty="0">
                          <a:effectLst/>
                        </a:rPr>
                        <a:t>Q2</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3.1.2 Train Coordinator to manage the </a:t>
                      </a:r>
                      <a:r>
                        <a:rPr lang="en-US" sz="1600" dirty="0" err="1">
                          <a:solidFill>
                            <a:schemeClr val="accent2">
                              <a:lumMod val="50000"/>
                            </a:schemeClr>
                          </a:solidFill>
                          <a:effectLst/>
                        </a:rPr>
                        <a:t>SvPM</a:t>
                      </a:r>
                      <a:r>
                        <a:rPr lang="en-US" sz="1600" dirty="0">
                          <a:solidFill>
                            <a:schemeClr val="accent2">
                              <a:lumMod val="50000"/>
                            </a:schemeClr>
                          </a:solidFill>
                          <a:effectLst/>
                        </a:rPr>
                        <a:t> system (</a:t>
                      </a:r>
                      <a:r>
                        <a:rPr lang="en-US" sz="1600" dirty="0" err="1">
                          <a:solidFill>
                            <a:schemeClr val="accent2">
                              <a:lumMod val="50000"/>
                            </a:schemeClr>
                          </a:solidFill>
                          <a:effectLst/>
                        </a:rPr>
                        <a:t>SvPM</a:t>
                      </a:r>
                      <a:r>
                        <a:rPr lang="en-US" sz="1600" dirty="0">
                          <a:solidFill>
                            <a:schemeClr val="accent2">
                              <a:lumMod val="50000"/>
                            </a:schemeClr>
                          </a:solidFill>
                          <a:effectLst/>
                        </a:rPr>
                        <a:t> Management Training)</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a:solidFill>
                            <a:schemeClr val="accent2">
                              <a:lumMod val="50000"/>
                            </a:schemeClr>
                          </a:solidFill>
                          <a:effectLst/>
                        </a:rPr>
                        <a:t>ADI</a:t>
                      </a:r>
                      <a:endParaRPr lang="en-US"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1029487959"/>
                  </a:ext>
                </a:extLst>
              </a:tr>
              <a:tr h="383704">
                <a:tc>
                  <a:txBody>
                    <a:bodyPr/>
                    <a:lstStyle/>
                    <a:p>
                      <a:pPr marL="0" marR="0" indent="0" algn="ctr">
                        <a:lnSpc>
                          <a:spcPct val="200000"/>
                        </a:lnSpc>
                        <a:spcBef>
                          <a:spcPts val="0"/>
                        </a:spcBef>
                        <a:spcAft>
                          <a:spcPts val="0"/>
                        </a:spcAft>
                      </a:pPr>
                      <a:r>
                        <a:rPr lang="en-US" sz="1600" dirty="0">
                          <a:effectLst/>
                        </a:rPr>
                        <a:t>Q2</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3.2.3 Develop a website for the Virginia Tribal Consortium</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a:solidFill>
                            <a:schemeClr val="accent2">
                              <a:lumMod val="50000"/>
                            </a:schemeClr>
                          </a:solidFill>
                          <a:effectLst/>
                        </a:rPr>
                        <a:t>ADI</a:t>
                      </a:r>
                      <a:endParaRPr lang="en-US"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1753946218"/>
                  </a:ext>
                </a:extLst>
              </a:tr>
              <a:tr h="420918">
                <a:tc>
                  <a:txBody>
                    <a:bodyPr/>
                    <a:lstStyle/>
                    <a:p>
                      <a:pPr marL="0" marR="0" indent="0" algn="ctr">
                        <a:lnSpc>
                          <a:spcPct val="200000"/>
                        </a:lnSpc>
                        <a:spcBef>
                          <a:spcPts val="0"/>
                        </a:spcBef>
                        <a:spcAft>
                          <a:spcPts val="0"/>
                        </a:spcAft>
                      </a:pPr>
                      <a:r>
                        <a:rPr lang="en-US" sz="1600" dirty="0">
                          <a:effectLst/>
                        </a:rPr>
                        <a:t>Q2</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3.3.4 Develop procedures for information exchange, including posts to the website</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a:solidFill>
                            <a:schemeClr val="accent2">
                              <a:lumMod val="50000"/>
                            </a:schemeClr>
                          </a:solidFill>
                          <a:effectLst/>
                        </a:rPr>
                        <a:t>ADI</a:t>
                      </a:r>
                      <a:endParaRPr lang="en-US"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3549708353"/>
                  </a:ext>
                </a:extLst>
              </a:tr>
              <a:tr h="420918">
                <a:tc>
                  <a:txBody>
                    <a:bodyPr/>
                    <a:lstStyle/>
                    <a:p>
                      <a:pPr marL="0" marR="0" indent="0" algn="ctr">
                        <a:lnSpc>
                          <a:spcPct val="200000"/>
                        </a:lnSpc>
                        <a:spcBef>
                          <a:spcPts val="0"/>
                        </a:spcBef>
                        <a:spcAft>
                          <a:spcPts val="0"/>
                        </a:spcAft>
                      </a:pPr>
                      <a:r>
                        <a:rPr lang="en-US" sz="1600">
                          <a:effectLst/>
                        </a:rPr>
                        <a:t>Q2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1.2.1 Develop &amp; advertise a Board-approved position description for a Consortium Coordinator</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a:solidFill>
                            <a:schemeClr val="accent2">
                              <a:lumMod val="50000"/>
                            </a:schemeClr>
                          </a:solidFill>
                          <a:effectLst/>
                        </a:rPr>
                        <a:t>TEDNA</a:t>
                      </a:r>
                      <a:endParaRPr lang="en-US"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1038809040"/>
                  </a:ext>
                </a:extLst>
              </a:tr>
              <a:tr h="453011">
                <a:tc>
                  <a:txBody>
                    <a:bodyPr/>
                    <a:lstStyle/>
                    <a:p>
                      <a:pPr marL="0" marR="0" indent="0" algn="ctr">
                        <a:lnSpc>
                          <a:spcPct val="200000"/>
                        </a:lnSpc>
                        <a:spcBef>
                          <a:spcPts val="0"/>
                        </a:spcBef>
                        <a:spcAft>
                          <a:spcPts val="0"/>
                        </a:spcAft>
                      </a:pPr>
                      <a:r>
                        <a:rPr lang="en-US" sz="1600">
                          <a:effectLst/>
                        </a:rPr>
                        <a:t>Q2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1.2.2 Conduct a search and selection process with the Board to employ Consortium Coordinator</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a:solidFill>
                            <a:schemeClr val="accent2">
                              <a:lumMod val="50000"/>
                            </a:schemeClr>
                          </a:solidFill>
                          <a:effectLst/>
                        </a:rPr>
                        <a:t>TEDNA</a:t>
                      </a:r>
                      <a:endParaRPr lang="en-US"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2067287146"/>
                  </a:ext>
                </a:extLst>
              </a:tr>
              <a:tr h="420918">
                <a:tc>
                  <a:txBody>
                    <a:bodyPr/>
                    <a:lstStyle/>
                    <a:p>
                      <a:pPr marL="0" marR="0" indent="0" algn="ctr">
                        <a:lnSpc>
                          <a:spcPct val="200000"/>
                        </a:lnSpc>
                        <a:spcBef>
                          <a:spcPts val="0"/>
                        </a:spcBef>
                        <a:spcAft>
                          <a:spcPts val="0"/>
                        </a:spcAft>
                      </a:pPr>
                      <a:r>
                        <a:rPr lang="en-US" sz="1600">
                          <a:effectLst/>
                        </a:rPr>
                        <a:t>Q2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1.2.3 Provide the Consortium Coordinator with the TEA Management Training </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a:solidFill>
                            <a:schemeClr val="accent2">
                              <a:lumMod val="50000"/>
                            </a:schemeClr>
                          </a:solidFill>
                          <a:effectLst/>
                        </a:rPr>
                        <a:t>TEDNA</a:t>
                      </a:r>
                      <a:endParaRPr lang="en-US"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303203275"/>
                  </a:ext>
                </a:extLst>
              </a:tr>
              <a:tr h="420918">
                <a:tc>
                  <a:txBody>
                    <a:bodyPr/>
                    <a:lstStyle/>
                    <a:p>
                      <a:pPr marL="0" marR="0" indent="0" algn="ctr">
                        <a:lnSpc>
                          <a:spcPct val="200000"/>
                        </a:lnSpc>
                        <a:spcBef>
                          <a:spcPts val="0"/>
                        </a:spcBef>
                        <a:spcAft>
                          <a:spcPts val="0"/>
                        </a:spcAft>
                      </a:pPr>
                      <a:r>
                        <a:rPr lang="en-US" sz="1600">
                          <a:effectLst/>
                        </a:rPr>
                        <a:t>Q2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3.2.1 Include training on communication as part of TEA Management Training</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a:solidFill>
                            <a:schemeClr val="accent2">
                              <a:lumMod val="50000"/>
                            </a:schemeClr>
                          </a:solidFill>
                          <a:effectLst/>
                        </a:rPr>
                        <a:t>TEDNA</a:t>
                      </a:r>
                      <a:endParaRPr lang="en-US"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297985225"/>
                  </a:ext>
                </a:extLst>
              </a:tr>
              <a:tr h="799491">
                <a:tc>
                  <a:txBody>
                    <a:bodyPr/>
                    <a:lstStyle/>
                    <a:p>
                      <a:pPr marL="0" marR="0" indent="0" algn="ctr">
                        <a:lnSpc>
                          <a:spcPct val="200000"/>
                        </a:lnSpc>
                        <a:spcBef>
                          <a:spcPts val="0"/>
                        </a:spcBef>
                        <a:spcAft>
                          <a:spcPts val="0"/>
                        </a:spcAft>
                      </a:pPr>
                      <a:r>
                        <a:rPr lang="en-US" sz="1600">
                          <a:effectLst/>
                        </a:rPr>
                        <a:t>Q2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1.3.1 Develop and provide the Board and Coordinator with two days of </a:t>
                      </a:r>
                      <a:r>
                        <a:rPr lang="en-US" sz="1600" u="sng" dirty="0">
                          <a:solidFill>
                            <a:schemeClr val="accent2">
                              <a:lumMod val="50000"/>
                            </a:schemeClr>
                          </a:solidFill>
                          <a:effectLst/>
                        </a:rPr>
                        <a:t>Virginia Education Resources Training</a:t>
                      </a:r>
                      <a:r>
                        <a:rPr lang="en-US" sz="1600" dirty="0">
                          <a:solidFill>
                            <a:schemeClr val="accent2">
                              <a:lumMod val="50000"/>
                            </a:schemeClr>
                          </a:solidFill>
                          <a:effectLst/>
                        </a:rPr>
                        <a:t> </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a:solidFill>
                            <a:schemeClr val="accent2">
                              <a:lumMod val="50000"/>
                            </a:schemeClr>
                          </a:solidFill>
                          <a:effectLst/>
                        </a:rPr>
                        <a:t>VDOE and TEDNA</a:t>
                      </a:r>
                      <a:endParaRPr lang="en-US"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2898349214"/>
                  </a:ext>
                </a:extLst>
              </a:tr>
              <a:tr h="799491">
                <a:tc>
                  <a:txBody>
                    <a:bodyPr/>
                    <a:lstStyle/>
                    <a:p>
                      <a:pPr marL="0" marR="0" indent="0" algn="ctr">
                        <a:lnSpc>
                          <a:spcPct val="200000"/>
                        </a:lnSpc>
                        <a:spcBef>
                          <a:spcPts val="0"/>
                        </a:spcBef>
                        <a:spcAft>
                          <a:spcPts val="0"/>
                        </a:spcAft>
                      </a:pPr>
                      <a:r>
                        <a:rPr lang="en-US" sz="1600">
                          <a:effectLst/>
                        </a:rPr>
                        <a:t>Q2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1.3.2 Identify LEAs with significant numbers of Native students, especially those affiliated with member Tribes </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a:solidFill>
                            <a:schemeClr val="accent2">
                              <a:lumMod val="50000"/>
                            </a:schemeClr>
                          </a:solidFill>
                          <a:effectLst/>
                        </a:rPr>
                        <a:t>VDOE and TEDNA</a:t>
                      </a:r>
                      <a:endParaRPr lang="en-US"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3843356411"/>
                  </a:ext>
                </a:extLst>
              </a:tr>
              <a:tr h="799491">
                <a:tc>
                  <a:txBody>
                    <a:bodyPr/>
                    <a:lstStyle/>
                    <a:p>
                      <a:pPr marL="0" marR="0" indent="0" algn="ctr">
                        <a:lnSpc>
                          <a:spcPct val="200000"/>
                        </a:lnSpc>
                        <a:spcBef>
                          <a:spcPts val="0"/>
                        </a:spcBef>
                        <a:spcAft>
                          <a:spcPts val="0"/>
                        </a:spcAft>
                      </a:pPr>
                      <a:r>
                        <a:rPr lang="en-US" sz="1600">
                          <a:effectLst/>
                        </a:rPr>
                        <a:t>Q2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1.3.3 Facilitate two meetings between the Consortium Coordinator and key personnel of identified LEAs </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dirty="0">
                          <a:solidFill>
                            <a:schemeClr val="accent2">
                              <a:lumMod val="50000"/>
                            </a:schemeClr>
                          </a:solidFill>
                          <a:effectLst/>
                        </a:rPr>
                        <a:t>TEDNA and VDOE</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1335328983"/>
                  </a:ext>
                </a:extLst>
              </a:tr>
              <a:tr h="799491">
                <a:tc>
                  <a:txBody>
                    <a:bodyPr/>
                    <a:lstStyle/>
                    <a:p>
                      <a:pPr marL="0" marR="0" indent="0" algn="ctr">
                        <a:lnSpc>
                          <a:spcPct val="200000"/>
                        </a:lnSpc>
                        <a:spcBef>
                          <a:spcPts val="0"/>
                        </a:spcBef>
                        <a:spcAft>
                          <a:spcPts val="0"/>
                        </a:spcAft>
                      </a:pPr>
                      <a:r>
                        <a:rPr lang="en-US" sz="1600">
                          <a:effectLst/>
                        </a:rPr>
                        <a:t>Q2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2.1.1 Provide a two two-day in-person Tribal Sovereignty and Education Code Training with follow-up video conference meeting</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dirty="0">
                          <a:solidFill>
                            <a:schemeClr val="accent2">
                              <a:lumMod val="50000"/>
                            </a:schemeClr>
                          </a:solidFill>
                          <a:effectLst/>
                        </a:rPr>
                        <a:t>NARF</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1858123145"/>
                  </a:ext>
                </a:extLst>
              </a:tr>
              <a:tr h="836715">
                <a:tc>
                  <a:txBody>
                    <a:bodyPr/>
                    <a:lstStyle/>
                    <a:p>
                      <a:pPr marL="0" marR="0" indent="0" algn="ctr">
                        <a:lnSpc>
                          <a:spcPct val="200000"/>
                        </a:lnSpc>
                        <a:spcBef>
                          <a:spcPts val="0"/>
                        </a:spcBef>
                        <a:spcAft>
                          <a:spcPts val="0"/>
                        </a:spcAft>
                      </a:pPr>
                      <a:r>
                        <a:rPr lang="en-US" sz="1600">
                          <a:effectLst/>
                        </a:rPr>
                        <a:t>Q2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100000"/>
                        </a:lnSpc>
                        <a:spcBef>
                          <a:spcPts val="0"/>
                        </a:spcBef>
                        <a:spcAft>
                          <a:spcPts val="0"/>
                        </a:spcAft>
                      </a:pPr>
                      <a:r>
                        <a:rPr lang="en-US" sz="1600" dirty="0">
                          <a:solidFill>
                            <a:schemeClr val="accent2">
                              <a:lumMod val="50000"/>
                            </a:schemeClr>
                          </a:solidFill>
                          <a:effectLst/>
                        </a:rPr>
                        <a:t>2.1.2 Provide as part of the Tribal Sovereignty and Education Code Training, one day on the basic process of developing tribal education codes with a follow up video conference meeting </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100000"/>
                        </a:lnSpc>
                        <a:spcBef>
                          <a:spcPts val="0"/>
                        </a:spcBef>
                        <a:spcAft>
                          <a:spcPts val="0"/>
                        </a:spcAft>
                      </a:pPr>
                      <a:r>
                        <a:rPr lang="en-US" sz="1600" dirty="0">
                          <a:solidFill>
                            <a:schemeClr val="accent2">
                              <a:lumMod val="50000"/>
                            </a:schemeClr>
                          </a:solidFill>
                          <a:effectLst/>
                        </a:rPr>
                        <a:t>NARF</a:t>
                      </a:r>
                      <a:endParaRPr lang="en-US"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1232974856"/>
                  </a:ext>
                </a:extLst>
              </a:tr>
              <a:tr h="193053">
                <a:tc>
                  <a:txBody>
                    <a:bodyPr/>
                    <a:lstStyle/>
                    <a:p>
                      <a:pPr marL="0" marR="0" indent="0" algn="ctr">
                        <a:lnSpc>
                          <a:spcPct val="200000"/>
                        </a:lnSpc>
                        <a:spcBef>
                          <a:spcPts val="0"/>
                        </a:spcBef>
                        <a:spcAft>
                          <a:spcPts val="0"/>
                        </a:spcAft>
                      </a:pPr>
                      <a:r>
                        <a:rPr lang="en-US" sz="500">
                          <a:effectLst/>
                        </a:rPr>
                        <a:t> </a:t>
                      </a:r>
                      <a:endParaRPr lang="en-US" sz="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8890">
                        <a:lnSpc>
                          <a:spcPct val="200000"/>
                        </a:lnSpc>
                        <a:spcBef>
                          <a:spcPts val="0"/>
                        </a:spcBef>
                        <a:spcAft>
                          <a:spcPts val="0"/>
                        </a:spcAft>
                      </a:pPr>
                      <a:r>
                        <a:rPr lang="en-US" sz="600">
                          <a:effectLst/>
                        </a:rPr>
                        <a:t> </a:t>
                      </a:r>
                      <a:endParaRPr lang="en-US" sz="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tc>
                  <a:txBody>
                    <a:bodyPr/>
                    <a:lstStyle/>
                    <a:p>
                      <a:pPr marL="0" marR="0" indent="0">
                        <a:lnSpc>
                          <a:spcPct val="200000"/>
                        </a:lnSpc>
                        <a:spcBef>
                          <a:spcPts val="0"/>
                        </a:spcBef>
                        <a:spcAft>
                          <a:spcPts val="0"/>
                        </a:spcAft>
                      </a:pPr>
                      <a:r>
                        <a:rPr lang="en-US" sz="500" dirty="0">
                          <a:effectLst/>
                        </a:rPr>
                        <a:t> </a:t>
                      </a:r>
                      <a:endParaRPr lang="en-US" sz="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768" marR="32768" marT="0" marB="0"/>
                </a:tc>
                <a:extLst>
                  <a:ext uri="{0D108BD9-81ED-4DB2-BD59-A6C34878D82A}">
                    <a16:rowId xmlns:a16="http://schemas.microsoft.com/office/drawing/2014/main" val="2059934469"/>
                  </a:ext>
                </a:extLst>
              </a:tr>
            </a:tbl>
          </a:graphicData>
        </a:graphic>
      </p:graphicFrame>
    </p:spTree>
    <p:extLst>
      <p:ext uri="{BB962C8B-B14F-4D97-AF65-F5344CB8AC3E}">
        <p14:creationId xmlns:p14="http://schemas.microsoft.com/office/powerpoint/2010/main" val="211211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0242-382A-4E8C-A28A-1DFFC7DD0752}"/>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E5A9B6B2-30AE-4641-B967-5E05D17EE0FA}"/>
              </a:ext>
            </a:extLst>
          </p:cNvPr>
          <p:cNvGraphicFramePr>
            <a:graphicFrameLocks noGrp="1"/>
          </p:cNvGraphicFramePr>
          <p:nvPr>
            <p:ph idx="1"/>
            <p:extLst>
              <p:ext uri="{D42A27DB-BD31-4B8C-83A1-F6EECF244321}">
                <p14:modId xmlns:p14="http://schemas.microsoft.com/office/powerpoint/2010/main" val="852240009"/>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649540">
                  <a:extLst>
                    <a:ext uri="{9D8B030D-6E8A-4147-A177-3AD203B41FA5}">
                      <a16:colId xmlns:a16="http://schemas.microsoft.com/office/drawing/2014/main" val="885045032"/>
                    </a:ext>
                  </a:extLst>
                </a:gridCol>
                <a:gridCol w="8770131">
                  <a:extLst>
                    <a:ext uri="{9D8B030D-6E8A-4147-A177-3AD203B41FA5}">
                      <a16:colId xmlns:a16="http://schemas.microsoft.com/office/drawing/2014/main" val="1771425949"/>
                    </a:ext>
                  </a:extLst>
                </a:gridCol>
                <a:gridCol w="1772329">
                  <a:extLst>
                    <a:ext uri="{9D8B030D-6E8A-4147-A177-3AD203B41FA5}">
                      <a16:colId xmlns:a16="http://schemas.microsoft.com/office/drawing/2014/main" val="2397484554"/>
                    </a:ext>
                  </a:extLst>
                </a:gridCol>
              </a:tblGrid>
              <a:tr h="2589158">
                <a:tc>
                  <a:txBody>
                    <a:bodyPr/>
                    <a:lstStyle/>
                    <a:p>
                      <a:pPr marL="0" marR="0" indent="0" algn="ctr">
                        <a:lnSpc>
                          <a:spcPct val="200000"/>
                        </a:lnSpc>
                        <a:spcBef>
                          <a:spcPts val="0"/>
                        </a:spcBef>
                        <a:spcAft>
                          <a:spcPts val="0"/>
                        </a:spcAft>
                      </a:pPr>
                      <a:r>
                        <a:rPr lang="en-US" sz="2000" dirty="0">
                          <a:effectLst/>
                        </a:rPr>
                        <a:t>Q3</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890">
                        <a:lnSpc>
                          <a:spcPct val="200000"/>
                        </a:lnSpc>
                        <a:spcBef>
                          <a:spcPts val="0"/>
                        </a:spcBef>
                        <a:spcAft>
                          <a:spcPts val="0"/>
                        </a:spcAft>
                      </a:pPr>
                      <a:r>
                        <a:rPr lang="en-US" sz="2000" dirty="0">
                          <a:solidFill>
                            <a:schemeClr val="accent2">
                              <a:lumMod val="50000"/>
                            </a:schemeClr>
                          </a:solidFill>
                          <a:effectLst/>
                        </a:rPr>
                        <a:t>1.4.1 Develop and provide for Consortium, VDOE, and LEAs, Educating Native Youth for Success training, including an initial day and a monthly virtual module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a:solidFill>
                            <a:schemeClr val="accent2">
                              <a:lumMod val="50000"/>
                            </a:schemeClr>
                          </a:solidFill>
                          <a:effectLst/>
                        </a:rPr>
                        <a:t>ADI</a:t>
                      </a:r>
                      <a:endParaRPr lang="en-US" sz="20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69037"/>
                  </a:ext>
                </a:extLst>
              </a:tr>
              <a:tr h="3498632">
                <a:tc>
                  <a:txBody>
                    <a:bodyPr/>
                    <a:lstStyle/>
                    <a:p>
                      <a:pPr marL="0" marR="0" indent="0" algn="ctr">
                        <a:lnSpc>
                          <a:spcPct val="200000"/>
                        </a:lnSpc>
                        <a:spcBef>
                          <a:spcPts val="0"/>
                        </a:spcBef>
                        <a:spcAft>
                          <a:spcPts val="0"/>
                        </a:spcAft>
                      </a:pPr>
                      <a:r>
                        <a:rPr lang="en-US" sz="2000">
                          <a:effectLst/>
                        </a:rPr>
                        <a:t>Q3</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890">
                        <a:lnSpc>
                          <a:spcPct val="200000"/>
                        </a:lnSpc>
                        <a:spcBef>
                          <a:spcPts val="0"/>
                        </a:spcBef>
                        <a:spcAft>
                          <a:spcPts val="0"/>
                        </a:spcAft>
                      </a:pPr>
                      <a:r>
                        <a:rPr lang="en-US" sz="2000" dirty="0">
                          <a:solidFill>
                            <a:schemeClr val="accent2">
                              <a:lumMod val="50000"/>
                            </a:schemeClr>
                          </a:solidFill>
                          <a:effectLst/>
                        </a:rPr>
                        <a:t>1.4.2 Develop and provide for the Consortium, VDOE, and LEAs a Virginia Tribal Consortium Guidebook and PPT presentation on Tribal history, language, culture, and education issues related to Native students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2000" dirty="0">
                          <a:solidFill>
                            <a:schemeClr val="accent2">
                              <a:lumMod val="50000"/>
                            </a:schemeClr>
                          </a:solidFill>
                          <a:effectLst/>
                        </a:rPr>
                        <a:t>TEDNA and ADI</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872128"/>
                  </a:ext>
                </a:extLst>
              </a:tr>
              <a:tr h="770210">
                <a:tc>
                  <a:txBody>
                    <a:bodyPr/>
                    <a:lstStyle/>
                    <a:p>
                      <a:pPr marL="0" marR="0" indent="0" algn="ctr">
                        <a:lnSpc>
                          <a:spcPct val="200000"/>
                        </a:lnSpc>
                        <a:spcBef>
                          <a:spcPts val="0"/>
                        </a:spcBef>
                        <a:spcAft>
                          <a:spcPts val="0"/>
                        </a:spcAft>
                      </a:pPr>
                      <a:r>
                        <a:rPr lang="en-US" sz="1100">
                          <a:effectLst/>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890">
                        <a:lnSpc>
                          <a:spcPct val="200000"/>
                        </a:lnSpc>
                        <a:spcBef>
                          <a:spcPts val="0"/>
                        </a:spcBef>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1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7446861"/>
                  </a:ext>
                </a:extLst>
              </a:tr>
            </a:tbl>
          </a:graphicData>
        </a:graphic>
      </p:graphicFrame>
    </p:spTree>
    <p:extLst>
      <p:ext uri="{BB962C8B-B14F-4D97-AF65-F5344CB8AC3E}">
        <p14:creationId xmlns:p14="http://schemas.microsoft.com/office/powerpoint/2010/main" val="263256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2FAB-C1D0-4544-AFC4-FD3F05990EAD}"/>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A915D771-3159-464D-847D-BEB0F0C4B12E}"/>
              </a:ext>
            </a:extLst>
          </p:cNvPr>
          <p:cNvGraphicFramePr>
            <a:graphicFrameLocks noGrp="1"/>
          </p:cNvGraphicFramePr>
          <p:nvPr>
            <p:ph idx="1"/>
            <p:extLst>
              <p:ext uri="{D42A27DB-BD31-4B8C-83A1-F6EECF244321}">
                <p14:modId xmlns:p14="http://schemas.microsoft.com/office/powerpoint/2010/main" val="4264731860"/>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649540">
                  <a:extLst>
                    <a:ext uri="{9D8B030D-6E8A-4147-A177-3AD203B41FA5}">
                      <a16:colId xmlns:a16="http://schemas.microsoft.com/office/drawing/2014/main" val="4270283204"/>
                    </a:ext>
                  </a:extLst>
                </a:gridCol>
                <a:gridCol w="8770130">
                  <a:extLst>
                    <a:ext uri="{9D8B030D-6E8A-4147-A177-3AD203B41FA5}">
                      <a16:colId xmlns:a16="http://schemas.microsoft.com/office/drawing/2014/main" val="1120093416"/>
                    </a:ext>
                  </a:extLst>
                </a:gridCol>
                <a:gridCol w="1772330">
                  <a:extLst>
                    <a:ext uri="{9D8B030D-6E8A-4147-A177-3AD203B41FA5}">
                      <a16:colId xmlns:a16="http://schemas.microsoft.com/office/drawing/2014/main" val="3931706732"/>
                    </a:ext>
                  </a:extLst>
                </a:gridCol>
              </a:tblGrid>
              <a:tr h="1214074">
                <a:tc>
                  <a:txBody>
                    <a:bodyPr/>
                    <a:lstStyle/>
                    <a:p>
                      <a:pPr marL="0" marR="0" indent="0" algn="ctr">
                        <a:lnSpc>
                          <a:spcPct val="200000"/>
                        </a:lnSpc>
                        <a:spcBef>
                          <a:spcPts val="0"/>
                        </a:spcBef>
                        <a:spcAft>
                          <a:spcPts val="0"/>
                        </a:spcAft>
                      </a:pPr>
                      <a:r>
                        <a:rPr lang="en-US" sz="2000" dirty="0">
                          <a:effectLst/>
                        </a:rPr>
                        <a:t>Q4</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8890">
                        <a:lnSpc>
                          <a:spcPct val="100000"/>
                        </a:lnSpc>
                        <a:spcBef>
                          <a:spcPts val="0"/>
                        </a:spcBef>
                        <a:spcAft>
                          <a:spcPts val="0"/>
                        </a:spcAft>
                      </a:pPr>
                      <a:r>
                        <a:rPr lang="en-US" sz="2000" dirty="0">
                          <a:solidFill>
                            <a:schemeClr val="accent2">
                              <a:lumMod val="50000"/>
                            </a:schemeClr>
                          </a:solidFill>
                          <a:effectLst/>
                        </a:rPr>
                        <a:t>1.4.3 Develop with the resource partners a Virginia Tribal Consortium Outreach Seminar to be provided by the Consortium for VDOE, LEAs, and other education entities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0">
                        <a:lnSpc>
                          <a:spcPct val="100000"/>
                        </a:lnSpc>
                        <a:spcBef>
                          <a:spcPts val="0"/>
                        </a:spcBef>
                        <a:spcAft>
                          <a:spcPts val="0"/>
                        </a:spcAft>
                      </a:pPr>
                      <a:r>
                        <a:rPr lang="en-US" sz="2000">
                          <a:solidFill>
                            <a:schemeClr val="accent2">
                              <a:lumMod val="50000"/>
                            </a:schemeClr>
                          </a:solidFill>
                          <a:effectLst/>
                        </a:rPr>
                        <a:t>TEDNA</a:t>
                      </a:r>
                      <a:endParaRPr lang="en-US" sz="20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extLst>
                  <a:ext uri="{0D108BD9-81ED-4DB2-BD59-A6C34878D82A}">
                    <a16:rowId xmlns:a16="http://schemas.microsoft.com/office/drawing/2014/main" val="352611867"/>
                  </a:ext>
                </a:extLst>
              </a:tr>
              <a:tr h="787631">
                <a:tc>
                  <a:txBody>
                    <a:bodyPr/>
                    <a:lstStyle/>
                    <a:p>
                      <a:pPr marL="0" marR="0" indent="0" algn="ctr">
                        <a:lnSpc>
                          <a:spcPct val="200000"/>
                        </a:lnSpc>
                        <a:spcBef>
                          <a:spcPts val="0"/>
                        </a:spcBef>
                        <a:spcAft>
                          <a:spcPts val="0"/>
                        </a:spcAft>
                      </a:pPr>
                      <a:r>
                        <a:rPr lang="en-US" sz="2000">
                          <a:effectLst/>
                        </a:rPr>
                        <a:t>Q4</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8890">
                        <a:lnSpc>
                          <a:spcPct val="100000"/>
                        </a:lnSpc>
                        <a:spcBef>
                          <a:spcPts val="0"/>
                        </a:spcBef>
                        <a:spcAft>
                          <a:spcPts val="0"/>
                        </a:spcAft>
                      </a:pPr>
                      <a:r>
                        <a:rPr lang="en-US" sz="2000" dirty="0">
                          <a:solidFill>
                            <a:schemeClr val="accent2">
                              <a:lumMod val="50000"/>
                            </a:schemeClr>
                          </a:solidFill>
                          <a:effectLst/>
                        </a:rPr>
                        <a:t>2.2.1 Convene a series of working meetings to align the Tribal sanctioned education code with the VDOE accountability program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0">
                        <a:lnSpc>
                          <a:spcPct val="100000"/>
                        </a:lnSpc>
                        <a:spcBef>
                          <a:spcPts val="0"/>
                        </a:spcBef>
                        <a:spcAft>
                          <a:spcPts val="0"/>
                        </a:spcAft>
                      </a:pPr>
                      <a:r>
                        <a:rPr lang="en-US" sz="2000">
                          <a:solidFill>
                            <a:schemeClr val="accent2">
                              <a:lumMod val="50000"/>
                            </a:schemeClr>
                          </a:solidFill>
                          <a:effectLst/>
                        </a:rPr>
                        <a:t>NARF and ADI</a:t>
                      </a:r>
                      <a:endParaRPr lang="en-US" sz="20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extLst>
                  <a:ext uri="{0D108BD9-81ED-4DB2-BD59-A6C34878D82A}">
                    <a16:rowId xmlns:a16="http://schemas.microsoft.com/office/drawing/2014/main" val="3298766394"/>
                  </a:ext>
                </a:extLst>
              </a:tr>
              <a:tr h="1214074">
                <a:tc>
                  <a:txBody>
                    <a:bodyPr/>
                    <a:lstStyle/>
                    <a:p>
                      <a:pPr marL="0" marR="0" indent="0" algn="ctr">
                        <a:lnSpc>
                          <a:spcPct val="200000"/>
                        </a:lnSpc>
                        <a:spcBef>
                          <a:spcPts val="0"/>
                        </a:spcBef>
                        <a:spcAft>
                          <a:spcPts val="0"/>
                        </a:spcAft>
                      </a:pPr>
                      <a:r>
                        <a:rPr lang="en-US" sz="2000">
                          <a:effectLst/>
                        </a:rPr>
                        <a:t>Q4</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8890">
                        <a:lnSpc>
                          <a:spcPct val="100000"/>
                        </a:lnSpc>
                        <a:spcBef>
                          <a:spcPts val="0"/>
                        </a:spcBef>
                        <a:spcAft>
                          <a:spcPts val="0"/>
                        </a:spcAft>
                      </a:pPr>
                      <a:r>
                        <a:rPr lang="en-US" sz="2000" dirty="0">
                          <a:solidFill>
                            <a:schemeClr val="accent2">
                              <a:lumMod val="50000"/>
                            </a:schemeClr>
                          </a:solidFill>
                          <a:effectLst/>
                        </a:rPr>
                        <a:t>2.2.2 Develop a PPT presentation, materials about the aligned code and accountability program and post on Consortium website for access by Tribal members and VDOE and LEA personnel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0">
                        <a:lnSpc>
                          <a:spcPct val="100000"/>
                        </a:lnSpc>
                        <a:spcBef>
                          <a:spcPts val="0"/>
                        </a:spcBef>
                        <a:spcAft>
                          <a:spcPts val="0"/>
                        </a:spcAft>
                      </a:pPr>
                      <a:r>
                        <a:rPr lang="en-US" sz="2000">
                          <a:solidFill>
                            <a:schemeClr val="accent2">
                              <a:lumMod val="50000"/>
                            </a:schemeClr>
                          </a:solidFill>
                          <a:effectLst/>
                        </a:rPr>
                        <a:t>NARF and ADI</a:t>
                      </a:r>
                      <a:endParaRPr lang="en-US" sz="20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extLst>
                  <a:ext uri="{0D108BD9-81ED-4DB2-BD59-A6C34878D82A}">
                    <a16:rowId xmlns:a16="http://schemas.microsoft.com/office/drawing/2014/main" val="3142408498"/>
                  </a:ext>
                </a:extLst>
              </a:tr>
              <a:tr h="1214074">
                <a:tc>
                  <a:txBody>
                    <a:bodyPr/>
                    <a:lstStyle/>
                    <a:p>
                      <a:pPr marL="0" marR="0" indent="0" algn="ctr">
                        <a:lnSpc>
                          <a:spcPct val="200000"/>
                        </a:lnSpc>
                        <a:spcBef>
                          <a:spcPts val="0"/>
                        </a:spcBef>
                        <a:spcAft>
                          <a:spcPts val="0"/>
                        </a:spcAft>
                      </a:pPr>
                      <a:r>
                        <a:rPr lang="en-US" sz="2000">
                          <a:effectLst/>
                        </a:rPr>
                        <a:t>Q4</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8890">
                        <a:lnSpc>
                          <a:spcPct val="100000"/>
                        </a:lnSpc>
                        <a:spcBef>
                          <a:spcPts val="0"/>
                        </a:spcBef>
                        <a:spcAft>
                          <a:spcPts val="0"/>
                        </a:spcAft>
                      </a:pPr>
                      <a:r>
                        <a:rPr lang="en-US" sz="2000" dirty="0">
                          <a:solidFill>
                            <a:schemeClr val="accent2">
                              <a:lumMod val="50000"/>
                            </a:schemeClr>
                          </a:solidFill>
                          <a:effectLst/>
                        </a:rPr>
                        <a:t>3.2.2 Develop a communication plan in the online Sovereignty Performance Management plan, with milestones, actions, procedures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0">
                        <a:lnSpc>
                          <a:spcPct val="100000"/>
                        </a:lnSpc>
                        <a:spcBef>
                          <a:spcPts val="0"/>
                        </a:spcBef>
                        <a:spcAft>
                          <a:spcPts val="0"/>
                        </a:spcAft>
                      </a:pPr>
                      <a:r>
                        <a:rPr lang="en-US" sz="2000">
                          <a:solidFill>
                            <a:schemeClr val="accent2">
                              <a:lumMod val="50000"/>
                            </a:schemeClr>
                          </a:solidFill>
                          <a:effectLst/>
                        </a:rPr>
                        <a:t>ADI and Board</a:t>
                      </a:r>
                      <a:endParaRPr lang="en-US" sz="20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extLst>
                  <a:ext uri="{0D108BD9-81ED-4DB2-BD59-A6C34878D82A}">
                    <a16:rowId xmlns:a16="http://schemas.microsoft.com/office/drawing/2014/main" val="36879728"/>
                  </a:ext>
                </a:extLst>
              </a:tr>
              <a:tr h="1640516">
                <a:tc>
                  <a:txBody>
                    <a:bodyPr/>
                    <a:lstStyle/>
                    <a:p>
                      <a:pPr marL="0" marR="0" indent="0" algn="ctr">
                        <a:lnSpc>
                          <a:spcPct val="200000"/>
                        </a:lnSpc>
                        <a:spcBef>
                          <a:spcPts val="0"/>
                        </a:spcBef>
                        <a:spcAft>
                          <a:spcPts val="0"/>
                        </a:spcAft>
                      </a:pPr>
                      <a:r>
                        <a:rPr lang="en-US" sz="2000">
                          <a:effectLst/>
                        </a:rPr>
                        <a:t>Q4</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8890">
                        <a:lnSpc>
                          <a:spcPct val="100000"/>
                        </a:lnSpc>
                        <a:spcBef>
                          <a:spcPts val="0"/>
                        </a:spcBef>
                        <a:spcAft>
                          <a:spcPts val="0"/>
                        </a:spcAft>
                      </a:pPr>
                      <a:r>
                        <a:rPr lang="en-US" sz="2000" dirty="0">
                          <a:solidFill>
                            <a:schemeClr val="accent2">
                              <a:lumMod val="50000"/>
                            </a:schemeClr>
                          </a:solidFill>
                          <a:effectLst/>
                        </a:rPr>
                        <a:t>3.2.3 Establish a professional learning community (PLC) including Tribal leaders, the Consortium Board, the Consortium Coordinator, VDOE designees, LEA designees, and representatives of education entities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0">
                        <a:lnSpc>
                          <a:spcPct val="100000"/>
                        </a:lnSpc>
                        <a:spcBef>
                          <a:spcPts val="0"/>
                        </a:spcBef>
                        <a:spcAft>
                          <a:spcPts val="0"/>
                        </a:spcAft>
                      </a:pPr>
                      <a:r>
                        <a:rPr lang="en-US" sz="2000" dirty="0">
                          <a:solidFill>
                            <a:schemeClr val="accent2">
                              <a:lumMod val="50000"/>
                            </a:schemeClr>
                          </a:solidFill>
                          <a:effectLst/>
                        </a:rPr>
                        <a:t>TEDNA</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extLst>
                  <a:ext uri="{0D108BD9-81ED-4DB2-BD59-A6C34878D82A}">
                    <a16:rowId xmlns:a16="http://schemas.microsoft.com/office/drawing/2014/main" val="4161587159"/>
                  </a:ext>
                </a:extLst>
              </a:tr>
              <a:tr h="787631">
                <a:tc>
                  <a:txBody>
                    <a:bodyPr/>
                    <a:lstStyle/>
                    <a:p>
                      <a:pPr marL="0" marR="0" indent="0" algn="ctr">
                        <a:lnSpc>
                          <a:spcPct val="200000"/>
                        </a:lnSpc>
                        <a:spcBef>
                          <a:spcPts val="0"/>
                        </a:spcBef>
                        <a:spcAft>
                          <a:spcPts val="0"/>
                        </a:spcAft>
                      </a:pPr>
                      <a:r>
                        <a:rPr lang="en-US" sz="2000" dirty="0">
                          <a:solidFill>
                            <a:schemeClr val="accent2">
                              <a:lumMod val="50000"/>
                            </a:schemeClr>
                          </a:solidFill>
                          <a:effectLst/>
                        </a:rPr>
                        <a:t>Q1, 2, 3 &amp;4</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8890">
                        <a:lnSpc>
                          <a:spcPct val="200000"/>
                        </a:lnSpc>
                        <a:spcBef>
                          <a:spcPts val="0"/>
                        </a:spcBef>
                        <a:spcAft>
                          <a:spcPts val="0"/>
                        </a:spcAft>
                      </a:pPr>
                      <a:r>
                        <a:rPr lang="en-US" sz="2000" dirty="0">
                          <a:solidFill>
                            <a:schemeClr val="accent2">
                              <a:lumMod val="50000"/>
                            </a:schemeClr>
                          </a:solidFill>
                          <a:effectLst/>
                        </a:rPr>
                        <a:t>3.2.4 Develop a narrative story describing the experience of the Project </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tc>
                  <a:txBody>
                    <a:bodyPr/>
                    <a:lstStyle/>
                    <a:p>
                      <a:pPr marL="0" marR="0" indent="0">
                        <a:lnSpc>
                          <a:spcPct val="200000"/>
                        </a:lnSpc>
                        <a:spcBef>
                          <a:spcPts val="0"/>
                        </a:spcBef>
                        <a:spcAft>
                          <a:spcPts val="0"/>
                        </a:spcAft>
                      </a:pPr>
                      <a:r>
                        <a:rPr lang="en-US" sz="2000" dirty="0">
                          <a:solidFill>
                            <a:schemeClr val="accent2">
                              <a:lumMod val="50000"/>
                            </a:schemeClr>
                          </a:solidFill>
                          <a:effectLst/>
                        </a:rPr>
                        <a:t>TCRI</a:t>
                      </a:r>
                      <a:endParaRPr lang="en-US"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41" marR="57641" marT="0" marB="0"/>
                </a:tc>
                <a:extLst>
                  <a:ext uri="{0D108BD9-81ED-4DB2-BD59-A6C34878D82A}">
                    <a16:rowId xmlns:a16="http://schemas.microsoft.com/office/drawing/2014/main" val="3378993890"/>
                  </a:ext>
                </a:extLst>
              </a:tr>
            </a:tbl>
          </a:graphicData>
        </a:graphic>
      </p:graphicFrame>
    </p:spTree>
    <p:extLst>
      <p:ext uri="{BB962C8B-B14F-4D97-AF65-F5344CB8AC3E}">
        <p14:creationId xmlns:p14="http://schemas.microsoft.com/office/powerpoint/2010/main" val="385329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12BB5B-D064-4C3C-8A29-875650FD94B0}"/>
              </a:ext>
            </a:extLst>
          </p:cNvPr>
          <p:cNvPicPr>
            <a:picLocks noChangeAspect="1"/>
          </p:cNvPicPr>
          <p:nvPr/>
        </p:nvPicPr>
        <p:blipFill rotWithShape="1">
          <a:blip r:embed="rId2">
            <a:alphaModFix/>
          </a:blip>
          <a:srcRect l="1823" r="37573"/>
          <a:stretch/>
        </p:blipFill>
        <p:spPr>
          <a:xfrm>
            <a:off x="5871434" y="10"/>
            <a:ext cx="6394152" cy="6857990"/>
          </a:xfrm>
          <a:prstGeom prst="rect">
            <a:avLst/>
          </a:prstGeom>
        </p:spPr>
      </p:pic>
      <p:pic>
        <p:nvPicPr>
          <p:cNvPr id="34" name="Picture 3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6CFAC7E-1C8F-485E-B609-8702C7AD8004}"/>
              </a:ext>
            </a:extLst>
          </p:cNvPr>
          <p:cNvSpPr>
            <a:spLocks noGrp="1"/>
          </p:cNvSpPr>
          <p:nvPr>
            <p:ph type="title"/>
          </p:nvPr>
        </p:nvSpPr>
        <p:spPr>
          <a:xfrm>
            <a:off x="278829" y="143164"/>
            <a:ext cx="6288529" cy="1311664"/>
          </a:xfrm>
        </p:spPr>
        <p:txBody>
          <a:bodyPr>
            <a:normAutofit/>
          </a:bodyPr>
          <a:lstStyle/>
          <a:p>
            <a:r>
              <a:rPr lang="en-US"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Virginia STEP Project</a:t>
            </a:r>
            <a:endParaRPr lang="en-US"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55445B0A-6451-4624-9A26-5CE6B08CD381}"/>
              </a:ext>
            </a:extLst>
          </p:cNvPr>
          <p:cNvSpPr>
            <a:spLocks noGrp="1"/>
          </p:cNvSpPr>
          <p:nvPr>
            <p:ph idx="1"/>
          </p:nvPr>
        </p:nvSpPr>
        <p:spPr>
          <a:xfrm>
            <a:off x="135519" y="1340603"/>
            <a:ext cx="5792584" cy="5374233"/>
          </a:xfrm>
        </p:spPr>
        <p:txBody>
          <a:bodyPr anchor="ctr">
            <a:normAutofit fontScale="85000" lnSpcReduction="10000"/>
          </a:bodyPr>
          <a:lstStyle/>
          <a:p>
            <a:pPr marL="0" indent="0">
              <a:lnSpc>
                <a:spcPct val="120000"/>
              </a:lnSpc>
              <a:spcAft>
                <a:spcPts val="1800"/>
              </a:spcAft>
              <a:buNone/>
            </a:pPr>
            <a:r>
              <a:rPr lang="en-US" sz="1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 . will establish the Virginia Tribal Consortium of participating federally recognized Tribes in the Commonwealth of Virginia and will build the capacity of that Consortium to: </a:t>
            </a:r>
          </a:p>
          <a:p>
            <a:pPr marL="568325" indent="-285750">
              <a:lnSpc>
                <a:spcPct val="120000"/>
              </a:lnSpc>
              <a:spcAft>
                <a:spcPts val="1800"/>
              </a:spcAft>
              <a:buFont typeface="Wingdings" panose="05000000000000000000" pitchFamily="2" charset="2"/>
              <a:buChar char="v"/>
            </a:pPr>
            <a:r>
              <a:rPr lang="en-US" sz="1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serve as the Tribal Education Agency for the member Tribes </a:t>
            </a:r>
          </a:p>
          <a:p>
            <a:pPr marL="568325" indent="-285750">
              <a:lnSpc>
                <a:spcPct val="120000"/>
              </a:lnSpc>
              <a:spcAft>
                <a:spcPts val="1800"/>
              </a:spcAft>
              <a:buFont typeface="Wingdings" panose="05000000000000000000" pitchFamily="2" charset="2"/>
              <a:buChar char="v"/>
            </a:pPr>
            <a:r>
              <a:rPr lang="en-US" sz="1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promote Tribal self-determination in education among Tribes in Virginia,</a:t>
            </a:r>
          </a:p>
          <a:p>
            <a:pPr marL="568325" indent="-285750">
              <a:lnSpc>
                <a:spcPct val="120000"/>
              </a:lnSpc>
              <a:spcAft>
                <a:spcPts val="1800"/>
              </a:spcAft>
              <a:buFont typeface="Wingdings" panose="05000000000000000000" pitchFamily="2" charset="2"/>
              <a:buChar char="v"/>
            </a:pPr>
            <a:r>
              <a:rPr lang="en-US" sz="1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improve the academic achievement of Indian children and youth, and </a:t>
            </a:r>
          </a:p>
          <a:p>
            <a:pPr marL="568325" indent="-285750">
              <a:lnSpc>
                <a:spcPct val="120000"/>
              </a:lnSpc>
              <a:spcAft>
                <a:spcPts val="1800"/>
              </a:spcAft>
              <a:buFont typeface="Wingdings" panose="05000000000000000000" pitchFamily="2" charset="2"/>
              <a:buChar char="v"/>
            </a:pPr>
            <a:r>
              <a:rPr lang="en-US" sz="1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promote the coordination and collaboration of participating Tribes with the Virginia Department of Education and Local Educational Agencies (LEAs) to meet the unique educational and culturally related academic needs of Indian students. </a:t>
            </a:r>
          </a:p>
          <a:p>
            <a:endParaRPr lang="en-US" sz="1100" dirty="0">
              <a:solidFill>
                <a:srgbClr val="000000"/>
              </a:solidFill>
            </a:endParaRPr>
          </a:p>
        </p:txBody>
      </p:sp>
    </p:spTree>
    <p:extLst>
      <p:ext uri="{BB962C8B-B14F-4D97-AF65-F5344CB8AC3E}">
        <p14:creationId xmlns:p14="http://schemas.microsoft.com/office/powerpoint/2010/main" val="284307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B5DF-1315-43F6-995C-E64775C7F509}"/>
              </a:ext>
            </a:extLst>
          </p:cNvPr>
          <p:cNvSpPr>
            <a:spLocks noGrp="1"/>
          </p:cNvSpPr>
          <p:nvPr>
            <p:ph type="title"/>
          </p:nvPr>
        </p:nvSpPr>
        <p:spPr>
          <a:xfrm>
            <a:off x="1097280" y="286603"/>
            <a:ext cx="10058400" cy="1450757"/>
          </a:xfrm>
        </p:spPr>
        <p:txBody>
          <a:bodyPr/>
          <a:lstStyle/>
          <a:p>
            <a:r>
              <a:rPr lang="en-US" b="1" dirty="0"/>
              <a:t>Chickahominy Indian Tribe</a:t>
            </a:r>
            <a:endParaRPr lang="en-US" dirty="0"/>
          </a:p>
        </p:txBody>
      </p:sp>
      <p:sp>
        <p:nvSpPr>
          <p:cNvPr id="3" name="Content Placeholder 2">
            <a:extLst>
              <a:ext uri="{FF2B5EF4-FFF2-40B4-BE49-F238E27FC236}">
                <a16:creationId xmlns:a16="http://schemas.microsoft.com/office/drawing/2014/main" id="{2F3308DB-BF25-490F-95E0-AB85A67344B8}"/>
              </a:ext>
            </a:extLst>
          </p:cNvPr>
          <p:cNvSpPr>
            <a:spLocks noGrp="1"/>
          </p:cNvSpPr>
          <p:nvPr>
            <p:ph idx="1"/>
          </p:nvPr>
        </p:nvSpPr>
        <p:spPr>
          <a:xfrm>
            <a:off x="1097279" y="1845734"/>
            <a:ext cx="10565195" cy="4023360"/>
          </a:xfrm>
        </p:spPr>
        <p:txBody>
          <a:bodyPr>
            <a:normAutofit fontScale="92500" lnSpcReduction="20000"/>
          </a:bodyPr>
          <a:lstStyle/>
          <a:p>
            <a:r>
              <a:rPr lang="en-US" sz="2400" dirty="0">
                <a:solidFill>
                  <a:schemeClr val="accent2">
                    <a:lumMod val="50000"/>
                  </a:schemeClr>
                </a:solidFill>
              </a:rPr>
              <a:t>In the early 1900s, the Tribe:</a:t>
            </a:r>
          </a:p>
          <a:p>
            <a:pPr marL="511175" indent="-282575">
              <a:buFont typeface="Wingdings" panose="05000000000000000000" pitchFamily="2" charset="2"/>
              <a:buChar char="§"/>
            </a:pPr>
            <a:r>
              <a:rPr lang="en-US" sz="2400" dirty="0">
                <a:solidFill>
                  <a:schemeClr val="accent2">
                    <a:lumMod val="50000"/>
                  </a:schemeClr>
                </a:solidFill>
              </a:rPr>
              <a:t>established the Samaria Baptist Church, </a:t>
            </a:r>
          </a:p>
          <a:p>
            <a:pPr marL="511175" indent="-282575">
              <a:buFont typeface="Wingdings" panose="05000000000000000000" pitchFamily="2" charset="2"/>
              <a:buChar char="§"/>
            </a:pPr>
            <a:r>
              <a:rPr lang="en-US" sz="2400" dirty="0">
                <a:solidFill>
                  <a:schemeClr val="accent2">
                    <a:lumMod val="50000"/>
                  </a:schemeClr>
                </a:solidFill>
              </a:rPr>
              <a:t>bought land for Tribal use, </a:t>
            </a:r>
          </a:p>
          <a:p>
            <a:pPr marL="511175" indent="-282575">
              <a:buFont typeface="Wingdings" panose="05000000000000000000" pitchFamily="2" charset="2"/>
              <a:buChar char="§"/>
            </a:pPr>
            <a:r>
              <a:rPr lang="en-US" sz="2400" dirty="0">
                <a:solidFill>
                  <a:schemeClr val="accent2">
                    <a:lumMod val="50000"/>
                  </a:schemeClr>
                </a:solidFill>
              </a:rPr>
              <a:t>built the Samaria School serving their children up to 8th grade, and </a:t>
            </a:r>
          </a:p>
          <a:p>
            <a:pPr marL="511175" indent="-282575">
              <a:buFont typeface="Wingdings" panose="05000000000000000000" pitchFamily="2" charset="2"/>
              <a:buChar char="§"/>
            </a:pPr>
            <a:r>
              <a:rPr lang="en-US" sz="2400" dirty="0">
                <a:solidFill>
                  <a:schemeClr val="accent2">
                    <a:lumMod val="50000"/>
                  </a:schemeClr>
                </a:solidFill>
              </a:rPr>
              <a:t>funded construction, supplies, and teacher salaries out of donated funds and a tax on Chickahominy men. </a:t>
            </a:r>
          </a:p>
          <a:p>
            <a:r>
              <a:rPr lang="en-US" sz="2400" dirty="0">
                <a:solidFill>
                  <a:schemeClr val="accent2">
                    <a:lumMod val="50000"/>
                  </a:schemeClr>
                </a:solidFill>
              </a:rPr>
              <a:t>The Tribe's school was integrated in 1968 as a primary school for the county. </a:t>
            </a:r>
          </a:p>
          <a:p>
            <a:endParaRPr lang="en-US" i="1" dirty="0">
              <a:solidFill>
                <a:schemeClr val="accent2">
                  <a:lumMod val="50000"/>
                </a:schemeClr>
              </a:solidFill>
            </a:endParaRPr>
          </a:p>
          <a:p>
            <a:r>
              <a:rPr lang="en-US" i="1" dirty="0">
                <a:solidFill>
                  <a:schemeClr val="accent2">
                    <a:lumMod val="50000"/>
                  </a:schemeClr>
                </a:solidFill>
              </a:rPr>
              <a:t>The vision of life in harmony with creation offers hope for a better future.</a:t>
            </a:r>
          </a:p>
          <a:p>
            <a:r>
              <a:rPr lang="en-US" b="1" u="sng" dirty="0">
                <a:hlinkClick r:id="rId2"/>
              </a:rPr>
              <a:t>http://www.chickahominytribe.org/</a:t>
            </a:r>
            <a:endParaRPr lang="en-US" dirty="0"/>
          </a:p>
        </p:txBody>
      </p:sp>
    </p:spTree>
    <p:extLst>
      <p:ext uri="{BB962C8B-B14F-4D97-AF65-F5344CB8AC3E}">
        <p14:creationId xmlns:p14="http://schemas.microsoft.com/office/powerpoint/2010/main" val="348034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D0FB-BAB4-4CBD-A70D-9F5D792AD8BD}"/>
              </a:ext>
            </a:extLst>
          </p:cNvPr>
          <p:cNvSpPr>
            <a:spLocks noGrp="1"/>
          </p:cNvSpPr>
          <p:nvPr>
            <p:ph type="title"/>
          </p:nvPr>
        </p:nvSpPr>
        <p:spPr/>
        <p:txBody>
          <a:bodyPr/>
          <a:lstStyle/>
          <a:p>
            <a:r>
              <a:rPr lang="en-US" b="1" dirty="0"/>
              <a:t>Chickahominy Indian Tribe-</a:t>
            </a:r>
            <a:br>
              <a:rPr lang="en-US" b="1" dirty="0"/>
            </a:br>
            <a:r>
              <a:rPr lang="en-US" sz="3600" b="1" dirty="0"/>
              <a:t>Eastern Division</a:t>
            </a:r>
            <a:endParaRPr lang="en-US" sz="3600" dirty="0"/>
          </a:p>
        </p:txBody>
      </p:sp>
      <p:sp>
        <p:nvSpPr>
          <p:cNvPr id="3" name="Content Placeholder 2">
            <a:extLst>
              <a:ext uri="{FF2B5EF4-FFF2-40B4-BE49-F238E27FC236}">
                <a16:creationId xmlns:a16="http://schemas.microsoft.com/office/drawing/2014/main" id="{29681E46-14AC-4E86-A5D3-C5C359634ED0}"/>
              </a:ext>
            </a:extLst>
          </p:cNvPr>
          <p:cNvSpPr>
            <a:spLocks noGrp="1"/>
          </p:cNvSpPr>
          <p:nvPr>
            <p:ph idx="1"/>
          </p:nvPr>
        </p:nvSpPr>
        <p:spPr>
          <a:xfrm>
            <a:off x="1097279" y="1845734"/>
            <a:ext cx="10417961" cy="4477574"/>
          </a:xfrm>
        </p:spPr>
        <p:txBody>
          <a:bodyPr>
            <a:normAutofit fontScale="62500" lnSpcReduction="20000"/>
          </a:bodyPr>
          <a:lstStyle/>
          <a:p>
            <a:pPr>
              <a:lnSpc>
                <a:spcPct val="120000"/>
              </a:lnSpc>
            </a:pPr>
            <a:r>
              <a:rPr lang="en-US" sz="3200" dirty="0">
                <a:solidFill>
                  <a:schemeClr val="accent2">
                    <a:lumMod val="50000"/>
                  </a:schemeClr>
                </a:solidFill>
              </a:rPr>
              <a:t>In</a:t>
            </a:r>
            <a:r>
              <a:rPr lang="en-US" sz="3200" b="1" dirty="0">
                <a:solidFill>
                  <a:schemeClr val="accent2">
                    <a:lumMod val="50000"/>
                  </a:schemeClr>
                </a:solidFill>
              </a:rPr>
              <a:t> </a:t>
            </a:r>
            <a:r>
              <a:rPr lang="en-US" sz="3200" dirty="0">
                <a:solidFill>
                  <a:schemeClr val="accent2">
                    <a:lumMod val="50000"/>
                  </a:schemeClr>
                </a:solidFill>
              </a:rPr>
              <a:t>1910,</a:t>
            </a:r>
            <a:r>
              <a:rPr lang="en-US" sz="3200" b="1" dirty="0">
                <a:solidFill>
                  <a:schemeClr val="accent2">
                    <a:lumMod val="50000"/>
                  </a:schemeClr>
                </a:solidFill>
              </a:rPr>
              <a:t> </a:t>
            </a:r>
            <a:r>
              <a:rPr lang="en-US" sz="3200" dirty="0">
                <a:solidFill>
                  <a:schemeClr val="accent2">
                    <a:lumMod val="50000"/>
                  </a:schemeClr>
                </a:solidFill>
              </a:rPr>
              <a:t>the Tribe started a one-room schoolhouse called the Boulevard Indian School. </a:t>
            </a:r>
          </a:p>
          <a:p>
            <a:pPr>
              <a:lnSpc>
                <a:spcPct val="120000"/>
              </a:lnSpc>
            </a:pPr>
            <a:r>
              <a:rPr lang="en-US" sz="3200" dirty="0">
                <a:solidFill>
                  <a:schemeClr val="accent2">
                    <a:lumMod val="50000"/>
                  </a:schemeClr>
                </a:solidFill>
              </a:rPr>
              <a:t>In 1950, the tribal school was closed, and the children bused to the Samaria Indian School </a:t>
            </a:r>
          </a:p>
          <a:p>
            <a:pPr>
              <a:lnSpc>
                <a:spcPct val="120000"/>
              </a:lnSpc>
            </a:pPr>
            <a:r>
              <a:rPr lang="en-US" sz="3200" dirty="0">
                <a:solidFill>
                  <a:schemeClr val="accent2">
                    <a:lumMod val="50000"/>
                  </a:schemeClr>
                </a:solidFill>
              </a:rPr>
              <a:t>In 1967 students integrated in public school system with rest of Virginia </a:t>
            </a:r>
          </a:p>
          <a:p>
            <a:pPr>
              <a:lnSpc>
                <a:spcPct val="120000"/>
              </a:lnSpc>
            </a:pPr>
            <a:r>
              <a:rPr lang="en-US" sz="3200" dirty="0">
                <a:solidFill>
                  <a:schemeClr val="accent2">
                    <a:lumMod val="50000"/>
                  </a:schemeClr>
                </a:solidFill>
              </a:rPr>
              <a:t>Late 1970’s, with grants, the Tribe:</a:t>
            </a:r>
          </a:p>
          <a:p>
            <a:pPr marL="631825" indent="-228600">
              <a:lnSpc>
                <a:spcPct val="120000"/>
              </a:lnSpc>
              <a:buFont typeface="Wingdings" panose="05000000000000000000" pitchFamily="2" charset="2"/>
              <a:buChar char="§"/>
            </a:pPr>
            <a:r>
              <a:rPr lang="en-US" sz="3200" dirty="0">
                <a:solidFill>
                  <a:schemeClr val="accent2">
                    <a:lumMod val="50000"/>
                  </a:schemeClr>
                </a:solidFill>
              </a:rPr>
              <a:t>bought two mobile homes to be used as office and classroom space, </a:t>
            </a:r>
          </a:p>
          <a:p>
            <a:pPr marL="631825" indent="-228600">
              <a:lnSpc>
                <a:spcPct val="120000"/>
              </a:lnSpc>
              <a:buFont typeface="Wingdings" panose="05000000000000000000" pitchFamily="2" charset="2"/>
              <a:buChar char="§"/>
            </a:pPr>
            <a:r>
              <a:rPr lang="en-US" sz="3200" dirty="0">
                <a:solidFill>
                  <a:schemeClr val="accent2">
                    <a:lumMod val="50000"/>
                  </a:schemeClr>
                </a:solidFill>
              </a:rPr>
              <a:t>purchase of office equipment and supplies. </a:t>
            </a:r>
          </a:p>
          <a:p>
            <a:pPr>
              <a:lnSpc>
                <a:spcPct val="120000"/>
              </a:lnSpc>
            </a:pPr>
            <a:endParaRPr lang="en-US" sz="2400" i="1" dirty="0">
              <a:solidFill>
                <a:schemeClr val="accent2">
                  <a:lumMod val="50000"/>
                </a:schemeClr>
              </a:solidFill>
            </a:endParaRPr>
          </a:p>
          <a:p>
            <a:pPr>
              <a:lnSpc>
                <a:spcPct val="120000"/>
              </a:lnSpc>
            </a:pPr>
            <a:r>
              <a:rPr lang="en-US" sz="2400" i="1" dirty="0">
                <a:solidFill>
                  <a:schemeClr val="accent2">
                    <a:lumMod val="50000"/>
                  </a:schemeClr>
                </a:solidFill>
              </a:rPr>
              <a:t>Chickahominy Indian Tribe-Eastern Division has been steadfast in addressing the education needs of its membership.</a:t>
            </a:r>
            <a:endParaRPr lang="en-US" sz="2400" b="1" i="1" u="sng" dirty="0">
              <a:solidFill>
                <a:schemeClr val="accent2">
                  <a:lumMod val="50000"/>
                </a:schemeClr>
              </a:solidFill>
              <a:hlinkClick r:id="rId2">
                <a:extLst>
                  <a:ext uri="{A12FA001-AC4F-418D-AE19-62706E023703}">
                    <ahyp:hlinkClr xmlns:ahyp="http://schemas.microsoft.com/office/drawing/2018/hyperlinkcolor" val="tx"/>
                  </a:ext>
                </a:extLst>
              </a:hlinkClick>
            </a:endParaRPr>
          </a:p>
          <a:p>
            <a:pPr>
              <a:lnSpc>
                <a:spcPct val="120000"/>
              </a:lnSpc>
            </a:pPr>
            <a:r>
              <a:rPr lang="en-US" sz="2400" b="1" u="sng" dirty="0">
                <a:hlinkClick r:id="rId2">
                  <a:extLst>
                    <a:ext uri="{A12FA001-AC4F-418D-AE19-62706E023703}">
                      <ahyp:hlinkClr xmlns:ahyp="http://schemas.microsoft.com/office/drawing/2018/hyperlinkcolor" val="tx"/>
                    </a:ext>
                  </a:extLst>
                </a:hlinkClick>
              </a:rPr>
              <a:t>http://www.cied.org/</a:t>
            </a:r>
            <a:endParaRPr lang="en-US" sz="2400" dirty="0"/>
          </a:p>
        </p:txBody>
      </p:sp>
    </p:spTree>
    <p:extLst>
      <p:ext uri="{BB962C8B-B14F-4D97-AF65-F5344CB8AC3E}">
        <p14:creationId xmlns:p14="http://schemas.microsoft.com/office/powerpoint/2010/main" val="246356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3D24-D12F-43A5-AD3A-75E4B9D133F8}"/>
              </a:ext>
            </a:extLst>
          </p:cNvPr>
          <p:cNvSpPr>
            <a:spLocks noGrp="1"/>
          </p:cNvSpPr>
          <p:nvPr>
            <p:ph type="title"/>
          </p:nvPr>
        </p:nvSpPr>
        <p:spPr>
          <a:xfrm>
            <a:off x="424873" y="714276"/>
            <a:ext cx="3200400" cy="2286000"/>
          </a:xfrm>
          <a:prstGeom prst="rect">
            <a:avLst/>
          </a:prstGeom>
        </p:spPr>
        <p:txBody>
          <a:bodyPr anchor="b">
            <a:normAutofit/>
          </a:bodyPr>
          <a:lstStyle/>
          <a:p>
            <a:r>
              <a:rPr lang="en-US" sz="4800" b="1" dirty="0"/>
              <a:t>Monacan Indian Nation</a:t>
            </a:r>
            <a:endParaRPr lang="en-US" sz="4800" dirty="0"/>
          </a:p>
        </p:txBody>
      </p:sp>
      <p:sp>
        <p:nvSpPr>
          <p:cNvPr id="3" name="Content Placeholder 2">
            <a:extLst>
              <a:ext uri="{FF2B5EF4-FFF2-40B4-BE49-F238E27FC236}">
                <a16:creationId xmlns:a16="http://schemas.microsoft.com/office/drawing/2014/main" id="{9FC9D50F-A333-40E2-8227-7C6C779DF861}"/>
              </a:ext>
            </a:extLst>
          </p:cNvPr>
          <p:cNvSpPr>
            <a:spLocks noGrp="1"/>
          </p:cNvSpPr>
          <p:nvPr>
            <p:ph idx="1"/>
          </p:nvPr>
        </p:nvSpPr>
        <p:spPr>
          <a:xfrm>
            <a:off x="4271152" y="418453"/>
            <a:ext cx="7755533" cy="6354305"/>
          </a:xfrm>
          <a:prstGeom prst="rect">
            <a:avLst/>
          </a:prstGeom>
        </p:spPr>
        <p:txBody>
          <a:bodyPr>
            <a:normAutofit/>
          </a:bodyPr>
          <a:lstStyle/>
          <a:p>
            <a:pPr>
              <a:spcBef>
                <a:spcPts val="600"/>
              </a:spcBef>
            </a:pPr>
            <a:r>
              <a:rPr lang="en-US" sz="1800" dirty="0">
                <a:solidFill>
                  <a:schemeClr val="accent3"/>
                </a:solidFill>
              </a:rPr>
              <a:t>In 1868, a parcel of land was donated for a meeting place for the Indian people.</a:t>
            </a:r>
          </a:p>
          <a:p>
            <a:pPr marL="631825" indent="-403225">
              <a:spcBef>
                <a:spcPts val="600"/>
              </a:spcBef>
              <a:buFont typeface="Wingdings" panose="05000000000000000000" pitchFamily="2" charset="2"/>
              <a:buChar char="v"/>
            </a:pPr>
            <a:r>
              <a:rPr lang="en-US" sz="1800" dirty="0">
                <a:solidFill>
                  <a:schemeClr val="accent3"/>
                </a:solidFill>
              </a:rPr>
              <a:t>Originally, a wooden arbor served as the meeting place; itinerant ministers began to hold Baptist and Methodist services</a:t>
            </a:r>
          </a:p>
          <a:p>
            <a:r>
              <a:rPr lang="en-US" sz="1800" dirty="0">
                <a:solidFill>
                  <a:schemeClr val="accent3"/>
                </a:solidFill>
              </a:rPr>
              <a:t>Shortly thereafter, a log building was built, to be used for the meeting place. </a:t>
            </a:r>
          </a:p>
          <a:p>
            <a:pPr marL="631825" indent="-403225">
              <a:spcBef>
                <a:spcPts val="600"/>
              </a:spcBef>
              <a:buFont typeface="Wingdings" panose="05000000000000000000" pitchFamily="2" charset="2"/>
              <a:buChar char="v"/>
            </a:pPr>
            <a:r>
              <a:rPr lang="en-US" sz="1800" dirty="0">
                <a:solidFill>
                  <a:schemeClr val="accent3"/>
                </a:solidFill>
              </a:rPr>
              <a:t>The new church served about 350 Indian people</a:t>
            </a:r>
          </a:p>
          <a:p>
            <a:pPr marL="631825" indent="-403225">
              <a:spcBef>
                <a:spcPts val="600"/>
              </a:spcBef>
              <a:buFont typeface="Wingdings" panose="05000000000000000000" pitchFamily="2" charset="2"/>
              <a:buChar char="v"/>
            </a:pPr>
            <a:r>
              <a:rPr lang="en-US" sz="1800" dirty="0">
                <a:solidFill>
                  <a:schemeClr val="accent3"/>
                </a:solidFill>
              </a:rPr>
              <a:t>Church later became the Indian mission school, which still stands as a national historic landmark </a:t>
            </a:r>
          </a:p>
          <a:p>
            <a:r>
              <a:rPr lang="en-US" sz="1800" dirty="0">
                <a:solidFill>
                  <a:schemeClr val="accent3"/>
                </a:solidFill>
              </a:rPr>
              <a:t>In the early 1900s, most of the Indian people were tenant farmers and working seasonally at the local fruit farms. </a:t>
            </a:r>
          </a:p>
          <a:p>
            <a:pPr marL="631825" indent="-403225">
              <a:spcBef>
                <a:spcPts val="600"/>
              </a:spcBef>
              <a:buFont typeface="Wingdings" panose="05000000000000000000" pitchFamily="2" charset="2"/>
              <a:buChar char="v"/>
            </a:pPr>
            <a:r>
              <a:rPr lang="en-US" sz="1800" dirty="0">
                <a:solidFill>
                  <a:schemeClr val="accent3"/>
                </a:solidFill>
              </a:rPr>
              <a:t>In 1946 the owner of two fruit farms agreed to transport the children to school and church </a:t>
            </a:r>
          </a:p>
          <a:p>
            <a:pPr marL="631825" indent="-403225">
              <a:spcBef>
                <a:spcPts val="600"/>
              </a:spcBef>
              <a:buFont typeface="Wingdings" panose="05000000000000000000" pitchFamily="2" charset="2"/>
              <a:buChar char="v"/>
            </a:pPr>
            <a:r>
              <a:rPr lang="en-US" sz="1800" dirty="0">
                <a:solidFill>
                  <a:schemeClr val="accent3"/>
                </a:solidFill>
              </a:rPr>
              <a:t>the Presbyterian Church formed a separate mission and school at </a:t>
            </a:r>
            <a:r>
              <a:rPr lang="en-US" sz="1800" dirty="0" err="1">
                <a:solidFill>
                  <a:schemeClr val="accent3"/>
                </a:solidFill>
              </a:rPr>
              <a:t>Pedlar</a:t>
            </a:r>
            <a:r>
              <a:rPr lang="en-US" sz="1800" dirty="0">
                <a:solidFill>
                  <a:schemeClr val="accent3"/>
                </a:solidFill>
              </a:rPr>
              <a:t> Mills.</a:t>
            </a:r>
          </a:p>
          <a:p>
            <a:r>
              <a:rPr lang="en-US" sz="1800" dirty="0">
                <a:solidFill>
                  <a:schemeClr val="accent3"/>
                </a:solidFill>
              </a:rPr>
              <a:t> In 1963, 23 students applied for transfer to public schools</a:t>
            </a:r>
          </a:p>
          <a:p>
            <a:pPr marL="577850" indent="-349250">
              <a:spcBef>
                <a:spcPts val="600"/>
              </a:spcBef>
              <a:buFont typeface="Wingdings" panose="05000000000000000000" pitchFamily="2" charset="2"/>
              <a:buChar char="v"/>
            </a:pPr>
            <a:r>
              <a:rPr lang="en-US" sz="1800" dirty="0">
                <a:solidFill>
                  <a:schemeClr val="accent3"/>
                </a:solidFill>
              </a:rPr>
              <a:t> the old mission schoolhouse closed as its students entered public schooling for the first time.  </a:t>
            </a:r>
          </a:p>
        </p:txBody>
      </p:sp>
      <p:sp>
        <p:nvSpPr>
          <p:cNvPr id="4" name="Rectangle 3">
            <a:extLst>
              <a:ext uri="{FF2B5EF4-FFF2-40B4-BE49-F238E27FC236}">
                <a16:creationId xmlns:a16="http://schemas.microsoft.com/office/drawing/2014/main" id="{1406245C-8C61-4D5D-87DE-1B8A62C57F2F}"/>
              </a:ext>
            </a:extLst>
          </p:cNvPr>
          <p:cNvSpPr/>
          <p:nvPr/>
        </p:nvSpPr>
        <p:spPr>
          <a:xfrm>
            <a:off x="424873" y="4035455"/>
            <a:ext cx="3200400" cy="2108269"/>
          </a:xfrm>
          <a:prstGeom prst="rect">
            <a:avLst/>
          </a:prstGeom>
        </p:spPr>
        <p:txBody>
          <a:bodyPr wrap="square">
            <a:spAutoFit/>
          </a:bodyPr>
          <a:lstStyle/>
          <a:p>
            <a:pPr>
              <a:spcBef>
                <a:spcPts val="600"/>
              </a:spcBef>
            </a:pPr>
            <a:r>
              <a:rPr lang="en-US" i="1" dirty="0">
                <a:solidFill>
                  <a:schemeClr val="bg1"/>
                </a:solidFill>
              </a:rPr>
              <a:t>The Monacan Nation is strongly dedicated to the survival of Indian people in Virginia and throughout the hemisphere.</a:t>
            </a:r>
          </a:p>
          <a:p>
            <a:pPr>
              <a:spcBef>
                <a:spcPts val="600"/>
              </a:spcBef>
            </a:pPr>
            <a:r>
              <a:rPr lang="en-US" b="1" u="sng" dirty="0">
                <a:solidFill>
                  <a:schemeClr val="bg1"/>
                </a:solidFill>
                <a:hlinkClick r:id="rId2">
                  <a:extLst>
                    <a:ext uri="{A12FA001-AC4F-418D-AE19-62706E023703}">
                      <ahyp:hlinkClr xmlns:ahyp="http://schemas.microsoft.com/office/drawing/2018/hyperlinkcolor" val="tx"/>
                    </a:ext>
                  </a:extLst>
                </a:hlinkClick>
              </a:rPr>
              <a:t>https://www.monacannation.com/</a:t>
            </a:r>
            <a:endParaRPr lang="en-US" b="1" dirty="0">
              <a:solidFill>
                <a:schemeClr val="bg1"/>
              </a:solidFill>
            </a:endParaRPr>
          </a:p>
        </p:txBody>
      </p:sp>
    </p:spTree>
    <p:extLst>
      <p:ext uri="{BB962C8B-B14F-4D97-AF65-F5344CB8AC3E}">
        <p14:creationId xmlns:p14="http://schemas.microsoft.com/office/powerpoint/2010/main" val="85726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D4FB-4485-41BC-8043-DB5585F19B08}"/>
              </a:ext>
            </a:extLst>
          </p:cNvPr>
          <p:cNvSpPr>
            <a:spLocks noGrp="1"/>
          </p:cNvSpPr>
          <p:nvPr>
            <p:ph type="title"/>
          </p:nvPr>
        </p:nvSpPr>
        <p:spPr/>
        <p:txBody>
          <a:bodyPr/>
          <a:lstStyle/>
          <a:p>
            <a:r>
              <a:rPr lang="en-US" b="1" dirty="0"/>
              <a:t>Pamunkey Indian Tribe</a:t>
            </a:r>
            <a:endParaRPr lang="en-US" dirty="0"/>
          </a:p>
        </p:txBody>
      </p:sp>
      <p:sp>
        <p:nvSpPr>
          <p:cNvPr id="3" name="Content Placeholder 2">
            <a:extLst>
              <a:ext uri="{FF2B5EF4-FFF2-40B4-BE49-F238E27FC236}">
                <a16:creationId xmlns:a16="http://schemas.microsoft.com/office/drawing/2014/main" id="{60AC05B8-CDD4-4DAB-AAC6-B8EA9D381DB6}"/>
              </a:ext>
            </a:extLst>
          </p:cNvPr>
          <p:cNvSpPr>
            <a:spLocks noGrp="1"/>
          </p:cNvSpPr>
          <p:nvPr>
            <p:ph idx="1"/>
          </p:nvPr>
        </p:nvSpPr>
        <p:spPr>
          <a:xfrm>
            <a:off x="1097280" y="1845733"/>
            <a:ext cx="10058400" cy="4536593"/>
          </a:xfrm>
        </p:spPr>
        <p:txBody>
          <a:bodyPr>
            <a:normAutofit fontScale="92500" lnSpcReduction="10000"/>
          </a:bodyPr>
          <a:lstStyle/>
          <a:p>
            <a:r>
              <a:rPr lang="en-US" dirty="0">
                <a:solidFill>
                  <a:schemeClr val="accent2">
                    <a:lumMod val="50000"/>
                  </a:schemeClr>
                </a:solidFill>
              </a:rPr>
              <a:t>The Tribe:</a:t>
            </a:r>
          </a:p>
          <a:p>
            <a:r>
              <a:rPr lang="en-US" dirty="0">
                <a:solidFill>
                  <a:schemeClr val="accent2">
                    <a:lumMod val="50000"/>
                  </a:schemeClr>
                </a:solidFill>
              </a:rPr>
              <a:t>Federally recognized by U. S. Department of Interior on July 2, 2015 </a:t>
            </a:r>
          </a:p>
          <a:p>
            <a:r>
              <a:rPr lang="en-US" dirty="0">
                <a:solidFill>
                  <a:schemeClr val="accent2">
                    <a:lumMod val="50000"/>
                  </a:schemeClr>
                </a:solidFill>
              </a:rPr>
              <a:t>Established Tribal Resource Center (TRC) to research, write, facilitate, and manage grants. </a:t>
            </a:r>
          </a:p>
          <a:p>
            <a:pPr marL="631825" indent="-403225">
              <a:buFont typeface="Wingdings" panose="05000000000000000000" pitchFamily="2" charset="2"/>
              <a:buChar char="v"/>
            </a:pPr>
            <a:r>
              <a:rPr lang="en-US" dirty="0">
                <a:solidFill>
                  <a:schemeClr val="accent2">
                    <a:lumMod val="50000"/>
                  </a:schemeClr>
                </a:solidFill>
              </a:rPr>
              <a:t>facilitates and funds training opportunities</a:t>
            </a:r>
          </a:p>
          <a:p>
            <a:pPr marL="631825" indent="-403225">
              <a:buFont typeface="Wingdings" panose="05000000000000000000" pitchFamily="2" charset="2"/>
              <a:buChar char="v"/>
            </a:pPr>
            <a:r>
              <a:rPr lang="en-US" dirty="0">
                <a:solidFill>
                  <a:schemeClr val="accent2">
                    <a:lumMod val="50000"/>
                  </a:schemeClr>
                </a:solidFill>
              </a:rPr>
              <a:t>provides information to tribal members on federal program opportunities</a:t>
            </a:r>
          </a:p>
          <a:p>
            <a:pPr marL="631825" indent="-403225">
              <a:buFont typeface="Wingdings" panose="05000000000000000000" pitchFamily="2" charset="2"/>
              <a:buChar char="v"/>
            </a:pPr>
            <a:r>
              <a:rPr lang="en-US" dirty="0">
                <a:solidFill>
                  <a:schemeClr val="accent2">
                    <a:lumMod val="50000"/>
                  </a:schemeClr>
                </a:solidFill>
              </a:rPr>
              <a:t>non-tribal spouses/parents are invited to participate when they have children under the age of 18</a:t>
            </a:r>
          </a:p>
          <a:p>
            <a:pPr marL="631825" indent="-403225">
              <a:buFont typeface="Wingdings" panose="05000000000000000000" pitchFamily="2" charset="2"/>
              <a:buChar char="v"/>
            </a:pPr>
            <a:r>
              <a:rPr lang="en-US" dirty="0">
                <a:solidFill>
                  <a:schemeClr val="accent2">
                    <a:lumMod val="50000"/>
                  </a:schemeClr>
                </a:solidFill>
              </a:rPr>
              <a:t>provides resources for Education (i.e., Administration, Economic Development, Cultural &amp; Natural Resources, and Public Health &amp; Safety)</a:t>
            </a:r>
          </a:p>
          <a:p>
            <a:r>
              <a:rPr lang="en-US" i="1" dirty="0">
                <a:solidFill>
                  <a:schemeClr val="accent2">
                    <a:lumMod val="50000"/>
                  </a:schemeClr>
                </a:solidFill>
              </a:rPr>
              <a:t>The Pamunkey Indian Tribe is resolute in its commitment to education.</a:t>
            </a:r>
          </a:p>
          <a:p>
            <a:r>
              <a:rPr lang="en-US" b="1" u="sng" dirty="0">
                <a:solidFill>
                  <a:schemeClr val="accent2">
                    <a:lumMod val="50000"/>
                  </a:schemeClr>
                </a:solidFill>
                <a:hlinkClick r:id="rId2">
                  <a:extLst>
                    <a:ext uri="{A12FA001-AC4F-418D-AE19-62706E023703}">
                      <ahyp:hlinkClr xmlns:ahyp="http://schemas.microsoft.com/office/drawing/2018/hyperlinkcolor" val="tx"/>
                    </a:ext>
                  </a:extLst>
                </a:hlinkClick>
              </a:rPr>
              <a:t>http://pamunkey.org/</a:t>
            </a:r>
            <a:endParaRPr lang="en-US" dirty="0">
              <a:solidFill>
                <a:schemeClr val="accent2">
                  <a:lumMod val="50000"/>
                </a:schemeClr>
              </a:solidFill>
            </a:endParaRPr>
          </a:p>
        </p:txBody>
      </p:sp>
    </p:spTree>
    <p:extLst>
      <p:ext uri="{BB962C8B-B14F-4D97-AF65-F5344CB8AC3E}">
        <p14:creationId xmlns:p14="http://schemas.microsoft.com/office/powerpoint/2010/main" val="107804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2772-D21F-4A32-BB6B-221971FD442D}"/>
              </a:ext>
            </a:extLst>
          </p:cNvPr>
          <p:cNvSpPr>
            <a:spLocks noGrp="1"/>
          </p:cNvSpPr>
          <p:nvPr>
            <p:ph type="title"/>
          </p:nvPr>
        </p:nvSpPr>
        <p:spPr>
          <a:xfrm>
            <a:off x="457200" y="594359"/>
            <a:ext cx="3200400" cy="2286000"/>
          </a:xfrm>
          <a:prstGeom prst="rect">
            <a:avLst/>
          </a:prstGeom>
        </p:spPr>
        <p:txBody>
          <a:bodyPr anchor="b">
            <a:normAutofit fontScale="90000"/>
          </a:bodyPr>
          <a:lstStyle/>
          <a:p>
            <a:r>
              <a:rPr lang="en-US" sz="4400" b="1" dirty="0"/>
              <a:t>Upper Mattaponi Indian Tribe</a:t>
            </a:r>
            <a:endParaRPr lang="en-US" sz="4400" dirty="0"/>
          </a:p>
        </p:txBody>
      </p:sp>
      <p:sp>
        <p:nvSpPr>
          <p:cNvPr id="3" name="Content Placeholder 2">
            <a:extLst>
              <a:ext uri="{FF2B5EF4-FFF2-40B4-BE49-F238E27FC236}">
                <a16:creationId xmlns:a16="http://schemas.microsoft.com/office/drawing/2014/main" id="{2B0A3607-8908-4A2F-925C-2651B3FDA3AC}"/>
              </a:ext>
            </a:extLst>
          </p:cNvPr>
          <p:cNvSpPr>
            <a:spLocks noGrp="1"/>
          </p:cNvSpPr>
          <p:nvPr>
            <p:ph idx="1"/>
          </p:nvPr>
        </p:nvSpPr>
        <p:spPr>
          <a:xfrm>
            <a:off x="4448014" y="395207"/>
            <a:ext cx="7286786" cy="5909997"/>
          </a:xfrm>
          <a:prstGeom prst="rect">
            <a:avLst/>
          </a:prstGeom>
        </p:spPr>
        <p:txBody>
          <a:bodyPr>
            <a:normAutofit/>
          </a:bodyPr>
          <a:lstStyle/>
          <a:p>
            <a:pPr>
              <a:spcBef>
                <a:spcPts val="600"/>
              </a:spcBef>
            </a:pPr>
            <a:r>
              <a:rPr lang="en-US" sz="2400" dirty="0">
                <a:solidFill>
                  <a:schemeClr val="accent3"/>
                </a:solidFill>
              </a:rPr>
              <a:t>The Tribe has strong ties to Christianity </a:t>
            </a:r>
          </a:p>
          <a:p>
            <a:pPr>
              <a:spcBef>
                <a:spcPts val="600"/>
              </a:spcBef>
            </a:pPr>
            <a:r>
              <a:rPr lang="en-US" sz="2400" dirty="0">
                <a:solidFill>
                  <a:schemeClr val="accent3"/>
                </a:solidFill>
              </a:rPr>
              <a:t>Community is centered around The Indian View Baptist Church, built in 1942 </a:t>
            </a:r>
          </a:p>
          <a:p>
            <a:pPr>
              <a:spcBef>
                <a:spcPts val="600"/>
              </a:spcBef>
            </a:pPr>
            <a:r>
              <a:rPr lang="en-US" sz="2400" dirty="0">
                <a:solidFill>
                  <a:schemeClr val="accent3"/>
                </a:solidFill>
              </a:rPr>
              <a:t>Next door to the church is the Sharon Indian School. </a:t>
            </a:r>
          </a:p>
          <a:p>
            <a:pPr marL="577850" indent="-295275">
              <a:spcBef>
                <a:spcPts val="600"/>
              </a:spcBef>
              <a:buFont typeface="Wingdings" panose="05000000000000000000" pitchFamily="2" charset="2"/>
              <a:buChar char="v"/>
            </a:pPr>
            <a:r>
              <a:rPr lang="en-US" sz="2400" dirty="0">
                <a:solidFill>
                  <a:schemeClr val="accent3"/>
                </a:solidFill>
              </a:rPr>
              <a:t>Originally built in the early 1900’s</a:t>
            </a:r>
          </a:p>
          <a:p>
            <a:pPr marL="577850" indent="-295275">
              <a:spcBef>
                <a:spcPts val="600"/>
              </a:spcBef>
              <a:buFont typeface="Wingdings" panose="05000000000000000000" pitchFamily="2" charset="2"/>
              <a:buChar char="v"/>
            </a:pPr>
            <a:r>
              <a:rPr lang="en-US" sz="2400" dirty="0">
                <a:solidFill>
                  <a:schemeClr val="accent3"/>
                </a:solidFill>
              </a:rPr>
              <a:t>replaced with a more modern structure in the 1950’s</a:t>
            </a:r>
          </a:p>
          <a:p>
            <a:pPr marL="0" indent="0">
              <a:spcBef>
                <a:spcPts val="600"/>
              </a:spcBef>
              <a:buNone/>
            </a:pPr>
            <a:r>
              <a:rPr lang="en-US" sz="2400" dirty="0">
                <a:solidFill>
                  <a:schemeClr val="accent3"/>
                </a:solidFill>
              </a:rPr>
              <a:t>As the only public Indian school building in the state of Virginia</a:t>
            </a:r>
          </a:p>
          <a:p>
            <a:pPr marL="577850" indent="-295275">
              <a:spcBef>
                <a:spcPts val="600"/>
              </a:spcBef>
              <a:buFont typeface="Wingdings" panose="05000000000000000000" pitchFamily="2" charset="2"/>
              <a:buChar char="v"/>
            </a:pPr>
            <a:r>
              <a:rPr lang="en-US" sz="2400" dirty="0">
                <a:solidFill>
                  <a:schemeClr val="accent3"/>
                </a:solidFill>
              </a:rPr>
              <a:t>serves as the Tribal Center</a:t>
            </a:r>
          </a:p>
          <a:p>
            <a:pPr marL="0" indent="0">
              <a:spcBef>
                <a:spcPts val="600"/>
              </a:spcBef>
              <a:buNone/>
            </a:pPr>
            <a:r>
              <a:rPr lang="en-US" sz="2400" dirty="0">
                <a:solidFill>
                  <a:schemeClr val="accent3"/>
                </a:solidFill>
              </a:rPr>
              <a:t>Tribe owns 32 acres of land and are a proud and humble people of strong character and values, with much optimism and hope for the future. </a:t>
            </a:r>
          </a:p>
        </p:txBody>
      </p:sp>
      <p:sp>
        <p:nvSpPr>
          <p:cNvPr id="8" name="Text Placeholder 3">
            <a:extLst>
              <a:ext uri="{FF2B5EF4-FFF2-40B4-BE49-F238E27FC236}">
                <a16:creationId xmlns:a16="http://schemas.microsoft.com/office/drawing/2014/main" id="{8E9D0837-9173-4F55-8E28-8DD3F1121AE4}"/>
              </a:ext>
            </a:extLst>
          </p:cNvPr>
          <p:cNvSpPr>
            <a:spLocks noGrp="1"/>
          </p:cNvSpPr>
          <p:nvPr>
            <p:ph type="body" sz="half" idx="2"/>
          </p:nvPr>
        </p:nvSpPr>
        <p:spPr>
          <a:xfrm>
            <a:off x="457200" y="4331855"/>
            <a:ext cx="3200400" cy="1973349"/>
          </a:xfrm>
        </p:spPr>
        <p:txBody>
          <a:bodyPr>
            <a:normAutofit/>
          </a:bodyPr>
          <a:lstStyle/>
          <a:p>
            <a:pPr>
              <a:spcBef>
                <a:spcPts val="600"/>
              </a:spcBef>
            </a:pPr>
            <a:r>
              <a:rPr lang="en-US" sz="2000" i="1" dirty="0"/>
              <a:t>The Upper Mattaponi Tribe has a profound commitment to meet the education needs of its children</a:t>
            </a:r>
            <a:endParaRPr lang="en-US" sz="2000" dirty="0"/>
          </a:p>
          <a:p>
            <a:pPr>
              <a:spcBef>
                <a:spcPts val="600"/>
              </a:spcBef>
            </a:pPr>
            <a:r>
              <a:rPr lang="en-US" sz="2000" b="1" u="sng" dirty="0">
                <a:hlinkClick r:id="rId2">
                  <a:extLst>
                    <a:ext uri="{A12FA001-AC4F-418D-AE19-62706E023703}">
                      <ahyp:hlinkClr xmlns:ahyp="http://schemas.microsoft.com/office/drawing/2018/hyperlinkcolor" val="tx"/>
                    </a:ext>
                  </a:extLst>
                </a:hlinkClick>
              </a:rPr>
              <a:t>https://umitribe.org/</a:t>
            </a:r>
            <a:r>
              <a:rPr lang="en-US" sz="2000" b="1" dirty="0"/>
              <a:t>).</a:t>
            </a:r>
            <a:endParaRPr lang="en-US" sz="2000" dirty="0"/>
          </a:p>
          <a:p>
            <a:endParaRPr lang="en-US" dirty="0"/>
          </a:p>
        </p:txBody>
      </p:sp>
    </p:spTree>
    <p:extLst>
      <p:ext uri="{BB962C8B-B14F-4D97-AF65-F5344CB8AC3E}">
        <p14:creationId xmlns:p14="http://schemas.microsoft.com/office/powerpoint/2010/main" val="137109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1740-FCA4-43D0-8B86-4C8EF8B9E910}"/>
              </a:ext>
            </a:extLst>
          </p:cNvPr>
          <p:cNvSpPr>
            <a:spLocks noGrp="1"/>
          </p:cNvSpPr>
          <p:nvPr>
            <p:ph type="title"/>
          </p:nvPr>
        </p:nvSpPr>
        <p:spPr>
          <a:xfrm>
            <a:off x="1097280" y="286603"/>
            <a:ext cx="10058400" cy="1450757"/>
          </a:xfrm>
          <a:prstGeom prst="rect">
            <a:avLst/>
          </a:prstGeom>
        </p:spPr>
        <p:txBody>
          <a:bodyPr anchor="b">
            <a:normAutofit/>
          </a:bodyPr>
          <a:lstStyle/>
          <a:p>
            <a:r>
              <a:rPr lang="en-US" dirty="0"/>
              <a:t>Ken Adams</a:t>
            </a:r>
          </a:p>
        </p:txBody>
      </p:sp>
      <p:sp>
        <p:nvSpPr>
          <p:cNvPr id="7" name="Content Placeholder 2">
            <a:extLst>
              <a:ext uri="{FF2B5EF4-FFF2-40B4-BE49-F238E27FC236}">
                <a16:creationId xmlns:a16="http://schemas.microsoft.com/office/drawing/2014/main" id="{702E6A32-7A5B-4FB9-8BD3-7FC5BF7BFD20}"/>
              </a:ext>
            </a:extLst>
          </p:cNvPr>
          <p:cNvSpPr>
            <a:spLocks noGrp="1"/>
          </p:cNvSpPr>
          <p:nvPr>
            <p:ph idx="1"/>
          </p:nvPr>
        </p:nvSpPr>
        <p:spPr>
          <a:xfrm>
            <a:off x="1097280" y="1845734"/>
            <a:ext cx="10058400" cy="4023360"/>
          </a:xfrm>
          <a:prstGeom prst="rect">
            <a:avLst/>
          </a:prstGeom>
        </p:spPr>
        <p:txBody>
          <a:bodyPr>
            <a:normAutofit/>
          </a:bodyPr>
          <a:lstStyle/>
          <a:p>
            <a:r>
              <a:rPr lang="en-US" b="1" dirty="0"/>
              <a:t>Ken Adams, Start-Up Consultant </a:t>
            </a:r>
          </a:p>
          <a:p>
            <a:r>
              <a:rPr lang="en-US" sz="2400" dirty="0">
                <a:solidFill>
                  <a:schemeClr val="accent3"/>
                </a:solidFill>
              </a:rPr>
              <a:t>Ken, Upper Mattaponi Indian Tribe, will serve as the onsite Start-Up Consultant. Ken holds a Bachelor of Science degree in Industrial Technology and is a 25-year veteran of the U. S. Air Force. He has an extensive background promoting Native American education, including Chairman of the United Indians of Virginia (UIV) and Chairman of the Board of Trustees for </a:t>
            </a:r>
            <a:r>
              <a:rPr lang="en-US" sz="2400" dirty="0" err="1">
                <a:solidFill>
                  <a:schemeClr val="accent3"/>
                </a:solidFill>
              </a:rPr>
              <a:t>Bacone</a:t>
            </a:r>
            <a:r>
              <a:rPr lang="en-US" sz="2400" dirty="0">
                <a:solidFill>
                  <a:schemeClr val="accent3"/>
                </a:solidFill>
              </a:rPr>
              <a:t> College in Muskogee, Oklahoma. In 2007 400th anniversary of the 1607 settlement at Jamestown, served as the Native American Events Coordinator.</a:t>
            </a:r>
          </a:p>
          <a:p>
            <a:endParaRPr lang="en-US" dirty="0"/>
          </a:p>
        </p:txBody>
      </p:sp>
    </p:spTree>
    <p:extLst>
      <p:ext uri="{BB962C8B-B14F-4D97-AF65-F5344CB8AC3E}">
        <p14:creationId xmlns:p14="http://schemas.microsoft.com/office/powerpoint/2010/main" val="2150613702"/>
      </p:ext>
    </p:extLst>
  </p:cSld>
  <p:clrMapOvr>
    <a:masterClrMapping/>
  </p:clrMapOvr>
</p:sld>
</file>

<file path=ppt/theme/theme1.xml><?xml version="1.0" encoding="utf-8"?>
<a:theme xmlns:a="http://schemas.openxmlformats.org/drawingml/2006/main" name="Retrospect">
  <a:themeElements>
    <a:clrScheme name="Custom 30">
      <a:dk1>
        <a:srgbClr val="855001"/>
      </a:dk1>
      <a:lt1>
        <a:sysClr val="window" lastClr="FFFFFF"/>
      </a:lt1>
      <a:dk2>
        <a:srgbClr val="323232"/>
      </a:dk2>
      <a:lt2>
        <a:srgbClr val="E3DED1"/>
      </a:lt2>
      <a:accent1>
        <a:srgbClr val="EC8E30"/>
      </a:accent1>
      <a:accent2>
        <a:srgbClr val="248098"/>
      </a:accent2>
      <a:accent3>
        <a:srgbClr val="1B587C"/>
      </a:accent3>
      <a:accent4>
        <a:srgbClr val="4E8542"/>
      </a:accent4>
      <a:accent5>
        <a:srgbClr val="604878"/>
      </a:accent5>
      <a:accent6>
        <a:srgbClr val="C19859"/>
      </a:accent6>
      <a:hlink>
        <a:srgbClr val="6B9F25"/>
      </a:hlink>
      <a:folHlink>
        <a:srgbClr val="B26B02"/>
      </a:folHlink>
    </a:clrScheme>
    <a:fontScheme name="BIE">
      <a:majorFont>
        <a:latin typeface="Open Sans"/>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vPM" id="{26634F9A-97EB-4C25-82F5-A6F5400CC3A7}" vid="{A6122770-7686-4EBD-83B5-095FAD2FA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3004</Words>
  <Application>Microsoft Office PowerPoint</Application>
  <PresentationFormat>Widescreen</PresentationFormat>
  <Paragraphs>226</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Open Sans</vt:lpstr>
      <vt:lpstr>Times New Roman</vt:lpstr>
      <vt:lpstr>Wingdings</vt:lpstr>
      <vt:lpstr>Retrospect</vt:lpstr>
      <vt:lpstr>Office Theme</vt:lpstr>
      <vt:lpstr>Virginia STEP Project  Chickahominy – Eastern Division Tribal Center Providence Forge, VA November 18-19, 2019</vt:lpstr>
      <vt:lpstr>PowerPoint Presentation</vt:lpstr>
      <vt:lpstr>Virginia STEP Project</vt:lpstr>
      <vt:lpstr>Chickahominy Indian Tribe</vt:lpstr>
      <vt:lpstr>Chickahominy Indian Tribe- Eastern Division</vt:lpstr>
      <vt:lpstr>Monacan Indian Nation</vt:lpstr>
      <vt:lpstr>Pamunkey Indian Tribe</vt:lpstr>
      <vt:lpstr>Upper Mattaponi Indian Tribe</vt:lpstr>
      <vt:lpstr>Ken Adams</vt:lpstr>
      <vt:lpstr>Tribal Education Departments National Assembly (TEDNA)</vt:lpstr>
      <vt:lpstr>Native American Rights Fund</vt:lpstr>
      <vt:lpstr>Academic Development Institute  Sam Redding and Stephanie Bisson </vt:lpstr>
      <vt:lpstr>Virginia Department of Education</vt:lpstr>
      <vt:lpstr>Dr. Michael Pavel</vt:lpstr>
      <vt:lpstr>Dr. Todd Johnson</vt:lpstr>
      <vt:lpstr>Trainings and Products</vt:lpstr>
      <vt:lpstr>PowerPoint Presentation</vt:lpstr>
      <vt:lpstr>PowerPoint Presentation</vt:lpstr>
      <vt:lpstr>PowerPoint Presentation</vt:lpstr>
      <vt:lpstr>PowerPoint Presentation</vt:lpstr>
      <vt:lpstr>Project Objectives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STEP Project  Chickahominy – Eastern Division Tribal Center Providence Forge, VA November 18-19, 2019</dc:title>
  <dc:creator>EmilySheley</dc:creator>
  <cp:lastModifiedBy>Sam Redding</cp:lastModifiedBy>
  <cp:revision>2</cp:revision>
  <dcterms:created xsi:type="dcterms:W3CDTF">2019-11-15T21:27:41Z</dcterms:created>
  <dcterms:modified xsi:type="dcterms:W3CDTF">2019-11-18T13:57:31Z</dcterms:modified>
</cp:coreProperties>
</file>