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306" r:id="rId2"/>
    <p:sldId id="313" r:id="rId3"/>
    <p:sldId id="298" r:id="rId4"/>
    <p:sldId id="290" r:id="rId5"/>
    <p:sldId id="371" r:id="rId6"/>
    <p:sldId id="341" r:id="rId7"/>
    <p:sldId id="370" r:id="rId8"/>
    <p:sldId id="349" r:id="rId9"/>
    <p:sldId id="350" r:id="rId10"/>
    <p:sldId id="351" r:id="rId11"/>
    <p:sldId id="353" r:id="rId12"/>
    <p:sldId id="354" r:id="rId13"/>
    <p:sldId id="372" r:id="rId14"/>
    <p:sldId id="355" r:id="rId15"/>
    <p:sldId id="356" r:id="rId16"/>
    <p:sldId id="357" r:id="rId17"/>
    <p:sldId id="358" r:id="rId18"/>
    <p:sldId id="360" r:id="rId19"/>
    <p:sldId id="373" r:id="rId20"/>
    <p:sldId id="366" r:id="rId21"/>
    <p:sldId id="386" r:id="rId22"/>
    <p:sldId id="365" r:id="rId23"/>
    <p:sldId id="367" r:id="rId24"/>
    <p:sldId id="368" r:id="rId25"/>
    <p:sldId id="387" r:id="rId26"/>
    <p:sldId id="374" r:id="rId27"/>
    <p:sldId id="382" r:id="rId28"/>
  </p:sldIdLst>
  <p:sldSz cx="9144000" cy="5143500" type="screen16x9"/>
  <p:notesSz cx="6858000" cy="9144000"/>
  <p:embeddedFontLst>
    <p:embeddedFont>
      <p:font typeface="Impact" panose="020B0806030902050204" pitchFamily="34" charset="0"/>
      <p:regular r:id="rId30"/>
    </p:embeddedFont>
    <p:embeddedFont>
      <p:font typeface="Calibri" panose="020F0502020204030204" pitchFamily="34" charset="0"/>
      <p:regular r:id="rId31"/>
      <p:bold r:id="rId32"/>
      <p:italic r:id="rId33"/>
      <p:boldItalic r:id="rId34"/>
    </p:embeddedFont>
    <p:embeddedFont>
      <p:font typeface="Helvetica" panose="020B0604020202020204" pitchFamily="34" charset="0"/>
      <p:regular r:id="rId35"/>
      <p:bold r:id="rId36"/>
      <p:italic r:id="rId37"/>
      <p:boldItalic r:id="rId38"/>
    </p:embeddedFont>
    <p:embeddedFont>
      <p:font typeface="Arial Black" panose="020B0A04020102020204" pitchFamily="34" charset="0"/>
      <p:bold r:id="rId39"/>
    </p:embeddedFont>
    <p:embeddedFont>
      <p:font typeface="Comic Sans MS" panose="030F0702030302020204" pitchFamily="66"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9E2"/>
    <a:srgbClr val="186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65092B-2597-494D-8EAF-E2A2C9422A68}">
  <a:tblStyle styleId="{CA65092B-2597-494D-8EAF-E2A2C9422A6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792"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6725211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A lesson plan is the instructor’s road map of what students need to learn and how it will be done effectively during the class time.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smtClean="0"/>
              <a:t>The</a:t>
            </a:r>
            <a:r>
              <a:rPr lang="en-US" i="0" baseline="0" dirty="0" smtClean="0"/>
              <a:t> is the backbone of good instruction. We are going to cover: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smtClean="0"/>
              <a:t>~Writing lesson plans</a:t>
            </a:r>
            <a:br>
              <a:rPr lang="en-US" i="1" dirty="0" smtClean="0"/>
            </a:br>
            <a:r>
              <a:rPr lang="en-US" i="1" dirty="0" smtClean="0"/>
              <a:t>~Writing clear objectives</a:t>
            </a:r>
            <a:endParaRPr lang="en-US" dirty="0" smtClean="0"/>
          </a:p>
          <a:p>
            <a:pPr lvl="0">
              <a:spcBef>
                <a:spcPts val="0"/>
              </a:spcBef>
              <a:buNone/>
            </a:pPr>
            <a:endParaRPr dirty="0"/>
          </a:p>
        </p:txBody>
      </p:sp>
    </p:spTree>
    <p:extLst>
      <p:ext uri="{BB962C8B-B14F-4D97-AF65-F5344CB8AC3E}">
        <p14:creationId xmlns:p14="http://schemas.microsoft.com/office/powerpoint/2010/main" val="181815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200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objective states that the student will type each of the words correctly. This means 100% accuracy, and, in the case of spelling, "correctly" is not ambiguous. Unlike math, there can't be correct procedures resulting in “close" approximations. You should be able to score the tests and pass only those students getting all of the right answers.</a:t>
            </a:r>
          </a:p>
          <a:p>
            <a:endParaRPr lang="en-US" dirty="0"/>
          </a:p>
        </p:txBody>
      </p:sp>
    </p:spTree>
    <p:extLst>
      <p:ext uri="{BB962C8B-B14F-4D97-AF65-F5344CB8AC3E}">
        <p14:creationId xmlns:p14="http://schemas.microsoft.com/office/powerpoint/2010/main" val="86472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64147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15 minute break</a:t>
            </a:r>
            <a:endParaRPr lang="en-US" dirty="0"/>
          </a:p>
        </p:txBody>
      </p:sp>
    </p:spTree>
    <p:extLst>
      <p:ext uri="{BB962C8B-B14F-4D97-AF65-F5344CB8AC3E}">
        <p14:creationId xmlns:p14="http://schemas.microsoft.com/office/powerpoint/2010/main" val="409666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970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A successful lesson plan addresses and integrates these three key components:</a:t>
            </a:r>
          </a:p>
          <a:p>
            <a:pPr lvl="0"/>
            <a:r>
              <a:rPr lang="en-US" sz="1100" kern="1200" dirty="0" smtClean="0">
                <a:solidFill>
                  <a:schemeClr val="tx1"/>
                </a:solidFill>
                <a:effectLst/>
                <a:latin typeface="+mn-lt"/>
                <a:ea typeface="+mn-ea"/>
                <a:cs typeface="+mn-cs"/>
              </a:rPr>
              <a:t>Objectives for student learning</a:t>
            </a:r>
          </a:p>
          <a:p>
            <a:pPr lvl="0"/>
            <a:r>
              <a:rPr lang="en-US" sz="1100" kern="1200" dirty="0" smtClean="0">
                <a:solidFill>
                  <a:schemeClr val="tx1"/>
                </a:solidFill>
                <a:effectLst/>
                <a:latin typeface="+mn-lt"/>
                <a:ea typeface="+mn-ea"/>
                <a:cs typeface="+mn-cs"/>
              </a:rPr>
              <a:t>Teaching/learning activities</a:t>
            </a:r>
          </a:p>
          <a:p>
            <a:pPr lvl="0"/>
            <a:r>
              <a:rPr lang="en-US" sz="1100" kern="1200" dirty="0" smtClean="0">
                <a:solidFill>
                  <a:schemeClr val="tx1"/>
                </a:solidFill>
                <a:effectLst/>
                <a:latin typeface="+mn-lt"/>
                <a:ea typeface="+mn-ea"/>
                <a:cs typeface="+mn-cs"/>
              </a:rPr>
              <a:t>Strategies to check student understanding</a:t>
            </a:r>
          </a:p>
        </p:txBody>
      </p:sp>
    </p:spTree>
    <p:extLst>
      <p:ext uri="{BB962C8B-B14F-4D97-AF65-F5344CB8AC3E}">
        <p14:creationId xmlns:p14="http://schemas.microsoft.com/office/powerpoint/2010/main" val="282805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Specifying concrete objectives for student learning will help you determine the kinds of teaching and learning activities you will use in class, while those activities will define how you will check whether the learning objectives have been accomplished.</a:t>
            </a:r>
            <a:r>
              <a:rPr lang="en-US" dirty="0" smtClean="0">
                <a:effectLst/>
              </a:rPr>
              <a:t> </a:t>
            </a:r>
          </a:p>
          <a:p>
            <a:r>
              <a:rPr lang="en-US" sz="1100" kern="1200" dirty="0" smtClean="0">
                <a:solidFill>
                  <a:schemeClr val="tx1"/>
                </a:solidFill>
                <a:effectLst/>
                <a:latin typeface="+mn-lt"/>
                <a:ea typeface="+mn-ea"/>
                <a:cs typeface="+mn-cs"/>
              </a:rPr>
              <a:t>The first step is to determine what you want students to learn and be able to do at the end of the lesson. To help you specify your objectives for student learning, consider</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the following questions:</a:t>
            </a:r>
          </a:p>
          <a:p>
            <a:pPr lvl="0"/>
            <a:r>
              <a:rPr lang="en-US" sz="1100" kern="1200" dirty="0" smtClean="0">
                <a:solidFill>
                  <a:schemeClr val="tx1"/>
                </a:solidFill>
                <a:effectLst/>
                <a:latin typeface="+mn-lt"/>
                <a:ea typeface="+mn-ea"/>
                <a:cs typeface="+mn-cs"/>
              </a:rPr>
              <a:t>What is the topic of the lesson?</a:t>
            </a:r>
          </a:p>
          <a:p>
            <a:pPr lvl="0"/>
            <a:r>
              <a:rPr lang="en-US" sz="1100" kern="1200" dirty="0" smtClean="0">
                <a:solidFill>
                  <a:schemeClr val="tx1"/>
                </a:solidFill>
                <a:effectLst/>
                <a:latin typeface="+mn-lt"/>
                <a:ea typeface="+mn-ea"/>
                <a:cs typeface="+mn-cs"/>
              </a:rPr>
              <a:t>What do I want students to learn?</a:t>
            </a:r>
          </a:p>
          <a:p>
            <a:pPr lvl="0"/>
            <a:r>
              <a:rPr lang="en-US" sz="1100" kern="1200" dirty="0" smtClean="0">
                <a:solidFill>
                  <a:schemeClr val="tx1"/>
                </a:solidFill>
                <a:effectLst/>
                <a:latin typeface="+mn-lt"/>
                <a:ea typeface="+mn-ea"/>
                <a:cs typeface="+mn-cs"/>
              </a:rPr>
              <a:t>What do I want them to understand and be able to do at the end of class?</a:t>
            </a:r>
          </a:p>
          <a:p>
            <a:pPr lvl="0"/>
            <a:r>
              <a:rPr lang="en-US" sz="1100" kern="1200" dirty="0" smtClean="0">
                <a:solidFill>
                  <a:schemeClr val="tx1"/>
                </a:solidFill>
                <a:effectLst/>
                <a:latin typeface="+mn-lt"/>
                <a:ea typeface="+mn-ea"/>
                <a:cs typeface="+mn-cs"/>
              </a:rPr>
              <a:t>What do I want them to take away from this particular lesson?</a:t>
            </a:r>
          </a:p>
          <a:p>
            <a:endParaRPr lang="en-US" dirty="0"/>
          </a:p>
        </p:txBody>
      </p:sp>
    </p:spTree>
    <p:extLst>
      <p:ext uri="{BB962C8B-B14F-4D97-AF65-F5344CB8AC3E}">
        <p14:creationId xmlns:p14="http://schemas.microsoft.com/office/powerpoint/2010/main" val="147633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7279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RESPONSE</a:t>
            </a:r>
            <a:r>
              <a:rPr lang="en-US" baseline="0" dirty="0" smtClean="0"/>
              <a:t> CARDS</a:t>
            </a:r>
            <a:endParaRPr lang="en-US" dirty="0"/>
          </a:p>
        </p:txBody>
      </p:sp>
    </p:spTree>
    <p:extLst>
      <p:ext uri="{BB962C8B-B14F-4D97-AF65-F5344CB8AC3E}">
        <p14:creationId xmlns:p14="http://schemas.microsoft.com/office/powerpoint/2010/main" val="217027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108" eaLnBrk="1" fontAlgn="auto" latinLnBrk="0" hangingPunct="1">
              <a:lnSpc>
                <a:spcPct val="117999"/>
              </a:lnSpc>
              <a:spcBef>
                <a:spcPts val="0"/>
              </a:spcBef>
              <a:spcAft>
                <a:spcPts val="0"/>
              </a:spcAft>
              <a:buClrTx/>
              <a:buSzTx/>
              <a:buFontTx/>
              <a:buNone/>
              <a:tabLst/>
              <a:defRPr/>
            </a:pPr>
            <a:r>
              <a:rPr lang="en-US" dirty="0" smtClean="0"/>
              <a:t>"Accurately" can be as ambiguous as "correctly." The first objective specifies exactly what is meant by accuracy. The second leaves it up to the person scoring the test to decide what is "accurate" enough to pass.</a:t>
            </a:r>
          </a:p>
          <a:p>
            <a:endParaRPr lang="en-US" dirty="0"/>
          </a:p>
        </p:txBody>
      </p:sp>
    </p:spTree>
    <p:extLst>
      <p:ext uri="{BB962C8B-B14F-4D97-AF65-F5344CB8AC3E}">
        <p14:creationId xmlns:p14="http://schemas.microsoft.com/office/powerpoint/2010/main" val="344811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2399"/>
              </a:spcBef>
              <a:buSzTx/>
              <a:buNone/>
              <a:defRPr sz="3200"/>
            </a:pPr>
            <a:r>
              <a:rPr lang="en-US" dirty="0" smtClean="0"/>
              <a:t>If you think about the real world of designing bridges, the professor's objective is not quite right. The standard must be high -- hopefully 100% accuracy for a professional engineer. Would you want some of the bridges to fall down? On the other hand, an engineer's time is valuable, so that any aid, like a pocket calculator, which cuts down the time spent in routine calculating, is a good idea.</a:t>
            </a:r>
          </a:p>
          <a:p>
            <a:pPr marL="0" indent="0">
              <a:spcBef>
                <a:spcPts val="2399"/>
              </a:spcBef>
              <a:buSzTx/>
              <a:buNone/>
              <a:defRPr sz="3200"/>
            </a:pPr>
            <a:r>
              <a:rPr lang="en-US" b="1" dirty="0" smtClean="0">
                <a:latin typeface="Helvetica"/>
                <a:ea typeface="Helvetica"/>
                <a:cs typeface="Helvetica"/>
                <a:sym typeface="Helvetica"/>
              </a:rPr>
              <a:t>RULE</a:t>
            </a:r>
            <a:r>
              <a:rPr lang="en-US" dirty="0" smtClean="0"/>
              <a:t>: Don’t tack on one of those arbitrary figures (70% correct, all correct) unless you have a good reason for choosing one.</a:t>
            </a:r>
          </a:p>
          <a:p>
            <a:r>
              <a:rPr lang="en-US" dirty="0" smtClean="0"/>
              <a:t>\</a:t>
            </a:r>
            <a:endParaRPr lang="en-US" dirty="0"/>
          </a:p>
        </p:txBody>
      </p:sp>
    </p:spTree>
    <p:extLst>
      <p:ext uri="{BB962C8B-B14F-4D97-AF65-F5344CB8AC3E}">
        <p14:creationId xmlns:p14="http://schemas.microsoft.com/office/powerpoint/2010/main" val="329493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2399"/>
              </a:spcBef>
              <a:buSzTx/>
              <a:buNone/>
              <a:defRPr sz="3200"/>
            </a:pPr>
            <a:r>
              <a:rPr lang="en-US" dirty="0" smtClean="0"/>
              <a:t>"Correctly" is a standard, but very vague -- it isn't clear to us. </a:t>
            </a:r>
          </a:p>
          <a:p>
            <a:pPr marL="0" indent="0">
              <a:spcBef>
                <a:spcPts val="2399"/>
              </a:spcBef>
              <a:buSzTx/>
              <a:buNone/>
              <a:defRPr sz="3200"/>
            </a:pPr>
            <a:r>
              <a:rPr lang="en-US" dirty="0" smtClean="0"/>
              <a:t>Material written at the “third grade level" is a condition which, if you are into the reading field, is quite clear in terms of kinds of words and length of sentences and such that may be used.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no single correct answer, and you may have found that one hard if you never heard a third grader read. Among the possibilities are ones like “saying the sentences as they would be said in speaking," or "without long hesitations between words," or "pronouncing all words correctly." Each of these is slightly different from the other. A child could, for instance, read “meaningfully" (the first standard) but mispronounce a few words, or, on the other hand, pronounce all words correctly but not read as if the words made a sensible sentence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Another common phrase</a:t>
            </a:r>
            <a:r>
              <a:rPr lang="en-US" baseline="0" dirty="0" smtClean="0"/>
              <a:t> is </a:t>
            </a:r>
            <a:r>
              <a:rPr lang="en-US" dirty="0" smtClean="0"/>
              <a:t>“…students will comprehend..."</a:t>
            </a:r>
          </a:p>
          <a:p>
            <a:pPr>
              <a:spcBef>
                <a:spcPts val="1506"/>
              </a:spcBef>
              <a:buSzTx/>
              <a:buNone/>
              <a:defRPr sz="3200"/>
            </a:pPr>
            <a:r>
              <a:rPr lang="en-US" dirty="0" smtClean="0"/>
              <a:t>Does the verb "comprehend" name something </a:t>
            </a:r>
            <a:r>
              <a:rPr lang="en-US" u="sng" dirty="0" smtClean="0"/>
              <a:t>everyone</a:t>
            </a:r>
            <a:r>
              <a:rPr lang="en-US" dirty="0" smtClean="0"/>
              <a:t> can see and agree upon?  (NO)</a:t>
            </a:r>
            <a:r>
              <a:rPr lang="en-US" baseline="0" dirty="0" smtClean="0"/>
              <a:t> What else could be said?</a:t>
            </a:r>
          </a:p>
          <a:p>
            <a:pPr marL="0" marR="0" indent="0" algn="l" defTabSz="457200" rtl="0" eaLnBrk="1" fontAlgn="auto" latinLnBrk="0" hangingPunct="1">
              <a:lnSpc>
                <a:spcPct val="100000"/>
              </a:lnSpc>
              <a:spcBef>
                <a:spcPts val="1506"/>
              </a:spcBef>
              <a:spcAft>
                <a:spcPts val="0"/>
              </a:spcAft>
              <a:buClrTx/>
              <a:buSzTx/>
              <a:buFontTx/>
              <a:buNone/>
              <a:tabLst/>
              <a:defRPr sz="3200"/>
            </a:pPr>
            <a:r>
              <a:rPr lang="en-US" dirty="0" smtClean="0"/>
              <a:t>"Students should be able to answer questions about what they read.”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16698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99668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73"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prstGeom prst="rect">
            <a:avLst/>
          </a:prstGeom>
        </p:spPr>
        <p:txBody>
          <a:bodyPr lIns="91425" tIns="91425" rIns="91425" bIns="91425" anchor="b" anchorCtr="0">
            <a:noAutofit/>
          </a:bodyPr>
          <a:lstStyle/>
          <a:p>
            <a:pPr lvl="0">
              <a:spcBef>
                <a:spcPts val="0"/>
              </a:spcBef>
              <a:buNone/>
            </a:pPr>
            <a:r>
              <a:rPr lang="en-US" dirty="0" smtClean="0"/>
              <a:t>Basics of </a:t>
            </a:r>
            <a:br>
              <a:rPr lang="en-US" dirty="0" smtClean="0"/>
            </a:br>
            <a:r>
              <a:rPr lang="en-US" dirty="0" smtClean="0"/>
              <a:t>Lesson Design</a:t>
            </a:r>
            <a:endParaRPr lang="en" dirty="0"/>
          </a:p>
        </p:txBody>
      </p:sp>
      <p:sp>
        <p:nvSpPr>
          <p:cNvPr id="4" name="Subtitle 3"/>
          <p:cNvSpPr>
            <a:spLocks noGrp="1"/>
          </p:cNvSpPr>
          <p:nvPr>
            <p:ph type="subTitle" idx="1"/>
          </p:nvPr>
        </p:nvSpPr>
        <p:spPr/>
        <p:txBody>
          <a:bodyPr/>
          <a:lstStyle/>
          <a:p>
            <a:r>
              <a:rPr lang="en-US" dirty="0" smtClean="0"/>
              <a:t>Learning Objectives</a:t>
            </a:r>
            <a:endParaRPr lang="en-US" dirty="0"/>
          </a:p>
        </p:txBody>
      </p:sp>
      <p:grpSp>
        <p:nvGrpSpPr>
          <p:cNvPr id="11" name="Shape 701"/>
          <p:cNvGrpSpPr/>
          <p:nvPr/>
        </p:nvGrpSpPr>
        <p:grpSpPr>
          <a:xfrm>
            <a:off x="247737" y="278019"/>
            <a:ext cx="658521" cy="810552"/>
            <a:chOff x="3968275" y="4980625"/>
            <a:chExt cx="379975" cy="452425"/>
          </a:xfrm>
          <a:solidFill>
            <a:schemeClr val="bg1"/>
          </a:solidFill>
        </p:grpSpPr>
        <p:sp>
          <p:nvSpPr>
            <p:cNvPr id="12" name="Shape 702"/>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grp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703"/>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grp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704"/>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grp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85" y="5934821"/>
            <a:ext cx="1188030" cy="82378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5" y="6087221"/>
            <a:ext cx="1188030" cy="8237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85" y="6239621"/>
            <a:ext cx="1188030" cy="82378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85" y="6392021"/>
            <a:ext cx="1188030" cy="82378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85" y="6544421"/>
            <a:ext cx="1188030" cy="82378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85" y="6696821"/>
            <a:ext cx="1188030" cy="82378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 y="6849221"/>
            <a:ext cx="1188030" cy="823788"/>
          </a:xfrm>
          <a:prstGeom prst="rect">
            <a:avLst/>
          </a:prstGeom>
        </p:spPr>
      </p:pic>
      <p:pic>
        <p:nvPicPr>
          <p:cNvPr id="2" name="Picture 1" descr="CIL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1860"/>
            <a:ext cx="906258" cy="571640"/>
          </a:xfrm>
          <a:prstGeom prst="rect">
            <a:avLst/>
          </a:prstGeom>
        </p:spPr>
      </p:pic>
      <p:sp>
        <p:nvSpPr>
          <p:cNvPr id="3" name="TextBox 2"/>
          <p:cNvSpPr txBox="1"/>
          <p:nvPr/>
        </p:nvSpPr>
        <p:spPr>
          <a:xfrm>
            <a:off x="799163" y="843106"/>
            <a:ext cx="4477577" cy="307777"/>
          </a:xfrm>
          <a:prstGeom prst="rect">
            <a:avLst/>
          </a:prstGeom>
          <a:noFill/>
        </p:spPr>
        <p:txBody>
          <a:bodyPr wrap="square" rtlCol="0">
            <a:spAutoFit/>
          </a:bodyPr>
          <a:lstStyle/>
          <a:p>
            <a:r>
              <a:rPr lang="en-US" dirty="0" smtClean="0">
                <a:solidFill>
                  <a:schemeClr val="bg1"/>
                </a:solidFill>
                <a:latin typeface="Chalkboard"/>
                <a:cs typeface="Chalkboard"/>
              </a:rPr>
              <a:t>Personalized Learning Academy</a:t>
            </a:r>
            <a:endParaRPr lang="en-US" dirty="0">
              <a:solidFill>
                <a:schemeClr val="bg1"/>
              </a:solidFill>
              <a:latin typeface="Chalkboard"/>
              <a:cs typeface="Chalkboard"/>
            </a:endParaRPr>
          </a:p>
        </p:txBody>
      </p:sp>
    </p:spTree>
    <p:extLst>
      <p:ext uri="{BB962C8B-B14F-4D97-AF65-F5344CB8AC3E}">
        <p14:creationId xmlns:p14="http://schemas.microsoft.com/office/powerpoint/2010/main" val="274376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body" idx="4294967295"/>
          </p:nvPr>
        </p:nvSpPr>
        <p:spPr>
          <a:xfrm>
            <a:off x="2261973" y="1652443"/>
            <a:ext cx="6882027" cy="1675860"/>
          </a:xfrm>
          <a:prstGeom prst="rect">
            <a:avLst/>
          </a:prstGeom>
        </p:spPr>
        <p:txBody>
          <a:bodyPr>
            <a:noAutofit/>
          </a:bodyPr>
          <a:lstStyle/>
          <a:p>
            <a:pPr defTabSz="362963">
              <a:lnSpc>
                <a:spcPct val="120000"/>
              </a:lnSpc>
              <a:spcBef>
                <a:spcPts val="1444"/>
              </a:spcBef>
              <a:spcAft>
                <a:spcPts val="600"/>
              </a:spcAft>
              <a:buSzTx/>
              <a:buNone/>
              <a:defRPr sz="3168"/>
            </a:pPr>
            <a:r>
              <a:rPr sz="2400" dirty="0" smtClean="0"/>
              <a:t>How </a:t>
            </a:r>
            <a:r>
              <a:rPr sz="2400" dirty="0"/>
              <a:t>turbulent will the </a:t>
            </a:r>
            <a:r>
              <a:rPr sz="2400" dirty="0" smtClean="0"/>
              <a:t>water</a:t>
            </a:r>
            <a:r>
              <a:rPr lang="en-US" sz="2400" dirty="0" smtClean="0"/>
              <a:t> be</a:t>
            </a:r>
            <a:r>
              <a:rPr sz="2400" dirty="0" smtClean="0"/>
              <a:t>? </a:t>
            </a:r>
            <a:r>
              <a:rPr lang="en-US" sz="2400" dirty="0"/>
              <a:t/>
            </a:r>
            <a:br>
              <a:rPr lang="en-US" sz="2400" dirty="0"/>
            </a:br>
            <a:r>
              <a:rPr sz="2400" dirty="0" smtClean="0"/>
              <a:t>What </a:t>
            </a:r>
            <a:r>
              <a:rPr sz="2400" dirty="0"/>
              <a:t>kinds of problems will </a:t>
            </a:r>
            <a:r>
              <a:rPr sz="2400" dirty="0" smtClean="0"/>
              <a:t>the </a:t>
            </a:r>
            <a:r>
              <a:rPr sz="2400" dirty="0"/>
              <a:t>learner </a:t>
            </a:r>
            <a:r>
              <a:rPr sz="2400" dirty="0" smtClean="0"/>
              <a:t>solve?</a:t>
            </a:r>
            <a:r>
              <a:rPr lang="en-US" sz="2400" dirty="0"/>
              <a:t/>
            </a:r>
            <a:br>
              <a:rPr lang="en-US" sz="2400" dirty="0"/>
            </a:br>
            <a:r>
              <a:rPr lang="en-US" sz="2400" dirty="0" smtClean="0"/>
              <a:t>What </a:t>
            </a:r>
            <a:r>
              <a:rPr lang="en-US" sz="2400" dirty="0"/>
              <a:t>kinds of tools will be provided? </a:t>
            </a:r>
            <a:endParaRPr sz="2400" dirty="0"/>
          </a:p>
        </p:txBody>
      </p:sp>
      <p:sp>
        <p:nvSpPr>
          <p:cNvPr id="3" name="Rectangle 2"/>
          <p:cNvSpPr/>
          <p:nvPr/>
        </p:nvSpPr>
        <p:spPr>
          <a:xfrm>
            <a:off x="615680" y="1141453"/>
            <a:ext cx="8220075" cy="461665"/>
          </a:xfrm>
          <a:prstGeom prst="rect">
            <a:avLst/>
          </a:prstGeom>
        </p:spPr>
        <p:txBody>
          <a:bodyPr wrap="square">
            <a:spAutoFit/>
          </a:bodyPr>
          <a:lstStyle/>
          <a:p>
            <a:pPr algn="ctr" defTabSz="362963">
              <a:spcBef>
                <a:spcPts val="1444"/>
              </a:spcBef>
              <a:defRPr sz="3168"/>
            </a:pPr>
            <a:r>
              <a:rPr lang="en-US" sz="2400" b="1" dirty="0">
                <a:solidFill>
                  <a:schemeClr val="accent3">
                    <a:lumMod val="75000"/>
                  </a:schemeClr>
                </a:solidFill>
              </a:rPr>
              <a:t>An objective should contain information about the:</a:t>
            </a:r>
          </a:p>
        </p:txBody>
      </p:sp>
      <p:sp>
        <p:nvSpPr>
          <p:cNvPr id="6"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0"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1"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2" name="Shape 498"/>
          <p:cNvGrpSpPr/>
          <p:nvPr/>
        </p:nvGrpSpPr>
        <p:grpSpPr>
          <a:xfrm>
            <a:off x="2247193" y="436730"/>
            <a:ext cx="311303" cy="311286"/>
            <a:chOff x="1923675" y="1633650"/>
            <a:chExt cx="436000" cy="435975"/>
          </a:xfrm>
        </p:grpSpPr>
        <p:sp>
          <p:nvSpPr>
            <p:cNvPr id="13"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p:cNvSpPr/>
          <p:nvPr/>
        </p:nvSpPr>
        <p:spPr>
          <a:xfrm rot="19483911">
            <a:off x="293788" y="2259540"/>
            <a:ext cx="2249604" cy="461665"/>
          </a:xfrm>
          <a:prstGeom prst="rect">
            <a:avLst/>
          </a:prstGeom>
        </p:spPr>
        <p:txBody>
          <a:bodyPr wrap="square">
            <a:spAutoFit/>
          </a:bodyPr>
          <a:lstStyle/>
          <a:p>
            <a:r>
              <a:rPr lang="en-US" sz="2400" b="1" dirty="0" smtClean="0">
                <a:solidFill>
                  <a:srgbClr val="688031"/>
                </a:solidFill>
              </a:rPr>
              <a:t>CONDITIONS</a:t>
            </a:r>
            <a:endParaRPr lang="en-US" sz="2400" dirty="0"/>
          </a:p>
        </p:txBody>
      </p:sp>
      <p:sp>
        <p:nvSpPr>
          <p:cNvPr id="4" name="Rectangle 3"/>
          <p:cNvSpPr/>
          <p:nvPr/>
        </p:nvSpPr>
        <p:spPr>
          <a:xfrm rot="19168835">
            <a:off x="569240" y="4059677"/>
            <a:ext cx="1638039" cy="461665"/>
          </a:xfrm>
          <a:prstGeom prst="rect">
            <a:avLst/>
          </a:prstGeom>
        </p:spPr>
        <p:txBody>
          <a:bodyPr wrap="none">
            <a:spAutoFit/>
          </a:bodyPr>
          <a:lstStyle/>
          <a:p>
            <a:r>
              <a:rPr lang="en-US" sz="2400" b="1" dirty="0">
                <a:solidFill>
                  <a:srgbClr val="688031"/>
                </a:solidFill>
              </a:rPr>
              <a:t>CRITERIA</a:t>
            </a:r>
            <a:endParaRPr lang="en-US" sz="2400" dirty="0"/>
          </a:p>
        </p:txBody>
      </p:sp>
      <p:sp>
        <p:nvSpPr>
          <p:cNvPr id="5" name="Rectangle 4"/>
          <p:cNvSpPr/>
          <p:nvPr/>
        </p:nvSpPr>
        <p:spPr>
          <a:xfrm>
            <a:off x="2154156" y="3659874"/>
            <a:ext cx="6681599" cy="1409617"/>
          </a:xfrm>
          <a:prstGeom prst="rect">
            <a:avLst/>
          </a:prstGeom>
        </p:spPr>
        <p:txBody>
          <a:bodyPr wrap="square">
            <a:spAutoFit/>
          </a:bodyPr>
          <a:lstStyle/>
          <a:p>
            <a:pPr defTabSz="362963">
              <a:lnSpc>
                <a:spcPct val="120000"/>
              </a:lnSpc>
              <a:spcBef>
                <a:spcPts val="1444"/>
              </a:spcBef>
              <a:spcAft>
                <a:spcPts val="600"/>
              </a:spcAft>
              <a:defRPr sz="3168"/>
            </a:pPr>
            <a:r>
              <a:rPr lang="en-US" sz="2400" dirty="0"/>
              <a:t>How well do we want the learner to do? </a:t>
            </a:r>
            <a:br>
              <a:rPr lang="en-US" sz="2400" dirty="0"/>
            </a:br>
            <a:r>
              <a:rPr lang="en-US" sz="2400" dirty="0"/>
              <a:t>Is speed important? </a:t>
            </a:r>
            <a:br>
              <a:rPr lang="en-US" sz="2400" dirty="0"/>
            </a:br>
            <a:r>
              <a:rPr lang="en-US" sz="2400" dirty="0"/>
              <a:t>What level of accuracy must be achieved?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body" idx="4294967295"/>
          </p:nvPr>
        </p:nvSpPr>
        <p:spPr>
          <a:xfrm>
            <a:off x="567166" y="1125886"/>
            <a:ext cx="8223899" cy="3887787"/>
          </a:xfrm>
          <a:prstGeom prst="rect">
            <a:avLst/>
          </a:prstGeom>
        </p:spPr>
        <p:txBody>
          <a:bodyPr/>
          <a:lstStyle/>
          <a:p>
            <a:pPr>
              <a:spcBef>
                <a:spcPts val="1506"/>
              </a:spcBef>
              <a:buSzTx/>
              <a:buNone/>
              <a:defRPr sz="3200"/>
            </a:pPr>
            <a:r>
              <a:rPr sz="2400" dirty="0"/>
              <a:t>For instance, here are two different </a:t>
            </a:r>
            <a:r>
              <a:rPr lang="en-US" sz="2400" b="1" dirty="0" smtClean="0">
                <a:solidFill>
                  <a:srgbClr val="688031"/>
                </a:solidFill>
              </a:rPr>
              <a:t>CONDITIONS</a:t>
            </a:r>
            <a:r>
              <a:rPr lang="en-US" sz="2400" dirty="0" smtClean="0"/>
              <a:t> for a scout trying to build a fire:</a:t>
            </a:r>
            <a:endParaRPr sz="2400" dirty="0"/>
          </a:p>
          <a:p>
            <a:pPr marL="1711325" indent="-342900" defTabSz="912813">
              <a:spcBef>
                <a:spcPts val="1506"/>
              </a:spcBef>
              <a:buSzTx/>
              <a:defRPr sz="3200"/>
            </a:pPr>
            <a:r>
              <a:rPr sz="2000" b="1" dirty="0" smtClean="0"/>
              <a:t>"</a:t>
            </a:r>
            <a:r>
              <a:rPr sz="2000" b="1" dirty="0"/>
              <a:t>With the equipment in the emergency kit (matches, knife, but no paper) the scout will get a fire going on a wet day."</a:t>
            </a:r>
          </a:p>
          <a:p>
            <a:pPr marL="1711325" indent="-342900" defTabSz="912813">
              <a:spcBef>
                <a:spcPts val="1506"/>
              </a:spcBef>
              <a:buSzTx/>
              <a:defRPr sz="3200"/>
            </a:pPr>
            <a:r>
              <a:rPr sz="2000" b="1" dirty="0" smtClean="0"/>
              <a:t>"</a:t>
            </a:r>
            <a:r>
              <a:rPr sz="2000" b="1" dirty="0"/>
              <a:t>With no matches, the scout will get a fire going in a dry pine forest."</a:t>
            </a:r>
          </a:p>
          <a:p>
            <a:pPr>
              <a:spcBef>
                <a:spcPts val="1506"/>
              </a:spcBef>
              <a:buSzTx/>
              <a:buNone/>
              <a:defRPr sz="3200"/>
            </a:pPr>
            <a:r>
              <a:rPr lang="en-US" sz="2400" dirty="0" smtClean="0"/>
              <a:t>Should the scout </a:t>
            </a:r>
            <a:r>
              <a:rPr sz="2400" dirty="0" smtClean="0"/>
              <a:t>practice </a:t>
            </a:r>
            <a:r>
              <a:rPr sz="2400" dirty="0"/>
              <a:t>the same things </a:t>
            </a:r>
            <a:r>
              <a:rPr sz="2400" dirty="0" smtClean="0"/>
              <a:t>to </a:t>
            </a:r>
            <a:r>
              <a:rPr sz="2400" dirty="0"/>
              <a:t>meet </a:t>
            </a:r>
            <a:r>
              <a:rPr lang="en-US" sz="2400" dirty="0" smtClean="0"/>
              <a:t>both </a:t>
            </a:r>
            <a:r>
              <a:rPr sz="2400" dirty="0" smtClean="0"/>
              <a:t>objective</a:t>
            </a:r>
            <a:r>
              <a:rPr lang="en-US" sz="2400" dirty="0" smtClean="0"/>
              <a:t>s</a:t>
            </a:r>
            <a:r>
              <a:rPr sz="2400" dirty="0" smtClean="0"/>
              <a:t>?</a:t>
            </a:r>
            <a:r>
              <a:rPr lang="en-US" sz="2400" dirty="0" smtClean="0"/>
              <a:t>      Yes    or    </a:t>
            </a:r>
            <a:r>
              <a:rPr lang="en-US" sz="2400" dirty="0"/>
              <a:t>No</a:t>
            </a:r>
            <a:r>
              <a:rPr lang="en-US" sz="2400" dirty="0" smtClean="0"/>
              <a:t>?</a:t>
            </a:r>
            <a:endParaRPr lang="en-US" sz="2400" dirty="0"/>
          </a:p>
        </p:txBody>
      </p:sp>
      <p:sp>
        <p:nvSpPr>
          <p:cNvPr id="3" name="Rectangle 2"/>
          <p:cNvSpPr/>
          <p:nvPr/>
        </p:nvSpPr>
        <p:spPr>
          <a:xfrm>
            <a:off x="4650608" y="4321617"/>
            <a:ext cx="1411008" cy="642732"/>
          </a:xfrm>
          <a:prstGeom prst="rect">
            <a:avLst/>
          </a:prstGeom>
        </p:spPr>
        <p:txBody>
          <a:bodyPr wrap="square" lIns="57397" tIns="28698" rIns="57397" bIns="28698">
            <a:spAutoFit/>
          </a:bodyPr>
          <a:lstStyle/>
          <a:p>
            <a:pPr algn="ctr"/>
            <a:r>
              <a:rPr lang="en-US" sz="3800" b="1" dirty="0">
                <a:solidFill>
                  <a:srgbClr val="688031"/>
                </a:solidFill>
              </a:rPr>
              <a:t>No</a:t>
            </a:r>
          </a:p>
        </p:txBody>
      </p:sp>
      <p:sp>
        <p:nvSpPr>
          <p:cNvPr id="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1" name="Shape 498"/>
          <p:cNvGrpSpPr/>
          <p:nvPr/>
        </p:nvGrpSpPr>
        <p:grpSpPr>
          <a:xfrm>
            <a:off x="2247193" y="436730"/>
            <a:ext cx="311303" cy="311286"/>
            <a:chOff x="1923675" y="1633650"/>
            <a:chExt cx="436000" cy="435975"/>
          </a:xfrm>
        </p:grpSpPr>
        <p:sp>
          <p:nvSpPr>
            <p:cNvPr id="1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4" name="Picture 3" descr="Camp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13" y="2349135"/>
            <a:ext cx="1179026" cy="117902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body" idx="4294967295"/>
          </p:nvPr>
        </p:nvSpPr>
        <p:spPr>
          <a:xfrm>
            <a:off x="789100" y="1093349"/>
            <a:ext cx="7804150" cy="3887787"/>
          </a:xfrm>
          <a:prstGeom prst="rect">
            <a:avLst/>
          </a:prstGeom>
        </p:spPr>
        <p:txBody>
          <a:bodyPr/>
          <a:lstStyle/>
          <a:p>
            <a:pPr>
              <a:spcBef>
                <a:spcPts val="1506"/>
              </a:spcBef>
              <a:buSzTx/>
              <a:buNone/>
              <a:defRPr sz="3200"/>
            </a:pPr>
            <a:r>
              <a:rPr sz="2400" dirty="0"/>
              <a:t>Here are two different </a:t>
            </a:r>
            <a:r>
              <a:rPr lang="en-US" sz="2400" b="1" dirty="0" smtClean="0">
                <a:solidFill>
                  <a:srgbClr val="688031"/>
                </a:solidFill>
              </a:rPr>
              <a:t>CRITERIA</a:t>
            </a:r>
            <a:r>
              <a:rPr lang="en-US" sz="2400" dirty="0" smtClean="0"/>
              <a:t> </a:t>
            </a:r>
            <a:r>
              <a:rPr sz="2400" dirty="0" smtClean="0"/>
              <a:t>we </a:t>
            </a:r>
            <a:r>
              <a:rPr sz="2400" dirty="0"/>
              <a:t>might impose in a physical education course:</a:t>
            </a:r>
          </a:p>
          <a:p>
            <a:pPr marL="1206500" indent="-342900">
              <a:spcBef>
                <a:spcPts val="1506"/>
              </a:spcBef>
              <a:buSzTx/>
              <a:defRPr sz="3200"/>
            </a:pPr>
            <a:r>
              <a:rPr sz="2000" b="1" dirty="0" smtClean="0"/>
              <a:t>"</a:t>
            </a:r>
            <a:r>
              <a:rPr sz="2000" b="1" dirty="0"/>
              <a:t>The learner will be able to do 150 sit-ups without a break."</a:t>
            </a:r>
          </a:p>
          <a:p>
            <a:pPr marL="1206500" indent="-342900">
              <a:spcBef>
                <a:spcPts val="1506"/>
              </a:spcBef>
              <a:buSzTx/>
              <a:defRPr sz="3200"/>
            </a:pPr>
            <a:r>
              <a:rPr sz="2000" b="1" dirty="0" smtClean="0"/>
              <a:t>"</a:t>
            </a:r>
            <a:r>
              <a:rPr sz="2000" b="1" dirty="0"/>
              <a:t>The learner will be able to demonstrate perfect form in 5 consecutive sit-ups.”</a:t>
            </a:r>
          </a:p>
          <a:p>
            <a:pPr>
              <a:spcBef>
                <a:spcPts val="1506"/>
              </a:spcBef>
              <a:buSzTx/>
              <a:buNone/>
              <a:defRPr sz="3200"/>
            </a:pPr>
            <a:r>
              <a:rPr sz="2400" dirty="0"/>
              <a:t>Would you practice the same things if you were trying to meet </a:t>
            </a:r>
            <a:r>
              <a:rPr lang="en-US" sz="2400" dirty="0" smtClean="0"/>
              <a:t>both </a:t>
            </a:r>
            <a:r>
              <a:rPr sz="2400" dirty="0" smtClean="0"/>
              <a:t>objective</a:t>
            </a:r>
            <a:r>
              <a:rPr lang="en-US" sz="2400" dirty="0" smtClean="0"/>
              <a:t>s</a:t>
            </a:r>
            <a:r>
              <a:rPr sz="2400" dirty="0" smtClean="0"/>
              <a:t>?</a:t>
            </a:r>
            <a:r>
              <a:rPr lang="en-US" sz="2400" dirty="0"/>
              <a:t> </a:t>
            </a:r>
            <a:r>
              <a:rPr lang="en-US" sz="2400" dirty="0" smtClean="0"/>
              <a:t>         Yes    </a:t>
            </a:r>
            <a:r>
              <a:rPr lang="en-US" sz="2400" dirty="0"/>
              <a:t>or    No?</a:t>
            </a:r>
          </a:p>
        </p:txBody>
      </p:sp>
      <p:sp>
        <p:nvSpPr>
          <p:cNvPr id="4" name="Rectangle 3"/>
          <p:cNvSpPr/>
          <p:nvPr/>
        </p:nvSpPr>
        <p:spPr>
          <a:xfrm>
            <a:off x="7064846" y="4155473"/>
            <a:ext cx="878120"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1" name="Shape 498"/>
          <p:cNvGrpSpPr/>
          <p:nvPr/>
        </p:nvGrpSpPr>
        <p:grpSpPr>
          <a:xfrm>
            <a:off x="2247193" y="436730"/>
            <a:ext cx="311303" cy="311286"/>
            <a:chOff x="1923675" y="1633650"/>
            <a:chExt cx="436000" cy="435975"/>
          </a:xfrm>
        </p:grpSpPr>
        <p:sp>
          <p:nvSpPr>
            <p:cNvPr id="1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2"/>
          <a:stretch>
            <a:fillRect/>
          </a:stretch>
        </p:blipFill>
        <p:spPr>
          <a:xfrm>
            <a:off x="457200" y="2247900"/>
            <a:ext cx="1168400" cy="11684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p:cNvSpPr>
          <p:nvPr>
            <p:ph type="body" idx="4294967295"/>
          </p:nvPr>
        </p:nvSpPr>
        <p:spPr>
          <a:xfrm>
            <a:off x="800100" y="1357313"/>
            <a:ext cx="7804150" cy="3205162"/>
          </a:xfrm>
          <a:prstGeom prst="rect">
            <a:avLst/>
          </a:prstGeom>
        </p:spPr>
        <p:txBody>
          <a:bodyPr/>
          <a:lstStyle/>
          <a:p>
            <a:pPr>
              <a:spcBef>
                <a:spcPts val="1506"/>
              </a:spcBef>
              <a:buSzTx/>
              <a:buNone/>
              <a:defRPr sz="3200"/>
            </a:pPr>
            <a:r>
              <a:rPr sz="2400" dirty="0"/>
              <a:t>Which objective is more clear about the </a:t>
            </a:r>
            <a:r>
              <a:rPr lang="en-US" sz="2400" b="1" dirty="0" smtClean="0">
                <a:solidFill>
                  <a:srgbClr val="688031"/>
                </a:solidFill>
              </a:rPr>
              <a:t>CRITERION</a:t>
            </a:r>
            <a:r>
              <a:rPr lang="en-US" sz="2400" dirty="0" smtClean="0">
                <a:solidFill>
                  <a:srgbClr val="688031"/>
                </a:solidFill>
              </a:rPr>
              <a:t> </a:t>
            </a:r>
            <a:r>
              <a:rPr sz="2400" dirty="0" smtClean="0"/>
              <a:t>for </a:t>
            </a:r>
            <a:r>
              <a:rPr sz="2400" dirty="0"/>
              <a:t>scoring the student's answer? </a:t>
            </a:r>
          </a:p>
          <a:p>
            <a:pPr marL="2628900" indent="-393700">
              <a:spcBef>
                <a:spcPts val="1506"/>
              </a:spcBef>
              <a:buSzTx/>
              <a:buFont typeface="+mj-lt"/>
              <a:buAutoNum type="alphaUcPeriod"/>
              <a:defRPr sz="3200"/>
            </a:pPr>
            <a:r>
              <a:rPr sz="2400" dirty="0" smtClean="0"/>
              <a:t>“</a:t>
            </a:r>
            <a:r>
              <a:rPr sz="2400" dirty="0"/>
              <a:t>The student will weigh a set of objects to within one milligram…”</a:t>
            </a:r>
          </a:p>
          <a:p>
            <a:pPr marL="2628900" indent="-393700">
              <a:spcBef>
                <a:spcPts val="1506"/>
              </a:spcBef>
              <a:buSzTx/>
              <a:buFont typeface="+mj-lt"/>
              <a:buAutoNum type="alphaUcPeriod"/>
              <a:defRPr sz="3200"/>
            </a:pPr>
            <a:r>
              <a:rPr sz="2400" dirty="0" smtClean="0"/>
              <a:t>“</a:t>
            </a:r>
            <a:r>
              <a:rPr sz="2400" dirty="0"/>
              <a:t>The student will weigh a set of objects accurately…”</a:t>
            </a:r>
          </a:p>
        </p:txBody>
      </p:sp>
      <p:sp>
        <p:nvSpPr>
          <p:cNvPr id="4" name="Rectangle 3"/>
          <p:cNvSpPr/>
          <p:nvPr/>
        </p:nvSpPr>
        <p:spPr>
          <a:xfrm>
            <a:off x="6831285" y="3919743"/>
            <a:ext cx="1411008" cy="642732"/>
          </a:xfrm>
          <a:prstGeom prst="rect">
            <a:avLst/>
          </a:prstGeom>
        </p:spPr>
        <p:txBody>
          <a:bodyPr wrap="square" lIns="57397" tIns="28698" rIns="57397" bIns="28698">
            <a:spAutoFit/>
          </a:bodyPr>
          <a:lstStyle/>
          <a:p>
            <a:pPr algn="ctr"/>
            <a:r>
              <a:rPr lang="en-US" sz="3800" b="1" dirty="0">
                <a:solidFill>
                  <a:srgbClr val="688031"/>
                </a:solidFill>
              </a:rPr>
              <a:t>A</a:t>
            </a:r>
          </a:p>
        </p:txBody>
      </p:sp>
      <p:sp>
        <p:nvSpPr>
          <p:cNvPr id="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1" name="Shape 498"/>
          <p:cNvGrpSpPr/>
          <p:nvPr/>
        </p:nvGrpSpPr>
        <p:grpSpPr>
          <a:xfrm>
            <a:off x="2247193" y="436730"/>
            <a:ext cx="311303" cy="311286"/>
            <a:chOff x="1923675" y="1633650"/>
            <a:chExt cx="436000" cy="435975"/>
          </a:xfrm>
        </p:grpSpPr>
        <p:sp>
          <p:nvSpPr>
            <p:cNvPr id="1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stretch>
            <a:fillRect/>
          </a:stretch>
        </p:blipFill>
        <p:spPr>
          <a:xfrm>
            <a:off x="800100" y="2479671"/>
            <a:ext cx="1922310" cy="1493056"/>
          </a:xfrm>
          <a:prstGeom prst="rect">
            <a:avLst/>
          </a:prstGeom>
        </p:spPr>
      </p:pic>
    </p:spTree>
    <p:extLst>
      <p:ext uri="{BB962C8B-B14F-4D97-AF65-F5344CB8AC3E}">
        <p14:creationId xmlns:p14="http://schemas.microsoft.com/office/powerpoint/2010/main" val="18054248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body" idx="4294967295"/>
          </p:nvPr>
        </p:nvSpPr>
        <p:spPr>
          <a:xfrm>
            <a:off x="530177" y="1405715"/>
            <a:ext cx="7952644" cy="3471085"/>
          </a:xfrm>
          <a:prstGeom prst="rect">
            <a:avLst/>
          </a:prstGeom>
        </p:spPr>
        <p:txBody>
          <a:bodyPr/>
          <a:lstStyle/>
          <a:p>
            <a:pPr>
              <a:spcBef>
                <a:spcPts val="1506"/>
              </a:spcBef>
              <a:buSzTx/>
              <a:buNone/>
              <a:tabLst>
                <a:tab pos="1371600" algn="l"/>
              </a:tabLst>
              <a:defRPr sz="3200"/>
            </a:pPr>
            <a:r>
              <a:rPr sz="2400" dirty="0"/>
              <a:t>The coach of a champion university swimming team </a:t>
            </a:r>
            <a:r>
              <a:rPr sz="2400" dirty="0" smtClean="0"/>
              <a:t>is </a:t>
            </a:r>
            <a:r>
              <a:rPr lang="en-US" sz="2400" dirty="0" smtClean="0"/>
              <a:t>recruiting</a:t>
            </a:r>
            <a:r>
              <a:rPr sz="2400" dirty="0" smtClean="0"/>
              <a:t>. </a:t>
            </a:r>
            <a:r>
              <a:rPr sz="2400" dirty="0"/>
              <a:t>The coach's </a:t>
            </a:r>
            <a:r>
              <a:rPr lang="en-US" sz="2400" dirty="0" smtClean="0"/>
              <a:t>goal (</a:t>
            </a:r>
            <a:r>
              <a:rPr sz="2400" dirty="0" smtClean="0"/>
              <a:t>to win</a:t>
            </a:r>
            <a:r>
              <a:rPr lang="en-US" sz="2400" dirty="0" smtClean="0"/>
              <a:t>) </a:t>
            </a:r>
            <a:r>
              <a:rPr sz="2400" dirty="0" smtClean="0"/>
              <a:t>is </a:t>
            </a:r>
            <a:r>
              <a:rPr sz="2400" dirty="0"/>
              <a:t>quite different </a:t>
            </a:r>
            <a:r>
              <a:rPr sz="2400" dirty="0" smtClean="0"/>
              <a:t>from</a:t>
            </a:r>
            <a:r>
              <a:rPr lang="en-US" sz="2400" dirty="0" smtClean="0"/>
              <a:t/>
            </a:r>
            <a:br>
              <a:rPr lang="en-US" sz="2400" dirty="0" smtClean="0"/>
            </a:br>
            <a:r>
              <a:rPr lang="en-US" sz="2400" dirty="0"/>
              <a:t>	</a:t>
            </a:r>
            <a:r>
              <a:rPr sz="2400" dirty="0" smtClean="0"/>
              <a:t>the </a:t>
            </a:r>
            <a:r>
              <a:rPr sz="2400" dirty="0"/>
              <a:t>Red Cross instructor's </a:t>
            </a:r>
            <a:r>
              <a:rPr lang="en-US" sz="2400" dirty="0" smtClean="0"/>
              <a:t>(</a:t>
            </a:r>
            <a:r>
              <a:rPr sz="2400" dirty="0" smtClean="0"/>
              <a:t>to </a:t>
            </a:r>
            <a:r>
              <a:rPr sz="2400" dirty="0"/>
              <a:t>provide </a:t>
            </a:r>
            <a:r>
              <a:rPr sz="2400" dirty="0" smtClean="0"/>
              <a:t>sufficient</a:t>
            </a:r>
            <a:r>
              <a:rPr lang="en-US" sz="2400" dirty="0" smtClean="0"/>
              <a:t/>
            </a:r>
            <a:br>
              <a:rPr lang="en-US" sz="2400" dirty="0" smtClean="0"/>
            </a:br>
            <a:r>
              <a:rPr lang="en-US" sz="2400" dirty="0" smtClean="0"/>
              <a:t>	</a:t>
            </a:r>
            <a:r>
              <a:rPr sz="2400" dirty="0" smtClean="0"/>
              <a:t>skill </a:t>
            </a:r>
            <a:r>
              <a:rPr sz="2400" dirty="0"/>
              <a:t>so that learners can reach shore </a:t>
            </a:r>
            <a:r>
              <a:rPr sz="2400" dirty="0" smtClean="0"/>
              <a:t>safely</a:t>
            </a:r>
            <a:r>
              <a:rPr lang="en-US" sz="2400" dirty="0" smtClean="0"/>
              <a:t>)</a:t>
            </a:r>
            <a:r>
              <a:rPr sz="2400" dirty="0" smtClean="0"/>
              <a:t>.</a:t>
            </a:r>
            <a:r>
              <a:rPr lang="en-US" sz="2400" dirty="0" smtClean="0"/>
              <a:t/>
            </a:r>
            <a:br>
              <a:rPr lang="en-US" sz="2400" dirty="0" smtClean="0"/>
            </a:br>
            <a:r>
              <a:rPr lang="en-US" sz="2400" dirty="0" smtClean="0"/>
              <a:t> 	</a:t>
            </a:r>
            <a:r>
              <a:rPr sz="2400" dirty="0" smtClean="0"/>
              <a:t>Suppose </a:t>
            </a:r>
            <a:r>
              <a:rPr sz="2400" dirty="0"/>
              <a:t>a swimmer who </a:t>
            </a:r>
            <a:r>
              <a:rPr sz="2400" dirty="0" smtClean="0"/>
              <a:t>tries </a:t>
            </a:r>
            <a:r>
              <a:rPr sz="2400" dirty="0"/>
              <a:t>to </a:t>
            </a:r>
            <a:r>
              <a:rPr lang="en-US" sz="2400" dirty="0" smtClean="0"/>
              <a:t>join </a:t>
            </a:r>
            <a:r>
              <a:rPr sz="2400" dirty="0" smtClean="0"/>
              <a:t>the</a:t>
            </a:r>
            <a:r>
              <a:rPr lang="en-US" sz="2400" dirty="0" smtClean="0"/>
              <a:t> swim</a:t>
            </a:r>
            <a:br>
              <a:rPr lang="en-US" sz="2400" dirty="0" smtClean="0"/>
            </a:br>
            <a:r>
              <a:rPr lang="en-US" sz="2400" dirty="0" smtClean="0"/>
              <a:t>	</a:t>
            </a:r>
            <a:r>
              <a:rPr sz="2400" dirty="0" smtClean="0"/>
              <a:t>team</a:t>
            </a:r>
            <a:r>
              <a:rPr lang="en-US" sz="2400" dirty="0" smtClean="0"/>
              <a:t>, and meets this objective</a:t>
            </a:r>
            <a:r>
              <a:rPr lang="is-IS" sz="2400" dirty="0" smtClean="0"/>
              <a:t>…</a:t>
            </a:r>
            <a:r>
              <a:rPr sz="2400" dirty="0" smtClean="0"/>
              <a:t>. </a:t>
            </a:r>
            <a:endParaRPr lang="en-US" sz="2400" dirty="0"/>
          </a:p>
          <a:p>
            <a:pPr marL="455613" algn="ctr">
              <a:spcBef>
                <a:spcPts val="1506"/>
              </a:spcBef>
              <a:buSzTx/>
              <a:buNone/>
              <a:defRPr sz="3200"/>
            </a:pPr>
            <a:r>
              <a:rPr lang="en-US" sz="2000" dirty="0" smtClean="0">
                <a:latin typeface="Arial Black"/>
                <a:cs typeface="Arial Black"/>
              </a:rPr>
              <a:t>I</a:t>
            </a:r>
            <a:r>
              <a:rPr sz="2000" dirty="0" smtClean="0">
                <a:latin typeface="Arial Black"/>
                <a:cs typeface="Arial Black"/>
              </a:rPr>
              <a:t>n </a:t>
            </a:r>
            <a:r>
              <a:rPr sz="2000" dirty="0">
                <a:latin typeface="Arial Black"/>
                <a:cs typeface="Arial Black"/>
              </a:rPr>
              <a:t>calm water at least 7 feet deep, </a:t>
            </a:r>
            <a:r>
              <a:rPr lang="en-US" sz="2000" dirty="0" smtClean="0">
                <a:latin typeface="Arial Black"/>
                <a:cs typeface="Arial Black"/>
              </a:rPr>
              <a:t>the swimmer </a:t>
            </a:r>
            <a:r>
              <a:rPr lang="en-US" sz="2000" dirty="0">
                <a:latin typeface="Arial Black"/>
                <a:cs typeface="Arial Black"/>
              </a:rPr>
              <a:t>can </a:t>
            </a:r>
            <a:r>
              <a:rPr sz="2000" dirty="0" smtClean="0">
                <a:latin typeface="Arial Black"/>
                <a:cs typeface="Arial Black"/>
              </a:rPr>
              <a:t>swim </a:t>
            </a:r>
            <a:r>
              <a:rPr sz="2000" dirty="0">
                <a:latin typeface="Arial Black"/>
                <a:cs typeface="Arial Black"/>
              </a:rPr>
              <a:t>100 yards without swallowing any water</a:t>
            </a:r>
            <a:r>
              <a:rPr sz="2000" dirty="0" smtClean="0">
                <a:latin typeface="Arial Black"/>
                <a:cs typeface="Arial Black"/>
              </a:rPr>
              <a:t>.</a:t>
            </a:r>
            <a:endParaRPr sz="2000" dirty="0">
              <a:latin typeface="Arial Black"/>
              <a:cs typeface="Arial Black"/>
            </a:endParaRPr>
          </a:p>
        </p:txBody>
      </p:sp>
      <p:sp>
        <p:nvSpPr>
          <p:cNvPr id="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1" name="Shape 498"/>
          <p:cNvGrpSpPr/>
          <p:nvPr/>
        </p:nvGrpSpPr>
        <p:grpSpPr>
          <a:xfrm>
            <a:off x="2247193" y="436730"/>
            <a:ext cx="311303" cy="311286"/>
            <a:chOff x="1923675" y="1633650"/>
            <a:chExt cx="436000" cy="435975"/>
          </a:xfrm>
        </p:grpSpPr>
        <p:sp>
          <p:nvSpPr>
            <p:cNvPr id="1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2"/>
          <a:stretch>
            <a:fillRect/>
          </a:stretch>
        </p:blipFill>
        <p:spPr>
          <a:xfrm>
            <a:off x="660400" y="2413676"/>
            <a:ext cx="1054100" cy="1049415"/>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body" idx="4294967295"/>
          </p:nvPr>
        </p:nvSpPr>
        <p:spPr>
          <a:xfrm>
            <a:off x="474224" y="2096242"/>
            <a:ext cx="8575762" cy="2755896"/>
          </a:xfrm>
          <a:prstGeom prst="rect">
            <a:avLst/>
          </a:prstGeom>
        </p:spPr>
        <p:txBody>
          <a:bodyPr anchor="t"/>
          <a:lstStyle/>
          <a:p>
            <a:pPr>
              <a:spcBef>
                <a:spcPts val="1506"/>
              </a:spcBef>
              <a:buSzTx/>
              <a:buNone/>
              <a:defRPr sz="3200"/>
            </a:pPr>
            <a:r>
              <a:rPr sz="2400" dirty="0" smtClean="0"/>
              <a:t>Would </a:t>
            </a:r>
            <a:r>
              <a:rPr sz="2400" dirty="0"/>
              <a:t>a coach be satisfied with those </a:t>
            </a:r>
            <a:r>
              <a:rPr lang="en-US" sz="2400" b="1" dirty="0" smtClean="0">
                <a:solidFill>
                  <a:srgbClr val="688031"/>
                </a:solidFill>
                <a:latin typeface="Helvetica"/>
                <a:ea typeface="Helvetica"/>
                <a:cs typeface="Helvetica"/>
                <a:sym typeface="Helvetica"/>
              </a:rPr>
              <a:t>CONDITIONS</a:t>
            </a:r>
            <a:r>
              <a:rPr lang="en-US" sz="2400" dirty="0" smtClean="0"/>
              <a:t>?</a:t>
            </a:r>
            <a:r>
              <a:rPr sz="2400" dirty="0" smtClean="0"/>
              <a:t> </a:t>
            </a:r>
            <a:r>
              <a:rPr lang="en-US" sz="2400" dirty="0" smtClean="0"/>
              <a:t/>
            </a:r>
            <a:br>
              <a:rPr lang="en-US" sz="2400" dirty="0" smtClean="0"/>
            </a:br>
            <a:r>
              <a:rPr lang="en-US" sz="2400" dirty="0" smtClean="0"/>
              <a:t>A</a:t>
            </a:r>
            <a:r>
              <a:rPr sz="2400" dirty="0" smtClean="0"/>
              <a:t>re </a:t>
            </a:r>
            <a:r>
              <a:rPr sz="2400" dirty="0"/>
              <a:t>they realistic for a team</a:t>
            </a:r>
            <a:r>
              <a:rPr sz="2400" dirty="0" smtClean="0"/>
              <a:t>?</a:t>
            </a:r>
            <a:r>
              <a:rPr lang="en-US" sz="2400" dirty="0" smtClean="0"/>
              <a:t>    </a:t>
            </a:r>
            <a:r>
              <a:rPr lang="de-DE" sz="2400" dirty="0" smtClean="0"/>
              <a:t>Yes   </a:t>
            </a:r>
            <a:r>
              <a:rPr lang="de-DE" sz="2400" dirty="0" err="1"/>
              <a:t>or</a:t>
            </a:r>
            <a:r>
              <a:rPr lang="de-DE" sz="2400" dirty="0"/>
              <a:t>   </a:t>
            </a:r>
            <a:r>
              <a:rPr lang="de-DE" sz="2400" dirty="0" err="1" smtClean="0"/>
              <a:t>No</a:t>
            </a:r>
            <a:r>
              <a:rPr lang="de-DE" sz="2400" dirty="0" smtClean="0"/>
              <a:t>?  </a:t>
            </a:r>
            <a:endParaRPr sz="2400" dirty="0"/>
          </a:p>
          <a:p>
            <a:pPr>
              <a:spcBef>
                <a:spcPts val="2400"/>
              </a:spcBef>
              <a:buSzTx/>
              <a:buNone/>
              <a:defRPr sz="3200"/>
            </a:pPr>
            <a:r>
              <a:rPr sz="2400" dirty="0" smtClean="0"/>
              <a:t>Would </a:t>
            </a:r>
            <a:r>
              <a:rPr sz="2400" dirty="0"/>
              <a:t>the coach be satisfied with the </a:t>
            </a:r>
            <a:r>
              <a:rPr lang="en-US" sz="2400" b="1" dirty="0" smtClean="0">
                <a:solidFill>
                  <a:srgbClr val="688031"/>
                </a:solidFill>
                <a:latin typeface="Helvetica"/>
                <a:ea typeface="Helvetica"/>
                <a:cs typeface="Helvetica"/>
                <a:sym typeface="Helvetica"/>
              </a:rPr>
              <a:t>CRITERIA</a:t>
            </a:r>
            <a:r>
              <a:rPr lang="en-US" sz="2400" dirty="0" smtClean="0"/>
              <a:t>? </a:t>
            </a:r>
            <a:r>
              <a:rPr lang="en-US" sz="2400" dirty="0"/>
              <a:t>A</a:t>
            </a:r>
            <a:r>
              <a:rPr sz="2400" dirty="0" smtClean="0"/>
              <a:t>re </a:t>
            </a:r>
            <a:r>
              <a:rPr lang="en-US" sz="2400" dirty="0" smtClean="0"/>
              <a:t/>
            </a:r>
            <a:br>
              <a:rPr lang="en-US" sz="2400" dirty="0" smtClean="0"/>
            </a:br>
            <a:r>
              <a:rPr sz="2400" dirty="0" smtClean="0"/>
              <a:t>they </a:t>
            </a:r>
            <a:r>
              <a:rPr sz="2400" dirty="0"/>
              <a:t>good enough for participation on the team</a:t>
            </a:r>
            <a:r>
              <a:rPr sz="2400" dirty="0" smtClean="0"/>
              <a:t>?</a:t>
            </a:r>
            <a:r>
              <a:rPr lang="en-US" sz="2400" dirty="0" smtClean="0"/>
              <a:t> </a:t>
            </a:r>
            <a:r>
              <a:rPr sz="2400" dirty="0" smtClean="0"/>
              <a:t>Yes</a:t>
            </a:r>
            <a:r>
              <a:rPr lang="en-US" sz="2400" dirty="0" smtClean="0"/>
              <a:t> or</a:t>
            </a:r>
            <a:r>
              <a:rPr sz="2400" dirty="0" smtClean="0"/>
              <a:t> No</a:t>
            </a:r>
            <a:r>
              <a:rPr lang="en-US" sz="2400" dirty="0" smtClean="0"/>
              <a:t>?</a:t>
            </a:r>
            <a:endParaRPr sz="2400" dirty="0"/>
          </a:p>
        </p:txBody>
      </p:sp>
      <p:sp>
        <p:nvSpPr>
          <p:cNvPr id="4" name="Rectangle 3"/>
          <p:cNvSpPr/>
          <p:nvPr/>
        </p:nvSpPr>
        <p:spPr>
          <a:xfrm>
            <a:off x="6746655" y="2476733"/>
            <a:ext cx="1411008" cy="642732"/>
          </a:xfrm>
          <a:prstGeom prst="rect">
            <a:avLst/>
          </a:prstGeom>
        </p:spPr>
        <p:txBody>
          <a:bodyPr wrap="square" lIns="57397" tIns="28698" rIns="57397" bIns="28698">
            <a:spAutoFit/>
          </a:bodyPr>
          <a:lstStyle/>
          <a:p>
            <a:r>
              <a:rPr lang="en-US" sz="3800" b="1" dirty="0" smtClean="0">
                <a:solidFill>
                  <a:srgbClr val="688031"/>
                </a:solidFill>
              </a:rPr>
              <a:t>Yes</a:t>
            </a:r>
            <a:endParaRPr lang="en-US" sz="3800" b="1" dirty="0">
              <a:solidFill>
                <a:srgbClr val="688031"/>
              </a:solidFill>
            </a:endParaRPr>
          </a:p>
        </p:txBody>
      </p:sp>
      <p:sp>
        <p:nvSpPr>
          <p:cNvPr id="5" name="Rectangle 4"/>
          <p:cNvSpPr/>
          <p:nvPr/>
        </p:nvSpPr>
        <p:spPr>
          <a:xfrm>
            <a:off x="602381" y="3963849"/>
            <a:ext cx="8127033" cy="1012064"/>
          </a:xfrm>
          <a:prstGeom prst="rect">
            <a:avLst/>
          </a:prstGeom>
        </p:spPr>
        <p:txBody>
          <a:bodyPr wrap="square" lIns="57397" tIns="28698" rIns="57397" bIns="28698">
            <a:spAutoFit/>
          </a:bodyPr>
          <a:lstStyle/>
          <a:p>
            <a:r>
              <a:rPr lang="en-US" sz="3800" b="1" dirty="0" smtClean="0">
                <a:solidFill>
                  <a:srgbClr val="688031"/>
                </a:solidFill>
              </a:rPr>
              <a:t>No</a:t>
            </a:r>
            <a:r>
              <a:rPr lang="en-US" sz="3800" b="1" dirty="0" smtClean="0"/>
              <a:t>, </a:t>
            </a:r>
            <a:r>
              <a:rPr lang="en-US" sz="2400" dirty="0"/>
              <a:t>speed would be important.</a:t>
            </a:r>
          </a:p>
          <a:p>
            <a:r>
              <a:rPr lang="en-US" sz="2400" dirty="0" smtClean="0"/>
              <a:t>Ex</a:t>
            </a:r>
            <a:r>
              <a:rPr lang="en-US" sz="2400" dirty="0"/>
              <a:t>: "In a standard pool, swim </a:t>
            </a:r>
            <a:r>
              <a:rPr lang="en-US" sz="2400" dirty="0" smtClean="0"/>
              <a:t>100 </a:t>
            </a:r>
            <a:r>
              <a:rPr lang="en-US" sz="2400" dirty="0"/>
              <a:t>meters in one minute.”</a:t>
            </a:r>
          </a:p>
        </p:txBody>
      </p:sp>
      <p:sp>
        <p:nvSpPr>
          <p:cNvPr id="6"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0"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1"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2" name="Shape 498"/>
          <p:cNvGrpSpPr/>
          <p:nvPr/>
        </p:nvGrpSpPr>
        <p:grpSpPr>
          <a:xfrm>
            <a:off x="2247193" y="436730"/>
            <a:ext cx="311303" cy="311286"/>
            <a:chOff x="1923675" y="1633650"/>
            <a:chExt cx="436000" cy="435975"/>
          </a:xfrm>
        </p:grpSpPr>
        <p:sp>
          <p:nvSpPr>
            <p:cNvPr id="13"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p:cNvSpPr/>
          <p:nvPr/>
        </p:nvSpPr>
        <p:spPr>
          <a:xfrm>
            <a:off x="579495" y="1205660"/>
            <a:ext cx="8149919" cy="707886"/>
          </a:xfrm>
          <a:prstGeom prst="rect">
            <a:avLst/>
          </a:prstGeom>
        </p:spPr>
        <p:txBody>
          <a:bodyPr wrap="square">
            <a:spAutoFit/>
          </a:bodyPr>
          <a:lstStyle/>
          <a:p>
            <a:pPr marL="455613" algn="ctr">
              <a:spcBef>
                <a:spcPts val="1506"/>
              </a:spcBef>
              <a:defRPr sz="3200"/>
            </a:pPr>
            <a:r>
              <a:rPr lang="en-US" sz="2000" dirty="0">
                <a:latin typeface="Arial Black"/>
                <a:cs typeface="Arial Black"/>
              </a:rPr>
              <a:t>In calm water at least 7 feet deep, the swimmer can swim 100 yards without swallowing any water.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4294967295"/>
          </p:nvPr>
        </p:nvSpPr>
        <p:spPr>
          <a:xfrm>
            <a:off x="542505" y="1062998"/>
            <a:ext cx="8256263" cy="3887787"/>
          </a:xfrm>
          <a:prstGeom prst="rect">
            <a:avLst/>
          </a:prstGeom>
        </p:spPr>
        <p:txBody>
          <a:bodyPr/>
          <a:lstStyle/>
          <a:p>
            <a:pPr>
              <a:spcBef>
                <a:spcPts val="1506"/>
              </a:spcBef>
              <a:buSzTx/>
              <a:buNone/>
              <a:defRPr sz="3200"/>
            </a:pPr>
            <a:r>
              <a:rPr sz="2400" dirty="0"/>
              <a:t>Suppose you are in charge of </a:t>
            </a:r>
            <a:r>
              <a:rPr sz="2400" dirty="0" smtClean="0"/>
              <a:t>life </a:t>
            </a:r>
            <a:r>
              <a:rPr sz="2400" dirty="0"/>
              <a:t>guards at </a:t>
            </a:r>
            <a:r>
              <a:rPr lang="en-US" sz="2400" dirty="0" smtClean="0"/>
              <a:t>St. Thomas or St. John beach </a:t>
            </a:r>
            <a:r>
              <a:rPr sz="2400" dirty="0" smtClean="0"/>
              <a:t>where </a:t>
            </a:r>
            <a:r>
              <a:rPr sz="2400" dirty="0"/>
              <a:t>the surf may consist of 8-foot waves. What major change would you make in the </a:t>
            </a:r>
            <a:r>
              <a:rPr lang="en-US" sz="2400" b="1" dirty="0" smtClean="0">
                <a:solidFill>
                  <a:schemeClr val="accent3">
                    <a:lumMod val="75000"/>
                  </a:schemeClr>
                </a:solidFill>
              </a:rPr>
              <a:t>CONDITION</a:t>
            </a:r>
            <a:r>
              <a:rPr lang="en-US" sz="2400" dirty="0" smtClean="0"/>
              <a:t> </a:t>
            </a:r>
            <a:r>
              <a:rPr sz="2400" dirty="0" smtClean="0"/>
              <a:t>to </a:t>
            </a:r>
            <a:r>
              <a:rPr sz="2400" dirty="0"/>
              <a:t>specify what you would </a:t>
            </a:r>
            <a:r>
              <a:rPr lang="en-US" sz="2400" dirty="0" smtClean="0"/>
              <a:t>want </a:t>
            </a:r>
            <a:r>
              <a:rPr sz="2400" dirty="0" smtClean="0"/>
              <a:t>in </a:t>
            </a:r>
            <a:r>
              <a:rPr sz="2400" dirty="0"/>
              <a:t>a </a:t>
            </a:r>
            <a:r>
              <a:rPr sz="2400" dirty="0" smtClean="0"/>
              <a:t>life </a:t>
            </a:r>
            <a:r>
              <a:rPr sz="2400" dirty="0"/>
              <a:t>guard?</a:t>
            </a:r>
          </a:p>
          <a:p>
            <a:pPr marL="4056063">
              <a:spcBef>
                <a:spcPts val="1506"/>
              </a:spcBef>
              <a:buSzTx/>
              <a:buNone/>
              <a:defRPr sz="3200"/>
            </a:pPr>
            <a:r>
              <a:rPr sz="2400" dirty="0"/>
              <a:t>A.  In heavy surf…   </a:t>
            </a:r>
          </a:p>
          <a:p>
            <a:pPr marL="4056063">
              <a:spcBef>
                <a:spcPts val="1506"/>
              </a:spcBef>
              <a:buSzTx/>
              <a:buNone/>
              <a:defRPr sz="3200"/>
            </a:pPr>
            <a:r>
              <a:rPr sz="2400" dirty="0"/>
              <a:t>B.  On sunny days…</a:t>
            </a:r>
          </a:p>
          <a:p>
            <a:pPr marL="4056063">
              <a:spcBef>
                <a:spcPts val="1506"/>
              </a:spcBef>
              <a:buSzTx/>
              <a:buNone/>
              <a:defRPr sz="3200"/>
            </a:pPr>
            <a:r>
              <a:rPr sz="2400" dirty="0"/>
              <a:t>C.  Riding a wave…   </a:t>
            </a:r>
          </a:p>
          <a:p>
            <a:pPr marL="4056063">
              <a:spcBef>
                <a:spcPts val="1506"/>
              </a:spcBef>
              <a:buSzTx/>
              <a:buNone/>
              <a:defRPr sz="3200"/>
            </a:pPr>
            <a:r>
              <a:rPr sz="2400" dirty="0"/>
              <a:t>D. </a:t>
            </a:r>
            <a:r>
              <a:rPr lang="en-US" sz="2400" dirty="0" smtClean="0"/>
              <a:t> </a:t>
            </a:r>
            <a:r>
              <a:rPr sz="2400" dirty="0" smtClean="0"/>
              <a:t>Near </a:t>
            </a:r>
            <a:r>
              <a:rPr sz="2400" dirty="0"/>
              <a:t>shore…</a:t>
            </a:r>
          </a:p>
        </p:txBody>
      </p:sp>
      <p:sp>
        <p:nvSpPr>
          <p:cNvPr id="4" name="Rectangle 3"/>
          <p:cNvSpPr/>
          <p:nvPr/>
        </p:nvSpPr>
        <p:spPr>
          <a:xfrm>
            <a:off x="7646611" y="2529105"/>
            <a:ext cx="1127497" cy="981286"/>
          </a:xfrm>
          <a:prstGeom prst="rect">
            <a:avLst/>
          </a:prstGeom>
        </p:spPr>
        <p:txBody>
          <a:bodyPr wrap="square" lIns="57397" tIns="28698" rIns="57397" bIns="28698">
            <a:spAutoFit/>
          </a:bodyPr>
          <a:lstStyle/>
          <a:p>
            <a:pPr algn="ctr"/>
            <a:r>
              <a:rPr lang="en-US" sz="6000" b="1" dirty="0" smtClean="0">
                <a:solidFill>
                  <a:srgbClr val="688031"/>
                </a:solidFill>
              </a:rPr>
              <a:t>A</a:t>
            </a:r>
            <a:endParaRPr lang="en-US" sz="6000" b="1" dirty="0">
              <a:solidFill>
                <a:srgbClr val="688031"/>
              </a:solidFill>
            </a:endParaRPr>
          </a:p>
        </p:txBody>
      </p:sp>
      <p:sp>
        <p:nvSpPr>
          <p:cNvPr id="6" name="Rectangle 5"/>
          <p:cNvSpPr/>
          <p:nvPr/>
        </p:nvSpPr>
        <p:spPr>
          <a:xfrm>
            <a:off x="542505" y="3040193"/>
            <a:ext cx="3797543" cy="1631216"/>
          </a:xfrm>
          <a:prstGeom prst="rect">
            <a:avLst/>
          </a:prstGeom>
        </p:spPr>
        <p:txBody>
          <a:bodyPr wrap="square">
            <a:spAutoFit/>
          </a:bodyPr>
          <a:lstStyle/>
          <a:p>
            <a:pPr marL="455613" algn="ctr">
              <a:spcBef>
                <a:spcPts val="1506"/>
              </a:spcBef>
              <a:defRPr sz="3200"/>
            </a:pPr>
            <a:r>
              <a:rPr lang="en-US" sz="2000" u="sng" dirty="0">
                <a:latin typeface="Arial Black"/>
                <a:cs typeface="Arial Black"/>
              </a:rPr>
              <a:t>In calm water </a:t>
            </a:r>
            <a:r>
              <a:rPr lang="en-US" sz="2000" dirty="0">
                <a:latin typeface="Arial Black"/>
                <a:cs typeface="Arial Black"/>
              </a:rPr>
              <a:t>at least 7 feet deep, the swimmer can swim 100 yards without swallowing any water.</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body" idx="4294967295"/>
          </p:nvPr>
        </p:nvSpPr>
        <p:spPr>
          <a:xfrm>
            <a:off x="521065" y="1028700"/>
            <a:ext cx="8548955" cy="3957638"/>
          </a:xfrm>
          <a:prstGeom prst="rect">
            <a:avLst/>
          </a:prstGeom>
        </p:spPr>
        <p:txBody>
          <a:bodyPr anchor="t"/>
          <a:lstStyle/>
          <a:p>
            <a:pPr algn="ctr">
              <a:spcBef>
                <a:spcPts val="1506"/>
              </a:spcBef>
              <a:buSzTx/>
              <a:buNone/>
              <a:defRPr sz="3200"/>
            </a:pPr>
            <a:r>
              <a:rPr lang="en-US" sz="2400" dirty="0"/>
              <a:t>A</a:t>
            </a:r>
            <a:r>
              <a:rPr lang="en-US" sz="2400" dirty="0" smtClean="0"/>
              <a:t>n engineering teacher states </a:t>
            </a:r>
            <a:r>
              <a:rPr sz="2400" dirty="0" smtClean="0"/>
              <a:t>the </a:t>
            </a:r>
            <a:r>
              <a:rPr sz="2400" dirty="0"/>
              <a:t>following objective: </a:t>
            </a:r>
            <a:endParaRPr lang="en-US" sz="2400" dirty="0" smtClean="0"/>
          </a:p>
          <a:p>
            <a:pPr algn="ctr">
              <a:spcBef>
                <a:spcPts val="1506"/>
              </a:spcBef>
              <a:buSzTx/>
              <a:buNone/>
              <a:defRPr sz="3200"/>
            </a:pPr>
            <a:r>
              <a:rPr sz="2000" b="1" dirty="0" smtClean="0"/>
              <a:t>"</a:t>
            </a:r>
            <a:r>
              <a:rPr sz="2000" b="1" dirty="0"/>
              <a:t>Without the use of a pocket calculator or a slide-rule, the engineer will calculate the stresses in at least 70% of the cases given, </a:t>
            </a:r>
            <a:r>
              <a:rPr lang="en-US" sz="2000" b="1" dirty="0" smtClean="0"/>
              <a:t>across </a:t>
            </a:r>
            <a:r>
              <a:rPr sz="2000" b="1" dirty="0" smtClean="0"/>
              <a:t>various </a:t>
            </a:r>
            <a:r>
              <a:rPr sz="2000" b="1" dirty="0"/>
              <a:t>construction designs."</a:t>
            </a:r>
          </a:p>
          <a:p>
            <a:pPr>
              <a:spcBef>
                <a:spcPts val="1506"/>
              </a:spcBef>
              <a:buSzTx/>
              <a:buNone/>
              <a:defRPr sz="3200"/>
            </a:pPr>
            <a:r>
              <a:rPr sz="2400" dirty="0"/>
              <a:t>We </a:t>
            </a:r>
            <a:r>
              <a:rPr sz="2400" dirty="0" smtClean="0"/>
              <a:t>have </a:t>
            </a:r>
            <a:r>
              <a:rPr sz="2400" dirty="0"/>
              <a:t>a </a:t>
            </a:r>
            <a:r>
              <a:rPr lang="en-US" sz="2400" b="1" dirty="0" smtClean="0">
                <a:solidFill>
                  <a:srgbClr val="688031"/>
                </a:solidFill>
              </a:rPr>
              <a:t>CONDITION</a:t>
            </a:r>
            <a:r>
              <a:rPr sz="2400" dirty="0" smtClean="0"/>
              <a:t>: </a:t>
            </a:r>
            <a:r>
              <a:rPr sz="2400" i="1" dirty="0"/>
              <a:t>without the use of those </a:t>
            </a:r>
            <a:r>
              <a:rPr sz="2400" i="1" dirty="0" smtClean="0"/>
              <a:t>aids</a:t>
            </a:r>
            <a:r>
              <a:rPr lang="en-US" sz="2400" dirty="0" smtClean="0"/>
              <a:t>, and</a:t>
            </a:r>
            <a:r>
              <a:rPr sz="2400" dirty="0" smtClean="0"/>
              <a:t> </a:t>
            </a:r>
            <a:r>
              <a:rPr lang="en-US" sz="2400" dirty="0" smtClean="0"/>
              <a:t>the </a:t>
            </a:r>
            <a:r>
              <a:rPr lang="en-US" sz="2400" b="1" dirty="0" smtClean="0">
                <a:solidFill>
                  <a:srgbClr val="688031"/>
                </a:solidFill>
              </a:rPr>
              <a:t>CRITERION</a:t>
            </a:r>
            <a:r>
              <a:rPr sz="2400" i="1" dirty="0" smtClean="0"/>
              <a:t>: </a:t>
            </a:r>
            <a:r>
              <a:rPr sz="2400" i="1" dirty="0"/>
              <a:t>in at least 70% of the cases given</a:t>
            </a:r>
            <a:r>
              <a:rPr sz="2400" dirty="0"/>
              <a:t>.</a:t>
            </a:r>
          </a:p>
          <a:p>
            <a:pPr>
              <a:spcBef>
                <a:spcPts val="1506"/>
              </a:spcBef>
              <a:buSzTx/>
              <a:buNone/>
              <a:defRPr sz="3200"/>
            </a:pPr>
            <a:r>
              <a:rPr sz="2400" dirty="0"/>
              <a:t>If you were </a:t>
            </a:r>
            <a:r>
              <a:rPr sz="2400" dirty="0" smtClean="0"/>
              <a:t>hiring </a:t>
            </a:r>
            <a:r>
              <a:rPr sz="2400" dirty="0"/>
              <a:t>this engineer to build </a:t>
            </a:r>
            <a:r>
              <a:rPr sz="2400" dirty="0" smtClean="0"/>
              <a:t>a</a:t>
            </a:r>
            <a:r>
              <a:rPr lang="en-US" sz="2400" dirty="0" smtClean="0"/>
              <a:t> bridge</a:t>
            </a:r>
            <a:r>
              <a:rPr sz="2400" dirty="0" smtClean="0"/>
              <a:t>, </a:t>
            </a:r>
            <a:r>
              <a:rPr lang="en-US" sz="2400" dirty="0" smtClean="0"/>
              <a:t>would you consider the </a:t>
            </a:r>
            <a:r>
              <a:rPr sz="2400" dirty="0" smtClean="0"/>
              <a:t>engineer </a:t>
            </a:r>
            <a:r>
              <a:rPr sz="2400" dirty="0"/>
              <a:t>competence? </a:t>
            </a:r>
            <a:r>
              <a:rPr lang="en-US" sz="2400" dirty="0" smtClean="0"/>
              <a:t>Yes or No?</a:t>
            </a:r>
            <a:endParaRPr sz="2400" dirty="0"/>
          </a:p>
          <a:p>
            <a:pPr>
              <a:spcBef>
                <a:spcPts val="1506"/>
              </a:spcBef>
              <a:buSzTx/>
              <a:buNone/>
              <a:defRPr sz="3200"/>
            </a:pPr>
            <a:r>
              <a:rPr sz="2400" dirty="0"/>
              <a:t>Is the </a:t>
            </a:r>
            <a:r>
              <a:rPr lang="en-US" sz="2400" dirty="0" smtClean="0"/>
              <a:t>CONDITION </a:t>
            </a:r>
            <a:r>
              <a:rPr sz="2400" dirty="0" smtClean="0"/>
              <a:t>realistic?</a:t>
            </a:r>
            <a:r>
              <a:rPr lang="en-US" sz="2400" dirty="0" smtClean="0"/>
              <a:t>   Yes or No?  </a:t>
            </a:r>
          </a:p>
          <a:p>
            <a:pPr>
              <a:spcBef>
                <a:spcPts val="1506"/>
              </a:spcBef>
              <a:buSzTx/>
              <a:buNone/>
              <a:defRPr sz="3200"/>
            </a:pPr>
            <a:endParaRPr lang="en-US" sz="2400" dirty="0"/>
          </a:p>
          <a:p>
            <a:pPr>
              <a:spcBef>
                <a:spcPts val="1506"/>
              </a:spcBef>
              <a:buSzTx/>
              <a:buNone/>
              <a:defRPr sz="3200"/>
            </a:pPr>
            <a:r>
              <a:rPr lang="en-US" sz="2400" dirty="0"/>
              <a:t>Is the standard </a:t>
            </a:r>
            <a:r>
              <a:rPr lang="en-US" sz="2400" dirty="0" smtClean="0"/>
              <a:t>acceptable</a:t>
            </a:r>
            <a:r>
              <a:rPr lang="en-US" sz="2400" dirty="0"/>
              <a:t>?   Yes   or No </a:t>
            </a:r>
          </a:p>
        </p:txBody>
      </p:sp>
      <p:sp>
        <p:nvSpPr>
          <p:cNvPr id="4" name="Rectangle 3"/>
          <p:cNvSpPr/>
          <p:nvPr/>
        </p:nvSpPr>
        <p:spPr>
          <a:xfrm>
            <a:off x="7415168" y="3887185"/>
            <a:ext cx="1069613"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5" name="Rectangle 4"/>
          <p:cNvSpPr/>
          <p:nvPr/>
        </p:nvSpPr>
        <p:spPr>
          <a:xfrm>
            <a:off x="6257300" y="4451444"/>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6"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0"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1"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2" name="Shape 498"/>
          <p:cNvGrpSpPr/>
          <p:nvPr/>
        </p:nvGrpSpPr>
        <p:grpSpPr>
          <a:xfrm>
            <a:off x="2247193" y="436730"/>
            <a:ext cx="311303" cy="311286"/>
            <a:chOff x="1923675" y="1633650"/>
            <a:chExt cx="436000" cy="435975"/>
          </a:xfrm>
        </p:grpSpPr>
        <p:sp>
          <p:nvSpPr>
            <p:cNvPr id="13"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body" idx="4294967295"/>
          </p:nvPr>
        </p:nvSpPr>
        <p:spPr>
          <a:xfrm>
            <a:off x="900066" y="1075328"/>
            <a:ext cx="7804150" cy="3887787"/>
          </a:xfrm>
          <a:prstGeom prst="rect">
            <a:avLst/>
          </a:prstGeom>
        </p:spPr>
        <p:txBody>
          <a:bodyPr/>
          <a:lstStyle/>
          <a:p>
            <a:pPr>
              <a:spcBef>
                <a:spcPts val="1506"/>
              </a:spcBef>
              <a:buSzTx/>
              <a:buNone/>
              <a:defRPr sz="3200"/>
            </a:pPr>
            <a:r>
              <a:rPr lang="en-US" sz="2400" dirty="0"/>
              <a:t>An objective that provides all pieces of information </a:t>
            </a:r>
            <a:r>
              <a:rPr lang="en-US" sz="2400" dirty="0" smtClean="0"/>
              <a:t/>
            </a:r>
            <a:br>
              <a:rPr lang="en-US" sz="2400" dirty="0" smtClean="0"/>
            </a:br>
            <a:r>
              <a:rPr lang="en-US" sz="2400" dirty="0" smtClean="0"/>
              <a:t>can </a:t>
            </a:r>
            <a:r>
              <a:rPr lang="en-US" sz="2400" dirty="0"/>
              <a:t>still be UNCLEAR</a:t>
            </a:r>
            <a:r>
              <a:rPr lang="en-US" sz="2400" dirty="0" smtClean="0"/>
              <a:t>.  For example: </a:t>
            </a:r>
            <a:endParaRPr lang="en-US" sz="2400" dirty="0"/>
          </a:p>
          <a:p>
            <a:pPr>
              <a:spcBef>
                <a:spcPts val="1506"/>
              </a:spcBef>
              <a:buSzTx/>
              <a:buNone/>
              <a:defRPr sz="3200"/>
            </a:pPr>
            <a:r>
              <a:rPr sz="2000" b="1" dirty="0" smtClean="0"/>
              <a:t>“</a:t>
            </a:r>
            <a:r>
              <a:rPr sz="2000" b="1" dirty="0"/>
              <a:t>The child will read correctly any printed </a:t>
            </a:r>
            <a:r>
              <a:rPr lang="en-US" sz="2000" b="1" dirty="0" smtClean="0"/>
              <a:t/>
            </a:r>
            <a:br>
              <a:rPr lang="en-US" sz="2000" b="1" dirty="0" smtClean="0"/>
            </a:br>
            <a:r>
              <a:rPr sz="2000" b="1" dirty="0" smtClean="0"/>
              <a:t>material written </a:t>
            </a:r>
            <a:r>
              <a:rPr sz="2000" b="1" dirty="0"/>
              <a:t>at the third-grade level.”</a:t>
            </a:r>
          </a:p>
          <a:p>
            <a:pPr>
              <a:spcBef>
                <a:spcPts val="1506"/>
              </a:spcBef>
              <a:buSzTx/>
              <a:buNone/>
              <a:defRPr sz="3200"/>
            </a:pPr>
            <a:r>
              <a:rPr sz="2400" dirty="0"/>
              <a:t>"Correctly" is </a:t>
            </a:r>
            <a:r>
              <a:rPr sz="2400" dirty="0" smtClean="0"/>
              <a:t>a</a:t>
            </a:r>
            <a:r>
              <a:rPr lang="en-US" sz="2400" dirty="0" smtClean="0"/>
              <a:t> common</a:t>
            </a:r>
            <a:r>
              <a:rPr sz="2400" dirty="0" smtClean="0"/>
              <a:t> </a:t>
            </a:r>
            <a:r>
              <a:rPr lang="en-US" sz="2400" dirty="0" smtClean="0"/>
              <a:t>CRITERIA</a:t>
            </a:r>
            <a:r>
              <a:rPr sz="2400" dirty="0" smtClean="0"/>
              <a:t>. </a:t>
            </a:r>
            <a:r>
              <a:rPr sz="2400" dirty="0"/>
              <a:t>Is it clear to you</a:t>
            </a:r>
            <a:r>
              <a:rPr sz="2400" dirty="0" smtClean="0"/>
              <a:t>?Material </a:t>
            </a:r>
            <a:r>
              <a:rPr sz="2400" dirty="0"/>
              <a:t>written at the “third-grade level" is </a:t>
            </a:r>
            <a:r>
              <a:rPr lang="en-US" sz="2400" dirty="0" smtClean="0"/>
              <a:t>the CONDITION. Is it </a:t>
            </a:r>
            <a:r>
              <a:rPr sz="2400" dirty="0" smtClean="0"/>
              <a:t>clear what </a:t>
            </a:r>
            <a:r>
              <a:rPr sz="2400" dirty="0"/>
              <a:t>will be read</a:t>
            </a:r>
            <a:r>
              <a:rPr sz="2400" dirty="0" smtClean="0"/>
              <a:t>?</a:t>
            </a:r>
            <a:endParaRPr lang="en-US" sz="2400" dirty="0" smtClean="0"/>
          </a:p>
          <a:p>
            <a:pPr algn="ctr">
              <a:spcBef>
                <a:spcPts val="1506"/>
              </a:spcBef>
              <a:buSzTx/>
              <a:buNone/>
              <a:defRPr sz="3200"/>
            </a:pPr>
            <a:r>
              <a:rPr lang="en-US" sz="2400" b="1" dirty="0" smtClean="0">
                <a:solidFill>
                  <a:srgbClr val="688031"/>
                </a:solidFill>
              </a:rPr>
              <a:t>How could we improve this objective?</a:t>
            </a:r>
            <a:endParaRPr sz="2400" b="1" dirty="0">
              <a:solidFill>
                <a:srgbClr val="688031"/>
              </a:solidFill>
            </a:endParaRPr>
          </a:p>
        </p:txBody>
      </p:sp>
      <p:sp>
        <p:nvSpPr>
          <p:cNvPr id="4"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5"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6"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8"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9"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0" name="Shape 498"/>
          <p:cNvGrpSpPr/>
          <p:nvPr/>
        </p:nvGrpSpPr>
        <p:grpSpPr>
          <a:xfrm>
            <a:off x="2247193" y="436730"/>
            <a:ext cx="311303" cy="311286"/>
            <a:chOff x="1923675" y="1633650"/>
            <a:chExt cx="436000" cy="435975"/>
          </a:xfrm>
        </p:grpSpPr>
        <p:sp>
          <p:nvSpPr>
            <p:cNvPr id="11"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stretch>
            <a:fillRect/>
          </a:stretch>
        </p:blipFill>
        <p:spPr>
          <a:xfrm>
            <a:off x="6386613" y="1549399"/>
            <a:ext cx="1117311" cy="1194545"/>
          </a:xfrm>
          <a:prstGeom prst="rect">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t>Writing Lesson Objectives</a:t>
            </a:r>
            <a:endParaRPr lang="en" dirty="0"/>
          </a:p>
        </p:txBody>
      </p:sp>
      <p:sp>
        <p:nvSpPr>
          <p:cNvPr id="344" name="Shape 344"/>
          <p:cNvSpPr/>
          <p:nvPr/>
        </p:nvSpPr>
        <p:spPr>
          <a:xfrm>
            <a:off x="1053050" y="1797017"/>
            <a:ext cx="2731800" cy="2010900"/>
          </a:xfrm>
          <a:prstGeom prst="homePlate">
            <a:avLst>
              <a:gd name="adj" fmla="val 30129"/>
            </a:avLst>
          </a:prstGeom>
          <a:solidFill>
            <a:srgbClr val="94BF6E"/>
          </a:solidFill>
          <a:ln>
            <a:noFill/>
          </a:ln>
        </p:spPr>
        <p:txBody>
          <a:bodyPr lIns="91425" tIns="91425" rIns="91425" bIns="91425" anchor="ctr" anchorCtr="0">
            <a:noAutofit/>
          </a:bodyPr>
          <a:lstStyle/>
          <a:p>
            <a:pPr lvl="0" algn="ctr">
              <a:spcBef>
                <a:spcPts val="0"/>
              </a:spcBef>
              <a:buNone/>
            </a:pPr>
            <a:r>
              <a:rPr lang="en-US" sz="2000" b="1" dirty="0" smtClean="0">
                <a:solidFill>
                  <a:srgbClr val="FFFFFF"/>
                </a:solidFill>
                <a:latin typeface="Nixie One"/>
                <a:ea typeface="Nixie One"/>
                <a:cs typeface="Nixie One"/>
                <a:sym typeface="Nixie One"/>
              </a:rPr>
              <a:t>Learner/Behavior</a:t>
            </a:r>
            <a:endParaRPr lang="en" sz="2000" b="1" dirty="0">
              <a:solidFill>
                <a:srgbClr val="FFFFFF"/>
              </a:solidFill>
              <a:latin typeface="Nixie One"/>
              <a:ea typeface="Nixie One"/>
              <a:cs typeface="Nixie One"/>
              <a:sym typeface="Nixie One"/>
            </a:endParaRPr>
          </a:p>
        </p:txBody>
      </p:sp>
      <p:sp>
        <p:nvSpPr>
          <p:cNvPr id="345" name="Shape 345"/>
          <p:cNvSpPr/>
          <p:nvPr/>
        </p:nvSpPr>
        <p:spPr>
          <a:xfrm>
            <a:off x="3262562" y="1797017"/>
            <a:ext cx="2783999" cy="2010900"/>
          </a:xfrm>
          <a:prstGeom prst="chevron">
            <a:avLst>
              <a:gd name="adj" fmla="val 29853"/>
            </a:avLst>
          </a:prstGeom>
          <a:solidFill>
            <a:srgbClr val="3B8D61"/>
          </a:solidFill>
          <a:ln>
            <a:noFill/>
          </a:ln>
        </p:spPr>
        <p:txBody>
          <a:bodyPr lIns="91425" tIns="91425" rIns="91425" bIns="91425" anchor="ctr" anchorCtr="0">
            <a:noAutofit/>
          </a:bodyPr>
          <a:lstStyle/>
          <a:p>
            <a:pPr lvl="0" algn="ctr">
              <a:spcBef>
                <a:spcPts val="0"/>
              </a:spcBef>
              <a:buNone/>
            </a:pPr>
            <a:r>
              <a:rPr lang="en-US" sz="2000" b="1" dirty="0" smtClean="0">
                <a:solidFill>
                  <a:srgbClr val="FFFFFF"/>
                </a:solidFill>
                <a:latin typeface="Nixie One"/>
                <a:ea typeface="Nixie One"/>
                <a:cs typeface="Nixie One"/>
                <a:sym typeface="Nixie One"/>
              </a:rPr>
              <a:t>Condition</a:t>
            </a:r>
            <a:endParaRPr lang="en" sz="2000" b="1" dirty="0">
              <a:solidFill>
                <a:srgbClr val="FFFFFF"/>
              </a:solidFill>
              <a:latin typeface="Nixie One"/>
              <a:ea typeface="Nixie One"/>
              <a:cs typeface="Nixie One"/>
              <a:sym typeface="Nixie One"/>
            </a:endParaRPr>
          </a:p>
        </p:txBody>
      </p:sp>
      <p:sp>
        <p:nvSpPr>
          <p:cNvPr id="346" name="Shape 346"/>
          <p:cNvSpPr/>
          <p:nvPr/>
        </p:nvSpPr>
        <p:spPr>
          <a:xfrm>
            <a:off x="5524608" y="1797017"/>
            <a:ext cx="2783999" cy="2010900"/>
          </a:xfrm>
          <a:prstGeom prst="chevron">
            <a:avLst>
              <a:gd name="adj" fmla="val 29853"/>
            </a:avLst>
          </a:prstGeom>
          <a:solidFill>
            <a:srgbClr val="165751"/>
          </a:solidFill>
          <a:ln>
            <a:noFill/>
          </a:ln>
        </p:spPr>
        <p:txBody>
          <a:bodyPr lIns="91425" tIns="91425" rIns="91425" bIns="91425" anchor="ctr" anchorCtr="0">
            <a:noAutofit/>
          </a:bodyPr>
          <a:lstStyle/>
          <a:p>
            <a:pPr lvl="0" algn="ctr">
              <a:spcBef>
                <a:spcPts val="0"/>
              </a:spcBef>
              <a:buNone/>
            </a:pPr>
            <a:r>
              <a:rPr lang="en-US" sz="2000" b="1" dirty="0" smtClean="0">
                <a:solidFill>
                  <a:srgbClr val="FFFFFF"/>
                </a:solidFill>
                <a:latin typeface="Nixie One"/>
                <a:ea typeface="Nixie One"/>
                <a:cs typeface="Nixie One"/>
                <a:sym typeface="Nixie One"/>
              </a:rPr>
              <a:t>Criterion</a:t>
            </a:r>
            <a:endParaRPr lang="en" sz="2000" b="1" dirty="0">
              <a:solidFill>
                <a:srgbClr val="FFFFFF"/>
              </a:solidFill>
              <a:latin typeface="Nixie One"/>
              <a:ea typeface="Nixie One"/>
              <a:cs typeface="Nixie One"/>
              <a:sym typeface="Nixie One"/>
            </a:endParaRPr>
          </a:p>
        </p:txBody>
      </p:sp>
      <p:grpSp>
        <p:nvGrpSpPr>
          <p:cNvPr id="9" name="Shape 498"/>
          <p:cNvGrpSpPr/>
          <p:nvPr/>
        </p:nvGrpSpPr>
        <p:grpSpPr>
          <a:xfrm>
            <a:off x="499757" y="856971"/>
            <a:ext cx="311303" cy="311286"/>
            <a:chOff x="1923675" y="1633650"/>
            <a:chExt cx="436000" cy="435975"/>
          </a:xfrm>
        </p:grpSpPr>
        <p:sp>
          <p:nvSpPr>
            <p:cNvPr id="10"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6" name="Shape 98"/>
          <p:cNvSpPr txBox="1">
            <a:spLocks/>
          </p:cNvSpPr>
          <p:nvPr/>
        </p:nvSpPr>
        <p:spPr>
          <a:xfrm>
            <a:off x="912396" y="3807916"/>
            <a:ext cx="7396211"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pPr algn="ctr"/>
            <a:r>
              <a:rPr lang="en-US" sz="2800" dirty="0" smtClean="0">
                <a:solidFill>
                  <a:schemeClr val="accent4">
                    <a:lumMod val="50000"/>
                  </a:schemeClr>
                </a:solidFill>
              </a:rPr>
              <a:t>Are these clear lesson objectives?</a:t>
            </a:r>
          </a:p>
          <a:p>
            <a:pPr algn="ctr"/>
            <a:r>
              <a:rPr lang="en-US" sz="2400" b="0" dirty="0" smtClean="0">
                <a:solidFill>
                  <a:schemeClr val="accent4">
                    <a:lumMod val="50000"/>
                  </a:schemeClr>
                </a:solidFill>
              </a:rPr>
              <a:t>(Choral Responding. Let’s get 5 consecutive correct.)</a:t>
            </a:r>
            <a:endParaRPr lang="en" sz="2400" b="0" dirty="0">
              <a:solidFill>
                <a:schemeClr val="accent4">
                  <a:lumMod val="50000"/>
                </a:schemeClr>
              </a:solidFill>
            </a:endParaRPr>
          </a:p>
        </p:txBody>
      </p:sp>
    </p:spTree>
    <p:extLst>
      <p:ext uri="{BB962C8B-B14F-4D97-AF65-F5344CB8AC3E}">
        <p14:creationId xmlns:p14="http://schemas.microsoft.com/office/powerpoint/2010/main" val="154758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1556175" y="2226289"/>
            <a:ext cx="6031800" cy="605100"/>
          </a:xfrm>
          <a:prstGeom prst="rect">
            <a:avLst/>
          </a:prstGeom>
        </p:spPr>
        <p:txBody>
          <a:bodyPr lIns="91425" tIns="91425" rIns="91425" bIns="91425" anchor="ctr" anchorCtr="0">
            <a:noAutofit/>
          </a:bodyPr>
          <a:lstStyle/>
          <a:p>
            <a:pPr lvl="0">
              <a:lnSpc>
                <a:spcPct val="150000"/>
              </a:lnSpc>
              <a:buNone/>
            </a:pPr>
            <a:r>
              <a:rPr lang="en-US" dirty="0" smtClean="0"/>
              <a:t>“Good </a:t>
            </a:r>
            <a:r>
              <a:rPr lang="en-US" dirty="0"/>
              <a:t>lessons start with a clear, curriculum-based objective and assessment, followed by multiple cycles of instruction, guided practice, checks for understanding (the soul of a good lesson), and ongoing adjustments to instruction</a:t>
            </a:r>
            <a:r>
              <a:rPr lang="en-US" dirty="0" smtClean="0"/>
              <a:t>.” </a:t>
            </a:r>
          </a:p>
        </p:txBody>
      </p:sp>
      <p:sp>
        <p:nvSpPr>
          <p:cNvPr id="2" name="TextBox 1"/>
          <p:cNvSpPr txBox="1"/>
          <p:nvPr/>
        </p:nvSpPr>
        <p:spPr>
          <a:xfrm>
            <a:off x="244929" y="4441371"/>
            <a:ext cx="8621485" cy="677108"/>
          </a:xfrm>
          <a:prstGeom prst="rect">
            <a:avLst/>
          </a:prstGeom>
          <a:noFill/>
        </p:spPr>
        <p:txBody>
          <a:bodyPr wrap="square" rtlCol="0">
            <a:spAutoFit/>
          </a:bodyPr>
          <a:lstStyle/>
          <a:p>
            <a:pPr lvl="0"/>
            <a:r>
              <a:rPr lang="en-US" sz="1200" dirty="0" err="1"/>
              <a:t>Schmoker</a:t>
            </a:r>
            <a:r>
              <a:rPr lang="en-US" sz="1200" dirty="0"/>
              <a:t>, M. (2010, Sept. 27). When pedagogic fads trump priorities. </a:t>
            </a:r>
            <a:r>
              <a:rPr lang="en-US" sz="1200" i="1" dirty="0"/>
              <a:t>Education Week</a:t>
            </a:r>
            <a:r>
              <a:rPr lang="en-US" sz="1200" dirty="0"/>
              <a:t>. Retrieved from http://www.edweek.org/ew/articles/2010/09/29/05schmoker.h30.html?r=1730712829</a:t>
            </a:r>
            <a:endParaRPr lang="en" sz="1200" dirty="0"/>
          </a:p>
          <a:p>
            <a:endParaRPr lang="en-US" dirty="0"/>
          </a:p>
        </p:txBody>
      </p:sp>
      <p:sp>
        <p:nvSpPr>
          <p:cNvPr id="4" name="Shape 295"/>
          <p:cNvSpPr txBox="1">
            <a:spLocks/>
          </p:cNvSpPr>
          <p:nvPr/>
        </p:nvSpPr>
        <p:spPr>
          <a:xfrm>
            <a:off x="763805" y="634739"/>
            <a:ext cx="4772222" cy="57905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2400" dirty="0" smtClean="0">
                <a:solidFill>
                  <a:srgbClr val="FFFFFF"/>
                </a:solidFill>
                <a:latin typeface="+mj-lt"/>
              </a:rPr>
              <a:t>Creating a well designed lesson</a:t>
            </a:r>
            <a:endParaRPr lang="en" sz="2400" dirty="0">
              <a:solidFill>
                <a:srgbClr val="FFFFFF"/>
              </a:solidFill>
              <a:latin typeface="+mj-lt"/>
            </a:endParaRPr>
          </a:p>
        </p:txBody>
      </p:sp>
      <p:grpSp>
        <p:nvGrpSpPr>
          <p:cNvPr id="6" name="Shape 498"/>
          <p:cNvGrpSpPr/>
          <p:nvPr/>
        </p:nvGrpSpPr>
        <p:grpSpPr>
          <a:xfrm>
            <a:off x="311319" y="649053"/>
            <a:ext cx="311303" cy="311286"/>
            <a:chOff x="1923675" y="1633650"/>
            <a:chExt cx="436000" cy="435975"/>
          </a:xfrm>
        </p:grpSpPr>
        <p:sp>
          <p:nvSpPr>
            <p:cNvPr id="7"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534136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p:cNvSpPr>
          <p:nvPr>
            <p:ph type="body" idx="4294967295"/>
          </p:nvPr>
        </p:nvSpPr>
        <p:spPr>
          <a:xfrm>
            <a:off x="912397" y="1186600"/>
            <a:ext cx="7966075" cy="3813175"/>
          </a:xfrm>
          <a:prstGeom prst="rect">
            <a:avLst/>
          </a:prstGeom>
        </p:spPr>
        <p:txBody>
          <a:bodyPr/>
          <a:lstStyle/>
          <a:p>
            <a:pPr>
              <a:lnSpc>
                <a:spcPct val="150000"/>
              </a:lnSpc>
              <a:spcBef>
                <a:spcPts val="1506"/>
              </a:spcBef>
              <a:buSzTx/>
              <a:buNone/>
              <a:defRPr sz="3200"/>
            </a:pPr>
            <a:r>
              <a:rPr sz="2400" b="1" dirty="0"/>
              <a:t>The student will comprehend what he reads</a:t>
            </a:r>
            <a:r>
              <a:rPr sz="2400" b="1" dirty="0" smtClean="0"/>
              <a:t>.</a:t>
            </a:r>
            <a:endParaRPr lang="en-US" sz="2400" b="1" dirty="0"/>
          </a:p>
          <a:p>
            <a:pPr>
              <a:lnSpc>
                <a:spcPct val="150000"/>
              </a:lnSpc>
              <a:spcBef>
                <a:spcPts val="1506"/>
              </a:spcBef>
              <a:buSzTx/>
              <a:buNone/>
              <a:defRPr sz="3200"/>
            </a:pPr>
            <a:r>
              <a:rPr lang="en-US" sz="2400" dirty="0"/>
              <a:t>1. Is the learner/behavior </a:t>
            </a:r>
            <a:r>
              <a:rPr lang="en-US" sz="2400" dirty="0" smtClean="0"/>
              <a:t>clear</a:t>
            </a:r>
            <a:r>
              <a:rPr lang="en-US" sz="2400" dirty="0"/>
              <a:t>? </a:t>
            </a:r>
          </a:p>
          <a:p>
            <a:pPr>
              <a:lnSpc>
                <a:spcPct val="150000"/>
              </a:lnSpc>
              <a:spcBef>
                <a:spcPts val="1506"/>
              </a:spcBef>
              <a:buSzTx/>
              <a:buNone/>
              <a:defRPr sz="3200"/>
            </a:pPr>
            <a:r>
              <a:rPr lang="en-US" sz="2400" dirty="0"/>
              <a:t>2. Is the condition clear?</a:t>
            </a:r>
          </a:p>
          <a:p>
            <a:pPr>
              <a:lnSpc>
                <a:spcPct val="150000"/>
              </a:lnSpc>
              <a:spcBef>
                <a:spcPts val="1506"/>
              </a:spcBef>
              <a:buSzTx/>
              <a:buNone/>
              <a:defRPr sz="3200"/>
            </a:pPr>
            <a:r>
              <a:rPr lang="en-US" sz="2400" dirty="0"/>
              <a:t>3. Is the criteria clear?</a:t>
            </a:r>
          </a:p>
        </p:txBody>
      </p:sp>
      <p:sp>
        <p:nvSpPr>
          <p:cNvPr id="4" name="Rectangle 3"/>
          <p:cNvSpPr/>
          <p:nvPr/>
        </p:nvSpPr>
        <p:spPr>
          <a:xfrm>
            <a:off x="5720655" y="2029676"/>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5" name="Rectangle 4"/>
          <p:cNvSpPr/>
          <p:nvPr/>
        </p:nvSpPr>
        <p:spPr>
          <a:xfrm>
            <a:off x="4448014" y="2734063"/>
            <a:ext cx="4430457" cy="642732"/>
          </a:xfrm>
          <a:prstGeom prst="rect">
            <a:avLst/>
          </a:prstGeom>
        </p:spPr>
        <p:txBody>
          <a:bodyPr wrap="square" lIns="57397" tIns="28698" rIns="57397" bIns="28698">
            <a:spAutoFit/>
          </a:bodyPr>
          <a:lstStyle/>
          <a:p>
            <a:r>
              <a:rPr lang="en-US" sz="3800" b="1" dirty="0" smtClean="0">
                <a:solidFill>
                  <a:srgbClr val="688031"/>
                </a:solidFill>
              </a:rPr>
              <a:t>No, it’s missing.</a:t>
            </a:r>
            <a:endParaRPr lang="en-US" sz="3800" b="1" dirty="0">
              <a:solidFill>
                <a:srgbClr val="688031"/>
              </a:solidFill>
            </a:endParaRPr>
          </a:p>
        </p:txBody>
      </p:sp>
      <p:sp>
        <p:nvSpPr>
          <p:cNvPr id="6" name="Rectangle 5"/>
          <p:cNvSpPr/>
          <p:nvPr/>
        </p:nvSpPr>
        <p:spPr>
          <a:xfrm>
            <a:off x="4092363" y="3487771"/>
            <a:ext cx="4476766" cy="642732"/>
          </a:xfrm>
          <a:prstGeom prst="rect">
            <a:avLst/>
          </a:prstGeom>
        </p:spPr>
        <p:txBody>
          <a:bodyPr wrap="square" lIns="57397" tIns="28698" rIns="57397" bIns="28698">
            <a:spAutoFit/>
          </a:bodyPr>
          <a:lstStyle/>
          <a:p>
            <a:r>
              <a:rPr lang="en-US" sz="3800" b="1" dirty="0" smtClean="0">
                <a:solidFill>
                  <a:srgbClr val="688031"/>
                </a:solidFill>
              </a:rPr>
              <a:t>No, it’s missing. </a:t>
            </a:r>
            <a:endParaRPr lang="en-US" sz="3800" b="1" dirty="0">
              <a:solidFill>
                <a:srgbClr val="688031"/>
              </a:solidFill>
            </a:endParaRP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p:cNvSpPr>
          <p:nvPr>
            <p:ph type="body" idx="4294967295"/>
          </p:nvPr>
        </p:nvSpPr>
        <p:spPr>
          <a:xfrm>
            <a:off x="764440" y="1057275"/>
            <a:ext cx="7841678" cy="3813175"/>
          </a:xfrm>
          <a:prstGeom prst="rect">
            <a:avLst/>
          </a:prstGeom>
        </p:spPr>
        <p:txBody>
          <a:bodyPr/>
          <a:lstStyle/>
          <a:p>
            <a:pPr algn="ctr">
              <a:spcBef>
                <a:spcPts val="1506"/>
              </a:spcBef>
              <a:buSzTx/>
              <a:buNone/>
              <a:defRPr sz="3200"/>
            </a:pPr>
            <a:r>
              <a:rPr sz="2400" b="1" dirty="0" smtClean="0"/>
              <a:t>When </a:t>
            </a:r>
            <a:r>
              <a:rPr sz="2400" b="1" dirty="0"/>
              <a:t>presented with long division problems involving whole-number divisors </a:t>
            </a:r>
            <a:r>
              <a:rPr lang="en-US" sz="2400" b="1" dirty="0" smtClean="0"/>
              <a:t>&amp; </a:t>
            </a:r>
            <a:r>
              <a:rPr sz="2400" b="1" dirty="0" smtClean="0"/>
              <a:t>no remainders</a:t>
            </a:r>
            <a:r>
              <a:rPr lang="en-US" sz="2400" b="1" dirty="0" smtClean="0"/>
              <a:t>, </a:t>
            </a:r>
            <a:r>
              <a:rPr sz="2400" b="1" dirty="0" smtClean="0"/>
              <a:t>the </a:t>
            </a:r>
            <a:r>
              <a:rPr sz="2400" b="1" dirty="0"/>
              <a:t>student will </a:t>
            </a:r>
            <a:r>
              <a:rPr lang="en-US" sz="2400" b="1" dirty="0" smtClean="0"/>
              <a:t>use a calculator to determine </a:t>
            </a:r>
            <a:r>
              <a:rPr sz="2400" b="1" dirty="0" smtClean="0"/>
              <a:t>the </a:t>
            </a:r>
            <a:r>
              <a:rPr sz="2400" b="1" dirty="0"/>
              <a:t>quotient correctly in </a:t>
            </a:r>
            <a:r>
              <a:rPr lang="en-US" sz="2400" b="1" dirty="0" smtClean="0"/>
              <a:t>9 out of 10 </a:t>
            </a:r>
            <a:r>
              <a:rPr sz="2400" b="1" dirty="0" smtClean="0"/>
              <a:t>problems.</a:t>
            </a:r>
            <a:endParaRPr lang="en-US" sz="2400" b="1" dirty="0"/>
          </a:p>
          <a:p>
            <a:pPr>
              <a:lnSpc>
                <a:spcPct val="150000"/>
              </a:lnSpc>
              <a:spcBef>
                <a:spcPts val="1506"/>
              </a:spcBef>
              <a:buSzTx/>
              <a:buNone/>
              <a:defRPr sz="3200"/>
            </a:pPr>
            <a:r>
              <a:rPr lang="en-US" sz="2400" dirty="0"/>
              <a:t>1. Is the learner/behavior </a:t>
            </a:r>
            <a:r>
              <a:rPr lang="en-US" sz="2400" dirty="0" smtClean="0"/>
              <a:t>clear</a:t>
            </a:r>
            <a:r>
              <a:rPr lang="en-US" sz="2400" dirty="0"/>
              <a:t>? </a:t>
            </a:r>
          </a:p>
          <a:p>
            <a:pPr>
              <a:lnSpc>
                <a:spcPct val="150000"/>
              </a:lnSpc>
              <a:spcBef>
                <a:spcPts val="1506"/>
              </a:spcBef>
              <a:buSzTx/>
              <a:buNone/>
              <a:defRPr sz="3200"/>
            </a:pPr>
            <a:r>
              <a:rPr lang="en-US" sz="2400" dirty="0"/>
              <a:t>2. Is the condition clear?</a:t>
            </a:r>
          </a:p>
          <a:p>
            <a:pPr>
              <a:lnSpc>
                <a:spcPct val="150000"/>
              </a:lnSpc>
              <a:spcBef>
                <a:spcPts val="1506"/>
              </a:spcBef>
              <a:buSzTx/>
              <a:buNone/>
              <a:defRPr sz="3200"/>
            </a:pPr>
            <a:r>
              <a:rPr lang="en-US" sz="2400" dirty="0"/>
              <a:t>3. Is the criteria clear?</a:t>
            </a:r>
          </a:p>
          <a:p>
            <a:pPr>
              <a:spcBef>
                <a:spcPts val="1506"/>
              </a:spcBef>
              <a:buSzTx/>
              <a:buNone/>
              <a:defRPr sz="3200"/>
            </a:pPr>
            <a:endParaRPr lang="en-US" sz="2400" dirty="0" smtClean="0"/>
          </a:p>
          <a:p>
            <a:pPr>
              <a:spcBef>
                <a:spcPts val="1506"/>
              </a:spcBef>
              <a:buSzTx/>
              <a:buNone/>
              <a:defRPr sz="3200"/>
            </a:pPr>
            <a:endParaRPr lang="en-US" sz="2400" dirty="0"/>
          </a:p>
          <a:p>
            <a:pPr>
              <a:spcBef>
                <a:spcPts val="1506"/>
              </a:spcBef>
              <a:buSzTx/>
              <a:buNone/>
              <a:defRPr sz="3200"/>
            </a:pPr>
            <a:endParaRPr sz="2400" dirty="0"/>
          </a:p>
        </p:txBody>
      </p:sp>
      <p:sp>
        <p:nvSpPr>
          <p:cNvPr id="4" name="Rectangle 3"/>
          <p:cNvSpPr/>
          <p:nvPr/>
        </p:nvSpPr>
        <p:spPr>
          <a:xfrm>
            <a:off x="5653838" y="2747450"/>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5" name="Rectangle 4"/>
          <p:cNvSpPr/>
          <p:nvPr/>
        </p:nvSpPr>
        <p:spPr>
          <a:xfrm>
            <a:off x="4065767" y="4227718"/>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6" name="Rectangle 5"/>
          <p:cNvSpPr/>
          <p:nvPr/>
        </p:nvSpPr>
        <p:spPr>
          <a:xfrm>
            <a:off x="4242830" y="3464898"/>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697665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p:cNvSpPr>
          <p:nvPr>
            <p:ph type="body" idx="4294967295"/>
          </p:nvPr>
        </p:nvSpPr>
        <p:spPr>
          <a:xfrm>
            <a:off x="961006" y="1117775"/>
            <a:ext cx="7299882" cy="3813175"/>
          </a:xfrm>
          <a:prstGeom prst="rect">
            <a:avLst/>
          </a:prstGeom>
        </p:spPr>
        <p:txBody>
          <a:bodyPr/>
          <a:lstStyle/>
          <a:p>
            <a:pPr algn="ctr">
              <a:spcBef>
                <a:spcPts val="1506"/>
              </a:spcBef>
              <a:buSzTx/>
              <a:buNone/>
              <a:defRPr sz="3200"/>
            </a:pPr>
            <a:r>
              <a:rPr sz="2400" b="1" dirty="0"/>
              <a:t>When presented with long-division problems involving whole-number divisors and no remainders, the student will calculate the quotient correctly in 95% of the problems.</a:t>
            </a:r>
          </a:p>
          <a:p>
            <a:pPr>
              <a:spcBef>
                <a:spcPts val="1506"/>
              </a:spcBef>
              <a:buSzTx/>
              <a:buNone/>
              <a:defRPr sz="3200"/>
            </a:pPr>
            <a:r>
              <a:rPr lang="en-US" sz="2400" dirty="0" smtClean="0"/>
              <a:t>1. Is the learner/</a:t>
            </a:r>
            <a:r>
              <a:rPr sz="2400" dirty="0" smtClean="0"/>
              <a:t>behavior </a:t>
            </a:r>
            <a:r>
              <a:rPr sz="2400" dirty="0"/>
              <a:t>is </a:t>
            </a:r>
            <a:r>
              <a:rPr sz="2400" dirty="0" smtClean="0"/>
              <a:t>clear</a:t>
            </a:r>
            <a:r>
              <a:rPr lang="en-US" sz="2400" dirty="0" smtClean="0"/>
              <a:t>? </a:t>
            </a:r>
            <a:endParaRPr sz="2400" dirty="0"/>
          </a:p>
          <a:p>
            <a:pPr>
              <a:spcBef>
                <a:spcPts val="1506"/>
              </a:spcBef>
              <a:buSzTx/>
              <a:buNone/>
              <a:defRPr sz="3200"/>
            </a:pPr>
            <a:r>
              <a:rPr lang="en-US" sz="2400" dirty="0" smtClean="0"/>
              <a:t>2. Is the condition </a:t>
            </a:r>
            <a:r>
              <a:rPr sz="2400" dirty="0" smtClean="0"/>
              <a:t>clear</a:t>
            </a:r>
            <a:r>
              <a:rPr lang="en-US" sz="2400" dirty="0" smtClean="0"/>
              <a:t>?</a:t>
            </a:r>
            <a:endParaRPr sz="2400" dirty="0"/>
          </a:p>
          <a:p>
            <a:pPr>
              <a:spcBef>
                <a:spcPts val="1506"/>
              </a:spcBef>
              <a:buSzTx/>
              <a:buNone/>
              <a:defRPr sz="3200"/>
            </a:pPr>
            <a:r>
              <a:rPr lang="en-US" sz="2400" dirty="0" smtClean="0"/>
              <a:t>3. Is the criteria clear?</a:t>
            </a:r>
            <a:endParaRPr sz="2400" dirty="0"/>
          </a:p>
        </p:txBody>
      </p:sp>
      <p:sp>
        <p:nvSpPr>
          <p:cNvPr id="4" name="Rectangle 3"/>
          <p:cNvSpPr/>
          <p:nvPr/>
        </p:nvSpPr>
        <p:spPr>
          <a:xfrm>
            <a:off x="5757645" y="2713075"/>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5" name="Rectangle 4"/>
          <p:cNvSpPr/>
          <p:nvPr/>
        </p:nvSpPr>
        <p:spPr>
          <a:xfrm>
            <a:off x="4549493" y="3214032"/>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6" name="Rectangle 5"/>
          <p:cNvSpPr/>
          <p:nvPr/>
        </p:nvSpPr>
        <p:spPr>
          <a:xfrm>
            <a:off x="4238539" y="3997018"/>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p:cNvSpPr>
          <p:nvPr>
            <p:ph type="body" idx="4294967295"/>
          </p:nvPr>
        </p:nvSpPr>
        <p:spPr>
          <a:xfrm>
            <a:off x="813759" y="1057275"/>
            <a:ext cx="7966075" cy="3813175"/>
          </a:xfrm>
          <a:prstGeom prst="rect">
            <a:avLst/>
          </a:prstGeom>
        </p:spPr>
        <p:txBody>
          <a:bodyPr/>
          <a:lstStyle/>
          <a:p>
            <a:pPr algn="ctr">
              <a:lnSpc>
                <a:spcPct val="120000"/>
              </a:lnSpc>
              <a:spcBef>
                <a:spcPts val="1506"/>
              </a:spcBef>
              <a:buSzTx/>
              <a:buNone/>
              <a:defRPr sz="3200"/>
            </a:pPr>
            <a:r>
              <a:rPr sz="2400" b="1" dirty="0" smtClean="0"/>
              <a:t>Given the personal pronouns</a:t>
            </a:r>
            <a:r>
              <a:rPr lang="en-US" sz="2400" b="1" dirty="0" smtClean="0"/>
              <a:t> (I</a:t>
            </a:r>
            <a:r>
              <a:rPr sz="2400" b="1" dirty="0" smtClean="0"/>
              <a:t>,</a:t>
            </a:r>
            <a:r>
              <a:rPr lang="en-US" sz="2400" b="1" dirty="0" smtClean="0"/>
              <a:t> you, he, she, it, they, we) will</a:t>
            </a:r>
            <a:r>
              <a:rPr sz="2400" b="1" dirty="0" smtClean="0"/>
              <a:t> be able to form the contraction with the appropriate form of the verb “be."</a:t>
            </a:r>
            <a:endParaRPr lang="en-US" sz="2400" b="1" dirty="0"/>
          </a:p>
          <a:p>
            <a:pPr>
              <a:lnSpc>
                <a:spcPct val="150000"/>
              </a:lnSpc>
              <a:spcBef>
                <a:spcPts val="1506"/>
              </a:spcBef>
              <a:buSzTx/>
              <a:buNone/>
              <a:defRPr sz="3200"/>
            </a:pPr>
            <a:r>
              <a:rPr lang="en-US" sz="2400" dirty="0"/>
              <a:t>1. Is the learner/behavior is clear? </a:t>
            </a:r>
          </a:p>
          <a:p>
            <a:pPr>
              <a:lnSpc>
                <a:spcPct val="150000"/>
              </a:lnSpc>
              <a:spcBef>
                <a:spcPts val="1506"/>
              </a:spcBef>
              <a:buSzTx/>
              <a:buNone/>
              <a:defRPr sz="3200"/>
            </a:pPr>
            <a:r>
              <a:rPr lang="en-US" sz="2400" dirty="0"/>
              <a:t>2. Is the condition clear?</a:t>
            </a:r>
          </a:p>
          <a:p>
            <a:pPr>
              <a:lnSpc>
                <a:spcPct val="150000"/>
              </a:lnSpc>
              <a:spcBef>
                <a:spcPts val="1506"/>
              </a:spcBef>
              <a:buSzTx/>
              <a:buNone/>
              <a:defRPr sz="3200"/>
            </a:pPr>
            <a:r>
              <a:rPr lang="en-US" sz="2400" dirty="0"/>
              <a:t>3. Is the criteria clear?</a:t>
            </a:r>
          </a:p>
        </p:txBody>
      </p:sp>
      <p:sp>
        <p:nvSpPr>
          <p:cNvPr id="4" name="Rectangle 3"/>
          <p:cNvSpPr/>
          <p:nvPr/>
        </p:nvSpPr>
        <p:spPr>
          <a:xfrm>
            <a:off x="5760357" y="2585960"/>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5" name="Rectangle 4"/>
          <p:cNvSpPr/>
          <p:nvPr/>
        </p:nvSpPr>
        <p:spPr>
          <a:xfrm>
            <a:off x="4255074" y="3352001"/>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6" name="Rectangle 5"/>
          <p:cNvSpPr/>
          <p:nvPr/>
        </p:nvSpPr>
        <p:spPr>
          <a:xfrm>
            <a:off x="3981109" y="4118042"/>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a:spLocks noGrp="1"/>
          </p:cNvSpPr>
          <p:nvPr>
            <p:ph type="body" idx="4294967295"/>
          </p:nvPr>
        </p:nvSpPr>
        <p:spPr>
          <a:xfrm>
            <a:off x="887737" y="1134688"/>
            <a:ext cx="7966075" cy="3813175"/>
          </a:xfrm>
          <a:prstGeom prst="rect">
            <a:avLst/>
          </a:prstGeom>
        </p:spPr>
        <p:txBody>
          <a:bodyPr/>
          <a:lstStyle/>
          <a:p>
            <a:pPr algn="ctr">
              <a:spcBef>
                <a:spcPts val="1506"/>
              </a:spcBef>
              <a:buSzTx/>
              <a:buNone/>
              <a:defRPr sz="3200"/>
            </a:pPr>
            <a:r>
              <a:rPr sz="2400" b="1" dirty="0" smtClean="0"/>
              <a:t>The </a:t>
            </a:r>
            <a:r>
              <a:rPr sz="2400" b="1" dirty="0"/>
              <a:t>student typist will spell all words correctly when typing from a dictaphone recording</a:t>
            </a:r>
            <a:r>
              <a:rPr sz="2400" b="1" dirty="0" smtClean="0"/>
              <a:t>.</a:t>
            </a:r>
            <a:endParaRPr lang="en-US" sz="2400" b="1" dirty="0" smtClean="0"/>
          </a:p>
          <a:p>
            <a:pPr>
              <a:lnSpc>
                <a:spcPct val="150000"/>
              </a:lnSpc>
              <a:spcBef>
                <a:spcPts val="1506"/>
              </a:spcBef>
              <a:buSzTx/>
              <a:buNone/>
              <a:defRPr sz="3200"/>
            </a:pPr>
            <a:r>
              <a:rPr lang="en-US" sz="2400" dirty="0" smtClean="0"/>
              <a:t>1</a:t>
            </a:r>
            <a:r>
              <a:rPr lang="en-US" sz="2400" dirty="0"/>
              <a:t>. Is the learner/behavior is clear? </a:t>
            </a:r>
          </a:p>
          <a:p>
            <a:pPr>
              <a:lnSpc>
                <a:spcPct val="150000"/>
              </a:lnSpc>
              <a:spcBef>
                <a:spcPts val="1506"/>
              </a:spcBef>
              <a:buSzTx/>
              <a:buNone/>
              <a:defRPr sz="3200"/>
            </a:pPr>
            <a:r>
              <a:rPr lang="en-US" sz="2400" dirty="0"/>
              <a:t>2. Is the condition clear?</a:t>
            </a:r>
          </a:p>
          <a:p>
            <a:pPr>
              <a:lnSpc>
                <a:spcPct val="150000"/>
              </a:lnSpc>
              <a:spcBef>
                <a:spcPts val="1506"/>
              </a:spcBef>
              <a:buSzTx/>
              <a:buNone/>
              <a:defRPr sz="3200"/>
            </a:pPr>
            <a:r>
              <a:rPr lang="en-US" sz="2400" dirty="0"/>
              <a:t>3. Is the criteria clear?</a:t>
            </a:r>
          </a:p>
        </p:txBody>
      </p:sp>
      <p:sp>
        <p:nvSpPr>
          <p:cNvPr id="4" name="Rectangle 3"/>
          <p:cNvSpPr/>
          <p:nvPr/>
        </p:nvSpPr>
        <p:spPr>
          <a:xfrm>
            <a:off x="5653838" y="2026813"/>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5" name="Rectangle 4"/>
          <p:cNvSpPr/>
          <p:nvPr/>
        </p:nvSpPr>
        <p:spPr>
          <a:xfrm>
            <a:off x="4398806" y="2814880"/>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6" name="Rectangle 5"/>
          <p:cNvSpPr/>
          <p:nvPr/>
        </p:nvSpPr>
        <p:spPr>
          <a:xfrm>
            <a:off x="4205840" y="3601542"/>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p:cNvSpPr>
          <p:nvPr>
            <p:ph type="body" idx="4294967295"/>
          </p:nvPr>
        </p:nvSpPr>
        <p:spPr>
          <a:xfrm>
            <a:off x="764440" y="1057275"/>
            <a:ext cx="7841678" cy="3813175"/>
          </a:xfrm>
          <a:prstGeom prst="rect">
            <a:avLst/>
          </a:prstGeom>
        </p:spPr>
        <p:txBody>
          <a:bodyPr/>
          <a:lstStyle/>
          <a:p>
            <a:pPr algn="ctr">
              <a:spcBef>
                <a:spcPts val="1506"/>
              </a:spcBef>
              <a:buSzTx/>
              <a:buNone/>
              <a:defRPr sz="3200"/>
            </a:pPr>
            <a:r>
              <a:rPr lang="en-US" sz="2400" b="1" dirty="0"/>
              <a:t>The test items will be presented on tape. Given 25 sentences, each containing at least one of the 100 most common spelling errors (as listed in Prof. </a:t>
            </a:r>
            <a:r>
              <a:rPr lang="en-US" sz="2400" b="1" dirty="0" err="1"/>
              <a:t>Ima</a:t>
            </a:r>
            <a:r>
              <a:rPr lang="en-US" sz="2400" b="1" dirty="0"/>
              <a:t> Speller's text), the secretarial student will type each of the sampled words correctly.</a:t>
            </a:r>
          </a:p>
          <a:p>
            <a:pPr>
              <a:lnSpc>
                <a:spcPct val="150000"/>
              </a:lnSpc>
              <a:spcBef>
                <a:spcPts val="306"/>
              </a:spcBef>
              <a:buSzTx/>
              <a:buNone/>
              <a:defRPr sz="3200"/>
            </a:pPr>
            <a:r>
              <a:rPr lang="en-US" sz="2400" dirty="0" smtClean="0"/>
              <a:t>1</a:t>
            </a:r>
            <a:r>
              <a:rPr lang="en-US" sz="2400" dirty="0"/>
              <a:t>. Is the learner/behavior is clear? </a:t>
            </a:r>
          </a:p>
          <a:p>
            <a:pPr>
              <a:lnSpc>
                <a:spcPct val="150000"/>
              </a:lnSpc>
              <a:spcBef>
                <a:spcPts val="306"/>
              </a:spcBef>
              <a:buSzTx/>
              <a:buNone/>
              <a:defRPr sz="3200"/>
            </a:pPr>
            <a:r>
              <a:rPr lang="en-US" sz="2400" dirty="0"/>
              <a:t>2. Is the condition clear?</a:t>
            </a:r>
          </a:p>
          <a:p>
            <a:pPr>
              <a:lnSpc>
                <a:spcPct val="150000"/>
              </a:lnSpc>
              <a:spcBef>
                <a:spcPts val="306"/>
              </a:spcBef>
              <a:buSzTx/>
              <a:buNone/>
              <a:defRPr sz="3200"/>
            </a:pPr>
            <a:r>
              <a:rPr lang="en-US" sz="2400" dirty="0"/>
              <a:t>3. Is the criteria clear?</a:t>
            </a:r>
          </a:p>
          <a:p>
            <a:pPr>
              <a:spcBef>
                <a:spcPts val="1506"/>
              </a:spcBef>
              <a:buSzTx/>
              <a:buNone/>
              <a:defRPr sz="3200"/>
            </a:pPr>
            <a:endParaRPr lang="en-US" sz="2400" dirty="0" smtClean="0"/>
          </a:p>
          <a:p>
            <a:pPr>
              <a:spcBef>
                <a:spcPts val="1506"/>
              </a:spcBef>
              <a:buSzTx/>
              <a:buNone/>
              <a:defRPr sz="3200"/>
            </a:pPr>
            <a:endParaRPr lang="en-US" sz="2400" dirty="0"/>
          </a:p>
          <a:p>
            <a:pPr>
              <a:spcBef>
                <a:spcPts val="1506"/>
              </a:spcBef>
              <a:buSzTx/>
              <a:buNone/>
              <a:defRPr sz="3200"/>
            </a:pPr>
            <a:endParaRPr sz="2400" dirty="0"/>
          </a:p>
        </p:txBody>
      </p:sp>
      <p:sp>
        <p:nvSpPr>
          <p:cNvPr id="4" name="Rectangle 3"/>
          <p:cNvSpPr/>
          <p:nvPr/>
        </p:nvSpPr>
        <p:spPr>
          <a:xfrm>
            <a:off x="5476775" y="2864584"/>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5" name="Rectangle 4"/>
          <p:cNvSpPr/>
          <p:nvPr/>
        </p:nvSpPr>
        <p:spPr>
          <a:xfrm>
            <a:off x="4065767" y="4227718"/>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6" name="Rectangle 5"/>
          <p:cNvSpPr/>
          <p:nvPr/>
        </p:nvSpPr>
        <p:spPr>
          <a:xfrm>
            <a:off x="4242830" y="3536061"/>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3994426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387475" y="366857"/>
            <a:ext cx="8512940" cy="884400"/>
          </a:xfrm>
          <a:prstGeom prst="rect">
            <a:avLst/>
          </a:prstGeom>
        </p:spPr>
        <p:txBody>
          <a:bodyPr lIns="91425" tIns="91425" rIns="91425" bIns="91425" anchor="t" anchorCtr="0">
            <a:noAutofit/>
          </a:bodyPr>
          <a:lstStyle/>
          <a:p>
            <a:pPr lvl="0"/>
            <a:r>
              <a:rPr lang="en-US" sz="2400" dirty="0" smtClean="0">
                <a:solidFill>
                  <a:srgbClr val="124057"/>
                </a:solidFill>
              </a:rPr>
              <a:t>Remember: </a:t>
            </a:r>
            <a:r>
              <a:rPr lang="en" sz="2400" dirty="0" smtClean="0">
                <a:solidFill>
                  <a:srgbClr val="124057"/>
                </a:solidFill>
              </a:rPr>
              <a:t>A </a:t>
            </a:r>
            <a:r>
              <a:rPr lang="en" sz="2400" dirty="0">
                <a:solidFill>
                  <a:srgbClr val="124057"/>
                </a:solidFill>
              </a:rPr>
              <a:t>successful lesson plan addresses and integrates </a:t>
            </a:r>
            <a:r>
              <a:rPr lang="en" sz="2400" dirty="0" smtClean="0">
                <a:solidFill>
                  <a:srgbClr val="124057"/>
                </a:solidFill>
              </a:rPr>
              <a:t>3 key </a:t>
            </a:r>
            <a:r>
              <a:rPr lang="en" sz="2400" dirty="0">
                <a:solidFill>
                  <a:srgbClr val="124057"/>
                </a:solidFill>
              </a:rPr>
              <a:t>components:</a:t>
            </a:r>
          </a:p>
        </p:txBody>
      </p:sp>
      <p:sp>
        <p:nvSpPr>
          <p:cNvPr id="245" name="Shape 245"/>
          <p:cNvSpPr/>
          <p:nvPr/>
        </p:nvSpPr>
        <p:spPr>
          <a:xfrm>
            <a:off x="2346786" y="3293519"/>
            <a:ext cx="6017195" cy="749699"/>
          </a:xfrm>
          <a:prstGeom prst="homePlate">
            <a:avLst>
              <a:gd name="adj" fmla="val 35440"/>
            </a:avLst>
          </a:prstGeom>
          <a:solidFill>
            <a:srgbClr val="124057"/>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46" name="Shape 246"/>
          <p:cNvSpPr/>
          <p:nvPr/>
        </p:nvSpPr>
        <p:spPr>
          <a:xfrm>
            <a:off x="2248259" y="2558591"/>
            <a:ext cx="5239913" cy="749699"/>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47" name="Shape 247"/>
          <p:cNvSpPr/>
          <p:nvPr/>
        </p:nvSpPr>
        <p:spPr>
          <a:xfrm>
            <a:off x="2346787" y="1813428"/>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50" name="Shape 250"/>
          <p:cNvSpPr/>
          <p:nvPr/>
        </p:nvSpPr>
        <p:spPr>
          <a:xfrm>
            <a:off x="1480159" y="1685907"/>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1" name="Shape 251"/>
          <p:cNvSpPr/>
          <p:nvPr/>
        </p:nvSpPr>
        <p:spPr>
          <a:xfrm rot="10800000" flipH="1">
            <a:off x="1479977" y="2562267"/>
            <a:ext cx="888899" cy="875999"/>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2" name="Shape 252"/>
          <p:cNvSpPr/>
          <p:nvPr/>
        </p:nvSpPr>
        <p:spPr>
          <a:xfrm rot="10800000" flipH="1">
            <a:off x="1482205" y="3306695"/>
            <a:ext cx="886500" cy="939599"/>
          </a:xfrm>
          <a:custGeom>
            <a:avLst/>
            <a:gdLst/>
            <a:ahLst/>
            <a:cxnLst/>
            <a:rect l="0" t="0" r="0" b="0"/>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3" name="Shape 253"/>
          <p:cNvSpPr/>
          <p:nvPr/>
        </p:nvSpPr>
        <p:spPr>
          <a:xfrm rot="10800000">
            <a:off x="1007177" y="3302545"/>
            <a:ext cx="481415" cy="941699"/>
          </a:xfrm>
          <a:custGeom>
            <a:avLst/>
            <a:gdLst/>
            <a:ahLst/>
            <a:cxnLst/>
            <a:rect l="0" t="0" r="0" b="0"/>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4" name="Shape 254"/>
          <p:cNvSpPr/>
          <p:nvPr/>
        </p:nvSpPr>
        <p:spPr>
          <a:xfrm flipH="1">
            <a:off x="1007178" y="1681812"/>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6" name="Shape 256"/>
          <p:cNvSpPr/>
          <p:nvPr/>
        </p:nvSpPr>
        <p:spPr>
          <a:xfrm rot="10800000">
            <a:off x="1007180" y="2557978"/>
            <a:ext cx="479512" cy="872099"/>
          </a:xfrm>
          <a:custGeom>
            <a:avLst/>
            <a:gdLst/>
            <a:ahLst/>
            <a:cxnLst/>
            <a:rect l="0" t="0" r="0" b="0"/>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7" name="Shape 257"/>
          <p:cNvSpPr/>
          <p:nvPr/>
        </p:nvSpPr>
        <p:spPr>
          <a:xfrm>
            <a:off x="1985550" y="636171"/>
            <a:ext cx="477599" cy="3290399"/>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cxnSp>
        <p:nvCxnSpPr>
          <p:cNvPr id="259" name="Shape 259"/>
          <p:cNvCxnSpPr/>
          <p:nvPr/>
        </p:nvCxnSpPr>
        <p:spPr>
          <a:xfrm>
            <a:off x="4475988" y="905208"/>
            <a:ext cx="0" cy="392999"/>
          </a:xfrm>
          <a:prstGeom prst="straightConnector1">
            <a:avLst/>
          </a:prstGeom>
          <a:noFill/>
          <a:ln w="9525" cap="rnd" cmpd="sng">
            <a:solidFill>
              <a:srgbClr val="FFFFFF"/>
            </a:solidFill>
            <a:prstDash val="solid"/>
            <a:round/>
            <a:headEnd type="none" w="med" len="med"/>
            <a:tailEnd type="none" w="med" len="med"/>
          </a:ln>
        </p:spPr>
      </p:cxnSp>
      <p:sp>
        <p:nvSpPr>
          <p:cNvPr id="260" name="Shape 260"/>
          <p:cNvSpPr txBox="1"/>
          <p:nvPr/>
        </p:nvSpPr>
        <p:spPr>
          <a:xfrm>
            <a:off x="4531749" y="890246"/>
            <a:ext cx="1454699" cy="445499"/>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marL="0" marR="0" lvl="0" indent="0" algn="l" rtl="0">
              <a:lnSpc>
                <a:spcPct val="100000"/>
              </a:lnSpc>
              <a:spcBef>
                <a:spcPts val="0"/>
              </a:spcBef>
              <a:buSzPct val="25000"/>
              <a:buNone/>
            </a:pPr>
            <a:r>
              <a:rPr lang="en" sz="1000">
                <a:solidFill>
                  <a:srgbClr val="FFFFFF"/>
                </a:solidFill>
                <a:latin typeface="Nixie One"/>
                <a:ea typeface="Nixie One"/>
                <a:cs typeface="Nixie One"/>
                <a:sym typeface="Nixie One"/>
              </a:rPr>
              <a:t>P</a:t>
            </a:r>
            <a:r>
              <a:rPr lang="en" sz="1000" b="0" i="0" u="none" strike="noStrike" cap="none">
                <a:solidFill>
                  <a:srgbClr val="FFFFFF"/>
                </a:solidFill>
                <a:latin typeface="Nixie One"/>
                <a:ea typeface="Nixie One"/>
                <a:cs typeface="Nixie One"/>
                <a:sym typeface="Nixie One"/>
              </a:rPr>
              <a:t>lace your own text here</a:t>
            </a:r>
          </a:p>
        </p:txBody>
      </p:sp>
      <p:sp>
        <p:nvSpPr>
          <p:cNvPr id="261" name="Shape 261"/>
          <p:cNvSpPr txBox="1"/>
          <p:nvPr/>
        </p:nvSpPr>
        <p:spPr>
          <a:xfrm>
            <a:off x="2466705" y="1946631"/>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262" name="Shape 262"/>
          <p:cNvCxnSpPr/>
          <p:nvPr/>
        </p:nvCxnSpPr>
        <p:spPr>
          <a:xfrm>
            <a:off x="3063744" y="1975014"/>
            <a:ext cx="0" cy="392999"/>
          </a:xfrm>
          <a:prstGeom prst="straightConnector1">
            <a:avLst/>
          </a:prstGeom>
          <a:noFill/>
          <a:ln w="9525" cap="rnd" cmpd="sng">
            <a:solidFill>
              <a:srgbClr val="FFFFFF"/>
            </a:solidFill>
            <a:prstDash val="solid"/>
            <a:round/>
            <a:headEnd type="none" w="med" len="med"/>
            <a:tailEnd type="none" w="med" len="med"/>
          </a:ln>
        </p:spPr>
      </p:cxnSp>
      <p:sp>
        <p:nvSpPr>
          <p:cNvPr id="263" name="Shape 263"/>
          <p:cNvSpPr txBox="1"/>
          <p:nvPr/>
        </p:nvSpPr>
        <p:spPr>
          <a:xfrm>
            <a:off x="3119515" y="1964155"/>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sp>
        <p:nvSpPr>
          <p:cNvPr id="264" name="Shape 264"/>
          <p:cNvSpPr txBox="1"/>
          <p:nvPr/>
        </p:nvSpPr>
        <p:spPr>
          <a:xfrm>
            <a:off x="2466705" y="2705656"/>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2</a:t>
            </a:r>
            <a:endParaRPr lang="en" sz="2400" b="1" i="0" u="none" strike="noStrike" cap="none" dirty="0">
              <a:solidFill>
                <a:srgbClr val="FFFFFF"/>
              </a:solidFill>
              <a:latin typeface="Nixie One"/>
              <a:ea typeface="Nixie One"/>
              <a:cs typeface="Nixie One"/>
              <a:sym typeface="Nixie One"/>
            </a:endParaRPr>
          </a:p>
        </p:txBody>
      </p:sp>
      <p:cxnSp>
        <p:nvCxnSpPr>
          <p:cNvPr id="265" name="Shape 265"/>
          <p:cNvCxnSpPr/>
          <p:nvPr/>
        </p:nvCxnSpPr>
        <p:spPr>
          <a:xfrm>
            <a:off x="3063745" y="2734040"/>
            <a:ext cx="0" cy="392999"/>
          </a:xfrm>
          <a:prstGeom prst="straightConnector1">
            <a:avLst/>
          </a:prstGeom>
          <a:noFill/>
          <a:ln w="9525" cap="rnd" cmpd="sng">
            <a:solidFill>
              <a:srgbClr val="FFFFFF"/>
            </a:solidFill>
            <a:prstDash val="solid"/>
            <a:round/>
            <a:headEnd type="none" w="med" len="med"/>
            <a:tailEnd type="none" w="med" len="med"/>
          </a:ln>
        </p:spPr>
      </p:cxnSp>
      <p:sp>
        <p:nvSpPr>
          <p:cNvPr id="266" name="Shape 266"/>
          <p:cNvSpPr txBox="1"/>
          <p:nvPr/>
        </p:nvSpPr>
        <p:spPr>
          <a:xfrm>
            <a:off x="3119516" y="2648968"/>
            <a:ext cx="4073071"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dirty="0" smtClean="0">
                <a:solidFill>
                  <a:srgbClr val="FFFFFF"/>
                </a:solidFill>
                <a:latin typeface="Nixie One"/>
                <a:ea typeface="Nixie One"/>
                <a:cs typeface="Nixie One"/>
                <a:sym typeface="Nixie One"/>
              </a:rPr>
              <a:t>Activities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teaching and learning</a:t>
            </a:r>
            <a:endParaRPr lang="en" sz="1600" dirty="0">
              <a:solidFill>
                <a:schemeClr val="lt1"/>
              </a:solidFill>
              <a:latin typeface="Nixie One"/>
              <a:ea typeface="Nixie One"/>
              <a:cs typeface="Nixie One"/>
              <a:sym typeface="Nixie One"/>
            </a:endParaRPr>
          </a:p>
        </p:txBody>
      </p:sp>
      <p:sp>
        <p:nvSpPr>
          <p:cNvPr id="267" name="Shape 267"/>
          <p:cNvSpPr txBox="1"/>
          <p:nvPr/>
        </p:nvSpPr>
        <p:spPr>
          <a:xfrm>
            <a:off x="2466705" y="3436256"/>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3</a:t>
            </a:r>
            <a:endParaRPr lang="en" sz="2400" b="1" i="0" u="none" strike="noStrike" cap="none" dirty="0">
              <a:solidFill>
                <a:srgbClr val="FFFFFF"/>
              </a:solidFill>
              <a:latin typeface="Nixie One"/>
              <a:ea typeface="Nixie One"/>
              <a:cs typeface="Nixie One"/>
              <a:sym typeface="Nixie One"/>
            </a:endParaRPr>
          </a:p>
        </p:txBody>
      </p:sp>
      <p:cxnSp>
        <p:nvCxnSpPr>
          <p:cNvPr id="268" name="Shape 268"/>
          <p:cNvCxnSpPr/>
          <p:nvPr/>
        </p:nvCxnSpPr>
        <p:spPr>
          <a:xfrm>
            <a:off x="3063742" y="3464632"/>
            <a:ext cx="0" cy="392999"/>
          </a:xfrm>
          <a:prstGeom prst="straightConnector1">
            <a:avLst/>
          </a:prstGeom>
          <a:noFill/>
          <a:ln w="9525" cap="rnd" cmpd="sng">
            <a:solidFill>
              <a:srgbClr val="FFFFFF"/>
            </a:solidFill>
            <a:prstDash val="solid"/>
            <a:round/>
            <a:headEnd type="none" w="med" len="med"/>
            <a:tailEnd type="none" w="med" len="med"/>
          </a:ln>
        </p:spPr>
      </p:cxnSp>
      <p:sp>
        <p:nvSpPr>
          <p:cNvPr id="269" name="Shape 269"/>
          <p:cNvSpPr txBox="1"/>
          <p:nvPr/>
        </p:nvSpPr>
        <p:spPr>
          <a:xfrm>
            <a:off x="3119512" y="3380802"/>
            <a:ext cx="4894145"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Strategies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US" sz="1600" dirty="0">
                <a:solidFill>
                  <a:schemeClr val="lt1"/>
                </a:solidFill>
                <a:latin typeface="Nixie One"/>
                <a:ea typeface="Nixie One"/>
                <a:cs typeface="Nixie One"/>
                <a:sym typeface="Nixie One"/>
              </a:rPr>
              <a:t>t</a:t>
            </a:r>
            <a:r>
              <a:rPr lang="en-US" sz="1600" dirty="0" smtClean="0">
                <a:solidFill>
                  <a:schemeClr val="lt1"/>
                </a:solidFill>
                <a:latin typeface="Nixie One"/>
                <a:ea typeface="Nixie One"/>
                <a:cs typeface="Nixie One"/>
                <a:sym typeface="Nixie One"/>
              </a:rPr>
              <a:t>o check student understanding</a:t>
            </a:r>
            <a:endParaRPr lang="en" sz="1600" dirty="0">
              <a:solidFill>
                <a:schemeClr val="lt1"/>
              </a:solidFill>
              <a:latin typeface="Nixie One"/>
              <a:ea typeface="Nixie One"/>
              <a:cs typeface="Nixie One"/>
              <a:sym typeface="Nixie One"/>
            </a:endParaRPr>
          </a:p>
        </p:txBody>
      </p:sp>
      <p:grpSp>
        <p:nvGrpSpPr>
          <p:cNvPr id="273" name="Shape 273"/>
          <p:cNvGrpSpPr/>
          <p:nvPr/>
        </p:nvGrpSpPr>
        <p:grpSpPr>
          <a:xfrm>
            <a:off x="1542929" y="2018929"/>
            <a:ext cx="333902" cy="333902"/>
            <a:chOff x="5941025" y="3634400"/>
            <a:chExt cx="467650" cy="467650"/>
          </a:xfrm>
        </p:grpSpPr>
        <p:sp>
          <p:nvSpPr>
            <p:cNvPr id="274" name="Shape 274"/>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6" name="Shape 276"/>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8" name="Shape 278"/>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0" name="Shape 280"/>
          <p:cNvGrpSpPr/>
          <p:nvPr/>
        </p:nvGrpSpPr>
        <p:grpSpPr>
          <a:xfrm>
            <a:off x="1579846" y="2799023"/>
            <a:ext cx="369548" cy="274765"/>
            <a:chOff x="5247525" y="3007275"/>
            <a:chExt cx="517575" cy="384825"/>
          </a:xfrm>
        </p:grpSpPr>
        <p:sp>
          <p:nvSpPr>
            <p:cNvPr id="281" name="Shape 281"/>
            <p:cNvSpPr/>
            <p:nvPr/>
          </p:nvSpPr>
          <p:spPr>
            <a:xfrm>
              <a:off x="5247525" y="3007275"/>
              <a:ext cx="348899" cy="348901"/>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3" name="Shape 283"/>
          <p:cNvGrpSpPr/>
          <p:nvPr/>
        </p:nvGrpSpPr>
        <p:grpSpPr>
          <a:xfrm>
            <a:off x="1601072" y="3601622"/>
            <a:ext cx="305199" cy="319996"/>
            <a:chOff x="5961125" y="1623900"/>
            <a:chExt cx="427450" cy="448175"/>
          </a:xfrm>
        </p:grpSpPr>
        <p:sp>
          <p:nvSpPr>
            <p:cNvPr id="284" name="Shape 284"/>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0" name="Shape 290"/>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3" name="Shape 244"/>
          <p:cNvSpPr txBox="1">
            <a:spLocks/>
          </p:cNvSpPr>
          <p:nvPr/>
        </p:nvSpPr>
        <p:spPr>
          <a:xfrm>
            <a:off x="3063403" y="4244244"/>
            <a:ext cx="6031749" cy="884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pPr algn="r"/>
            <a:r>
              <a:rPr lang="en-US" sz="2400" dirty="0" smtClean="0">
                <a:solidFill>
                  <a:srgbClr val="688031"/>
                </a:solidFill>
              </a:rPr>
              <a:t>Later we’ll cover the other 2. </a:t>
            </a:r>
            <a:endParaRPr lang="en" sz="2400" dirty="0">
              <a:solidFill>
                <a:srgbClr val="688031"/>
              </a:solidFill>
            </a:endParaRPr>
          </a:p>
        </p:txBody>
      </p:sp>
    </p:spTree>
    <p:extLst>
      <p:ext uri="{BB962C8B-B14F-4D97-AF65-F5344CB8AC3E}">
        <p14:creationId xmlns:p14="http://schemas.microsoft.com/office/powerpoint/2010/main" val="2872987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05"/>
        <p:cNvGrpSpPr/>
        <p:nvPr/>
      </p:nvGrpSpPr>
      <p:grpSpPr>
        <a:xfrm>
          <a:off x="0" y="0"/>
          <a:ext cx="0" cy="0"/>
          <a:chOff x="0" y="0"/>
          <a:chExt cx="0" cy="0"/>
        </a:xfrm>
      </p:grpSpPr>
      <p:sp>
        <p:nvSpPr>
          <p:cNvPr id="406" name="Shape 406"/>
          <p:cNvSpPr txBox="1">
            <a:spLocks noGrp="1"/>
          </p:cNvSpPr>
          <p:nvPr>
            <p:ph type="subTitle" idx="4294967295"/>
          </p:nvPr>
        </p:nvSpPr>
        <p:spPr>
          <a:xfrm>
            <a:off x="685800" y="505225"/>
            <a:ext cx="7884600" cy="3810299"/>
          </a:xfrm>
          <a:prstGeom prst="rect">
            <a:avLst/>
          </a:prstGeom>
        </p:spPr>
        <p:txBody>
          <a:bodyPr lIns="91425" tIns="91425" rIns="91425" bIns="91425" anchor="ctr" anchorCtr="0">
            <a:noAutofit/>
          </a:bodyPr>
          <a:lstStyle/>
          <a:p>
            <a:pPr lvl="0" rtl="0">
              <a:spcBef>
                <a:spcPts val="0"/>
              </a:spcBef>
              <a:buClr>
                <a:schemeClr val="dk1"/>
              </a:buClr>
              <a:buSzPct val="61111"/>
              <a:buFont typeface="Arial"/>
              <a:buNone/>
            </a:pPr>
            <a:r>
              <a:rPr lang="en" sz="1800" b="1" dirty="0" smtClean="0">
                <a:solidFill>
                  <a:schemeClr val="lt1"/>
                </a:solidFill>
                <a:latin typeface="Roboto Slab"/>
                <a:ea typeface="Roboto Slab"/>
                <a:cs typeface="Roboto Slab"/>
                <a:sym typeface="Roboto Slab"/>
              </a:rPr>
              <a:t> </a:t>
            </a:r>
            <a:endParaRPr lang="en-US" sz="1800" b="1" dirty="0" smtClean="0">
              <a:solidFill>
                <a:schemeClr val="lt1"/>
              </a:solidFill>
              <a:latin typeface="Roboto Slab"/>
              <a:ea typeface="Roboto Slab"/>
              <a:cs typeface="Roboto Slab"/>
              <a:sym typeface="Roboto Slab"/>
            </a:endParaRPr>
          </a:p>
          <a:p>
            <a:pPr lvl="0" rtl="0">
              <a:spcBef>
                <a:spcPts val="0"/>
              </a:spcBef>
              <a:buClr>
                <a:schemeClr val="dk1"/>
              </a:buClr>
              <a:buSzPct val="61111"/>
              <a:buFont typeface="Arial"/>
              <a:buNone/>
            </a:pPr>
            <a:endParaRPr lang="en-US" sz="1800" b="1" dirty="0">
              <a:solidFill>
                <a:schemeClr val="lt1"/>
              </a:solidFill>
              <a:latin typeface="Roboto Slab"/>
              <a:ea typeface="Roboto Slab"/>
              <a:cs typeface="Roboto Slab"/>
              <a:sym typeface="Roboto Slab"/>
            </a:endParaRPr>
          </a:p>
          <a:p>
            <a:pPr lvl="0" rtl="0">
              <a:spcBef>
                <a:spcPts val="0"/>
              </a:spcBef>
              <a:buClr>
                <a:schemeClr val="dk1"/>
              </a:buClr>
              <a:buSzPct val="61111"/>
              <a:buFont typeface="Arial"/>
              <a:buNone/>
            </a:pPr>
            <a:endParaRPr lang="en-US" sz="1800" b="1" dirty="0" smtClean="0">
              <a:solidFill>
                <a:schemeClr val="lt1"/>
              </a:solidFill>
              <a:latin typeface="Roboto Slab"/>
              <a:ea typeface="Roboto Slab"/>
              <a:cs typeface="Roboto Slab"/>
              <a:sym typeface="Roboto Slab"/>
            </a:endParaRPr>
          </a:p>
          <a:p>
            <a:pPr lvl="0" rtl="0">
              <a:spcBef>
                <a:spcPts val="0"/>
              </a:spcBef>
              <a:buClr>
                <a:schemeClr val="dk1"/>
              </a:buClr>
              <a:buSzPct val="61111"/>
              <a:buFont typeface="Arial"/>
              <a:buNone/>
            </a:pPr>
            <a:r>
              <a:rPr lang="en" sz="3600" b="1" dirty="0" smtClean="0">
                <a:solidFill>
                  <a:srgbClr val="FFFFFF"/>
                </a:solidFill>
              </a:rPr>
              <a:t>Any </a:t>
            </a:r>
            <a:r>
              <a:rPr lang="en-US" sz="3600" b="1" dirty="0" smtClean="0">
                <a:solidFill>
                  <a:srgbClr val="FFFFFF"/>
                </a:solidFill>
              </a:rPr>
              <a:t> </a:t>
            </a:r>
            <a:r>
              <a:rPr lang="en" sz="3600" b="1" dirty="0" smtClean="0">
                <a:solidFill>
                  <a:srgbClr val="FFFFFF"/>
                </a:solidFill>
              </a:rPr>
              <a:t>questions?</a:t>
            </a:r>
            <a:endParaRPr lang="en-US" sz="3600" b="1" dirty="0">
              <a:solidFill>
                <a:srgbClr val="FFFFFF"/>
              </a:solidFill>
            </a:endParaRPr>
          </a:p>
          <a:p>
            <a:pPr lvl="0" rtl="0">
              <a:spcBef>
                <a:spcPts val="0"/>
              </a:spcBef>
              <a:buClr>
                <a:schemeClr val="dk1"/>
              </a:buClr>
              <a:buSzPct val="61111"/>
              <a:buFont typeface="Arial"/>
              <a:buNone/>
            </a:pPr>
            <a:endParaRPr lang="en-US" sz="3600" b="1" dirty="0" smtClean="0">
              <a:solidFill>
                <a:srgbClr val="FFFFFF"/>
              </a:solidFill>
            </a:endParaRPr>
          </a:p>
          <a:p>
            <a:pPr lvl="0" rtl="0">
              <a:spcBef>
                <a:spcPts val="0"/>
              </a:spcBef>
              <a:buClr>
                <a:schemeClr val="dk1"/>
              </a:buClr>
              <a:buSzPct val="61111"/>
              <a:buFont typeface="Arial"/>
              <a:buNone/>
            </a:pPr>
            <a:endParaRPr lang="en-US" sz="3600" b="1" dirty="0">
              <a:solidFill>
                <a:srgbClr val="FFFFFF"/>
              </a:solidFill>
            </a:endParaRPr>
          </a:p>
          <a:p>
            <a:pPr lvl="0" rtl="0">
              <a:spcBef>
                <a:spcPts val="0"/>
              </a:spcBef>
              <a:buClr>
                <a:schemeClr val="dk1"/>
              </a:buClr>
              <a:buSzPct val="61111"/>
              <a:buFont typeface="Arial"/>
              <a:buNone/>
            </a:pPr>
            <a:endParaRPr lang="en-US" sz="3600" b="1" dirty="0" smtClean="0">
              <a:solidFill>
                <a:srgbClr val="FFFFFF"/>
              </a:solidFill>
            </a:endParaRPr>
          </a:p>
          <a:p>
            <a:pPr lvl="0" rtl="0">
              <a:spcBef>
                <a:spcPts val="0"/>
              </a:spcBef>
              <a:buClr>
                <a:schemeClr val="dk1"/>
              </a:buClr>
              <a:buSzPct val="61111"/>
              <a:buFont typeface="Arial"/>
              <a:buNone/>
            </a:pPr>
            <a:endParaRPr lang="en" sz="3600" b="1" dirty="0">
              <a:solidFill>
                <a:srgbClr val="FFFFFF"/>
              </a:solidFill>
            </a:endParaRPr>
          </a:p>
        </p:txBody>
      </p:sp>
      <p:sp>
        <p:nvSpPr>
          <p:cNvPr id="2" name="TextBox 1"/>
          <p:cNvSpPr txBox="1"/>
          <p:nvPr/>
        </p:nvSpPr>
        <p:spPr>
          <a:xfrm rot="19724190">
            <a:off x="1100667" y="979868"/>
            <a:ext cx="1975556" cy="523220"/>
          </a:xfrm>
          <a:prstGeom prst="rect">
            <a:avLst/>
          </a:prstGeom>
          <a:noFill/>
        </p:spPr>
        <p:txBody>
          <a:bodyPr wrap="square" rtlCol="0">
            <a:spAutoFit/>
          </a:bodyPr>
          <a:lstStyle/>
          <a:p>
            <a:pPr algn="ctr"/>
            <a:r>
              <a:rPr lang="en-US" sz="2800" dirty="0" smtClean="0">
                <a:solidFill>
                  <a:srgbClr val="FFFFFF"/>
                </a:solidFill>
                <a:latin typeface="Comic Sans MS"/>
                <a:cs typeface="Comic Sans MS"/>
              </a:rPr>
              <a:t>more</a:t>
            </a:r>
            <a:endParaRPr lang="en-US" sz="2800" dirty="0">
              <a:solidFill>
                <a:srgbClr val="FFFFFF"/>
              </a:solidFill>
              <a:latin typeface="Comic Sans MS"/>
              <a:cs typeface="Comic Sans MS"/>
            </a:endParaRPr>
          </a:p>
        </p:txBody>
      </p:sp>
    </p:spTree>
    <p:extLst>
      <p:ext uri="{BB962C8B-B14F-4D97-AF65-F5344CB8AC3E}">
        <p14:creationId xmlns:p14="http://schemas.microsoft.com/office/powerpoint/2010/main" val="310631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387475" y="366857"/>
            <a:ext cx="8512940" cy="884400"/>
          </a:xfrm>
          <a:prstGeom prst="rect">
            <a:avLst/>
          </a:prstGeom>
        </p:spPr>
        <p:txBody>
          <a:bodyPr lIns="91425" tIns="91425" rIns="91425" bIns="91425" anchor="t" anchorCtr="0">
            <a:noAutofit/>
          </a:bodyPr>
          <a:lstStyle/>
          <a:p>
            <a:pPr lvl="0"/>
            <a:r>
              <a:rPr lang="en" sz="2400" dirty="0">
                <a:solidFill>
                  <a:srgbClr val="124057"/>
                </a:solidFill>
              </a:rPr>
              <a:t>A successful lesson </a:t>
            </a:r>
            <a:r>
              <a:rPr lang="en" sz="2400" dirty="0" smtClean="0">
                <a:solidFill>
                  <a:srgbClr val="124057"/>
                </a:solidFill>
              </a:rPr>
              <a:t>addresses </a:t>
            </a:r>
            <a:r>
              <a:rPr lang="en" sz="2400" dirty="0">
                <a:solidFill>
                  <a:srgbClr val="124057"/>
                </a:solidFill>
              </a:rPr>
              <a:t>and integrates </a:t>
            </a:r>
            <a:r>
              <a:rPr lang="en" sz="2400" dirty="0" smtClean="0">
                <a:solidFill>
                  <a:srgbClr val="124057"/>
                </a:solidFill>
              </a:rPr>
              <a:t/>
            </a:r>
            <a:br>
              <a:rPr lang="en" sz="2400" dirty="0" smtClean="0">
                <a:solidFill>
                  <a:srgbClr val="124057"/>
                </a:solidFill>
              </a:rPr>
            </a:br>
            <a:r>
              <a:rPr lang="en" sz="2400" dirty="0" smtClean="0">
                <a:solidFill>
                  <a:srgbClr val="124057"/>
                </a:solidFill>
              </a:rPr>
              <a:t>3 key </a:t>
            </a:r>
            <a:r>
              <a:rPr lang="en" sz="2400" dirty="0">
                <a:solidFill>
                  <a:srgbClr val="124057"/>
                </a:solidFill>
              </a:rPr>
              <a:t>components:</a:t>
            </a:r>
          </a:p>
        </p:txBody>
      </p:sp>
      <p:sp>
        <p:nvSpPr>
          <p:cNvPr id="245" name="Shape 245"/>
          <p:cNvSpPr/>
          <p:nvPr/>
        </p:nvSpPr>
        <p:spPr>
          <a:xfrm>
            <a:off x="2346786" y="3293519"/>
            <a:ext cx="6017195" cy="749699"/>
          </a:xfrm>
          <a:prstGeom prst="homePlate">
            <a:avLst>
              <a:gd name="adj" fmla="val 35440"/>
            </a:avLst>
          </a:prstGeom>
          <a:solidFill>
            <a:srgbClr val="124057"/>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46" name="Shape 246"/>
          <p:cNvSpPr/>
          <p:nvPr/>
        </p:nvSpPr>
        <p:spPr>
          <a:xfrm>
            <a:off x="2248259" y="2558591"/>
            <a:ext cx="5449251" cy="749699"/>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47" name="Shape 247"/>
          <p:cNvSpPr/>
          <p:nvPr/>
        </p:nvSpPr>
        <p:spPr>
          <a:xfrm>
            <a:off x="2346787" y="1813428"/>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50" name="Shape 250"/>
          <p:cNvSpPr/>
          <p:nvPr/>
        </p:nvSpPr>
        <p:spPr>
          <a:xfrm>
            <a:off x="1480159" y="1685907"/>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1" name="Shape 251"/>
          <p:cNvSpPr/>
          <p:nvPr/>
        </p:nvSpPr>
        <p:spPr>
          <a:xfrm rot="10800000" flipH="1">
            <a:off x="1479977" y="2562267"/>
            <a:ext cx="888899" cy="875999"/>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2" name="Shape 252"/>
          <p:cNvSpPr/>
          <p:nvPr/>
        </p:nvSpPr>
        <p:spPr>
          <a:xfrm rot="10800000" flipH="1">
            <a:off x="1482205" y="3306695"/>
            <a:ext cx="886500" cy="939599"/>
          </a:xfrm>
          <a:custGeom>
            <a:avLst/>
            <a:gdLst/>
            <a:ahLst/>
            <a:cxnLst/>
            <a:rect l="0" t="0" r="0" b="0"/>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3" name="Shape 253"/>
          <p:cNvSpPr/>
          <p:nvPr/>
        </p:nvSpPr>
        <p:spPr>
          <a:xfrm rot="10800000">
            <a:off x="1007177" y="3302545"/>
            <a:ext cx="481415" cy="941699"/>
          </a:xfrm>
          <a:custGeom>
            <a:avLst/>
            <a:gdLst/>
            <a:ahLst/>
            <a:cxnLst/>
            <a:rect l="0" t="0" r="0" b="0"/>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4" name="Shape 254"/>
          <p:cNvSpPr/>
          <p:nvPr/>
        </p:nvSpPr>
        <p:spPr>
          <a:xfrm flipH="1">
            <a:off x="1007178" y="1681812"/>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6" name="Shape 256"/>
          <p:cNvSpPr/>
          <p:nvPr/>
        </p:nvSpPr>
        <p:spPr>
          <a:xfrm rot="10800000">
            <a:off x="1007180" y="2557978"/>
            <a:ext cx="479512" cy="872099"/>
          </a:xfrm>
          <a:custGeom>
            <a:avLst/>
            <a:gdLst/>
            <a:ahLst/>
            <a:cxnLst/>
            <a:rect l="0" t="0" r="0" b="0"/>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7" name="Shape 257"/>
          <p:cNvSpPr/>
          <p:nvPr/>
        </p:nvSpPr>
        <p:spPr>
          <a:xfrm>
            <a:off x="1985550" y="636171"/>
            <a:ext cx="477599" cy="3290399"/>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cxnSp>
        <p:nvCxnSpPr>
          <p:cNvPr id="259" name="Shape 259"/>
          <p:cNvCxnSpPr/>
          <p:nvPr/>
        </p:nvCxnSpPr>
        <p:spPr>
          <a:xfrm>
            <a:off x="4475988" y="905208"/>
            <a:ext cx="0" cy="392999"/>
          </a:xfrm>
          <a:prstGeom prst="straightConnector1">
            <a:avLst/>
          </a:prstGeom>
          <a:noFill/>
          <a:ln w="9525" cap="rnd" cmpd="sng">
            <a:solidFill>
              <a:srgbClr val="FFFFFF"/>
            </a:solidFill>
            <a:prstDash val="solid"/>
            <a:round/>
            <a:headEnd type="none" w="med" len="med"/>
            <a:tailEnd type="none" w="med" len="med"/>
          </a:ln>
        </p:spPr>
      </p:cxnSp>
      <p:sp>
        <p:nvSpPr>
          <p:cNvPr id="260" name="Shape 260"/>
          <p:cNvSpPr txBox="1"/>
          <p:nvPr/>
        </p:nvSpPr>
        <p:spPr>
          <a:xfrm>
            <a:off x="4531749" y="890246"/>
            <a:ext cx="1454699" cy="445499"/>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marL="0" marR="0" lvl="0" indent="0" algn="l" rtl="0">
              <a:lnSpc>
                <a:spcPct val="100000"/>
              </a:lnSpc>
              <a:spcBef>
                <a:spcPts val="0"/>
              </a:spcBef>
              <a:buSzPct val="25000"/>
              <a:buNone/>
            </a:pPr>
            <a:r>
              <a:rPr lang="en" sz="1000">
                <a:solidFill>
                  <a:srgbClr val="FFFFFF"/>
                </a:solidFill>
                <a:latin typeface="Nixie One"/>
                <a:ea typeface="Nixie One"/>
                <a:cs typeface="Nixie One"/>
                <a:sym typeface="Nixie One"/>
              </a:rPr>
              <a:t>P</a:t>
            </a:r>
            <a:r>
              <a:rPr lang="en" sz="1000" b="0" i="0" u="none" strike="noStrike" cap="none">
                <a:solidFill>
                  <a:srgbClr val="FFFFFF"/>
                </a:solidFill>
                <a:latin typeface="Nixie One"/>
                <a:ea typeface="Nixie One"/>
                <a:cs typeface="Nixie One"/>
                <a:sym typeface="Nixie One"/>
              </a:rPr>
              <a:t>lace your own text here</a:t>
            </a:r>
          </a:p>
        </p:txBody>
      </p:sp>
      <p:sp>
        <p:nvSpPr>
          <p:cNvPr id="261" name="Shape 261"/>
          <p:cNvSpPr txBox="1"/>
          <p:nvPr/>
        </p:nvSpPr>
        <p:spPr>
          <a:xfrm>
            <a:off x="2466705" y="1946631"/>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262" name="Shape 262"/>
          <p:cNvCxnSpPr/>
          <p:nvPr/>
        </p:nvCxnSpPr>
        <p:spPr>
          <a:xfrm>
            <a:off x="3063744" y="1975014"/>
            <a:ext cx="0" cy="392999"/>
          </a:xfrm>
          <a:prstGeom prst="straightConnector1">
            <a:avLst/>
          </a:prstGeom>
          <a:noFill/>
          <a:ln w="9525" cap="rnd" cmpd="sng">
            <a:solidFill>
              <a:srgbClr val="FFFFFF"/>
            </a:solidFill>
            <a:prstDash val="solid"/>
            <a:round/>
            <a:headEnd type="none" w="med" len="med"/>
            <a:tailEnd type="none" w="med" len="med"/>
          </a:ln>
        </p:spPr>
      </p:cxnSp>
      <p:sp>
        <p:nvSpPr>
          <p:cNvPr id="263" name="Shape 263"/>
          <p:cNvSpPr txBox="1"/>
          <p:nvPr/>
        </p:nvSpPr>
        <p:spPr>
          <a:xfrm>
            <a:off x="3119515" y="1964155"/>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sp>
        <p:nvSpPr>
          <p:cNvPr id="264" name="Shape 264"/>
          <p:cNvSpPr txBox="1"/>
          <p:nvPr/>
        </p:nvSpPr>
        <p:spPr>
          <a:xfrm>
            <a:off x="2466705" y="2705656"/>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2</a:t>
            </a:r>
            <a:endParaRPr lang="en" sz="2400" b="1" i="0" u="none" strike="noStrike" cap="none" dirty="0">
              <a:solidFill>
                <a:srgbClr val="FFFFFF"/>
              </a:solidFill>
              <a:latin typeface="Nixie One"/>
              <a:ea typeface="Nixie One"/>
              <a:cs typeface="Nixie One"/>
              <a:sym typeface="Nixie One"/>
            </a:endParaRPr>
          </a:p>
        </p:txBody>
      </p:sp>
      <p:cxnSp>
        <p:nvCxnSpPr>
          <p:cNvPr id="265" name="Shape 265"/>
          <p:cNvCxnSpPr/>
          <p:nvPr/>
        </p:nvCxnSpPr>
        <p:spPr>
          <a:xfrm>
            <a:off x="3063745" y="2734040"/>
            <a:ext cx="0" cy="392999"/>
          </a:xfrm>
          <a:prstGeom prst="straightConnector1">
            <a:avLst/>
          </a:prstGeom>
          <a:noFill/>
          <a:ln w="9525" cap="rnd" cmpd="sng">
            <a:solidFill>
              <a:srgbClr val="FFFFFF"/>
            </a:solidFill>
            <a:prstDash val="solid"/>
            <a:round/>
            <a:headEnd type="none" w="med" len="med"/>
            <a:tailEnd type="none" w="med" len="med"/>
          </a:ln>
        </p:spPr>
      </p:cxnSp>
      <p:sp>
        <p:nvSpPr>
          <p:cNvPr id="266" name="Shape 266"/>
          <p:cNvSpPr txBox="1"/>
          <p:nvPr/>
        </p:nvSpPr>
        <p:spPr>
          <a:xfrm>
            <a:off x="3119516" y="2648968"/>
            <a:ext cx="4073071"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dirty="0" smtClean="0">
                <a:solidFill>
                  <a:srgbClr val="FFFFFF"/>
                </a:solidFill>
                <a:latin typeface="Nixie One"/>
                <a:ea typeface="Nixie One"/>
                <a:cs typeface="Nixie One"/>
                <a:sym typeface="Nixie One"/>
              </a:rPr>
              <a:t>Activities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teaching and learning</a:t>
            </a:r>
            <a:endParaRPr lang="en" sz="1600" dirty="0">
              <a:solidFill>
                <a:schemeClr val="lt1"/>
              </a:solidFill>
              <a:latin typeface="Nixie One"/>
              <a:ea typeface="Nixie One"/>
              <a:cs typeface="Nixie One"/>
              <a:sym typeface="Nixie One"/>
            </a:endParaRPr>
          </a:p>
        </p:txBody>
      </p:sp>
      <p:sp>
        <p:nvSpPr>
          <p:cNvPr id="267" name="Shape 267"/>
          <p:cNvSpPr txBox="1"/>
          <p:nvPr/>
        </p:nvSpPr>
        <p:spPr>
          <a:xfrm>
            <a:off x="2466705" y="3436256"/>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3</a:t>
            </a:r>
            <a:endParaRPr lang="en" sz="2400" b="1" i="0" u="none" strike="noStrike" cap="none" dirty="0">
              <a:solidFill>
                <a:srgbClr val="FFFFFF"/>
              </a:solidFill>
              <a:latin typeface="Nixie One"/>
              <a:ea typeface="Nixie One"/>
              <a:cs typeface="Nixie One"/>
              <a:sym typeface="Nixie One"/>
            </a:endParaRPr>
          </a:p>
        </p:txBody>
      </p:sp>
      <p:cxnSp>
        <p:nvCxnSpPr>
          <p:cNvPr id="268" name="Shape 268"/>
          <p:cNvCxnSpPr/>
          <p:nvPr/>
        </p:nvCxnSpPr>
        <p:spPr>
          <a:xfrm>
            <a:off x="3063742" y="3464632"/>
            <a:ext cx="0" cy="392999"/>
          </a:xfrm>
          <a:prstGeom prst="straightConnector1">
            <a:avLst/>
          </a:prstGeom>
          <a:noFill/>
          <a:ln w="9525" cap="rnd" cmpd="sng">
            <a:solidFill>
              <a:srgbClr val="FFFFFF"/>
            </a:solidFill>
            <a:prstDash val="solid"/>
            <a:round/>
            <a:headEnd type="none" w="med" len="med"/>
            <a:tailEnd type="none" w="med" len="med"/>
          </a:ln>
        </p:spPr>
      </p:cxnSp>
      <p:sp>
        <p:nvSpPr>
          <p:cNvPr id="269" name="Shape 269"/>
          <p:cNvSpPr txBox="1"/>
          <p:nvPr/>
        </p:nvSpPr>
        <p:spPr>
          <a:xfrm>
            <a:off x="3119512" y="3380802"/>
            <a:ext cx="4894145"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Strategies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US" sz="1600" dirty="0">
                <a:solidFill>
                  <a:schemeClr val="lt1"/>
                </a:solidFill>
                <a:latin typeface="Nixie One"/>
                <a:ea typeface="Nixie One"/>
                <a:cs typeface="Nixie One"/>
                <a:sym typeface="Nixie One"/>
              </a:rPr>
              <a:t>t</a:t>
            </a:r>
            <a:r>
              <a:rPr lang="en-US" sz="1600" dirty="0" smtClean="0">
                <a:solidFill>
                  <a:schemeClr val="lt1"/>
                </a:solidFill>
                <a:latin typeface="Nixie One"/>
                <a:ea typeface="Nixie One"/>
                <a:cs typeface="Nixie One"/>
                <a:sym typeface="Nixie One"/>
              </a:rPr>
              <a:t>o check student understanding</a:t>
            </a:r>
            <a:endParaRPr lang="en" sz="1600" dirty="0">
              <a:solidFill>
                <a:schemeClr val="lt1"/>
              </a:solidFill>
              <a:latin typeface="Nixie One"/>
              <a:ea typeface="Nixie One"/>
              <a:cs typeface="Nixie One"/>
              <a:sym typeface="Nixie One"/>
            </a:endParaRPr>
          </a:p>
        </p:txBody>
      </p:sp>
      <p:sp>
        <p:nvSpPr>
          <p:cNvPr id="272" name="Shape 272"/>
          <p:cNvSpPr/>
          <p:nvPr/>
        </p:nvSpPr>
        <p:spPr>
          <a:xfrm>
            <a:off x="3188124" y="868992"/>
            <a:ext cx="327815" cy="286064"/>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73" name="Shape 273"/>
          <p:cNvGrpSpPr/>
          <p:nvPr/>
        </p:nvGrpSpPr>
        <p:grpSpPr>
          <a:xfrm>
            <a:off x="1542929" y="2018929"/>
            <a:ext cx="333902" cy="333902"/>
            <a:chOff x="5941025" y="3634400"/>
            <a:chExt cx="467650" cy="467650"/>
          </a:xfrm>
        </p:grpSpPr>
        <p:sp>
          <p:nvSpPr>
            <p:cNvPr id="274" name="Shape 274"/>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6" name="Shape 276"/>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8" name="Shape 278"/>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0" name="Shape 280"/>
          <p:cNvGrpSpPr/>
          <p:nvPr/>
        </p:nvGrpSpPr>
        <p:grpSpPr>
          <a:xfrm>
            <a:off x="1579846" y="2799023"/>
            <a:ext cx="369548" cy="274765"/>
            <a:chOff x="5247525" y="3007275"/>
            <a:chExt cx="517575" cy="384825"/>
          </a:xfrm>
        </p:grpSpPr>
        <p:sp>
          <p:nvSpPr>
            <p:cNvPr id="281" name="Shape 281"/>
            <p:cNvSpPr/>
            <p:nvPr/>
          </p:nvSpPr>
          <p:spPr>
            <a:xfrm>
              <a:off x="5247525" y="3007275"/>
              <a:ext cx="348899" cy="348901"/>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3" name="Shape 283"/>
          <p:cNvGrpSpPr/>
          <p:nvPr/>
        </p:nvGrpSpPr>
        <p:grpSpPr>
          <a:xfrm>
            <a:off x="1601072" y="3601622"/>
            <a:ext cx="305199" cy="319996"/>
            <a:chOff x="5961125" y="1623900"/>
            <a:chExt cx="427450" cy="448175"/>
          </a:xfrm>
        </p:grpSpPr>
        <p:sp>
          <p:nvSpPr>
            <p:cNvPr id="284" name="Shape 284"/>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0" name="Shape 290"/>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194558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7"/>
          <p:cNvSpPr/>
          <p:nvPr/>
        </p:nvSpPr>
        <p:spPr>
          <a:xfrm>
            <a:off x="2701247" y="356392"/>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3" name="Shape 250"/>
          <p:cNvSpPr/>
          <p:nvPr/>
        </p:nvSpPr>
        <p:spPr>
          <a:xfrm>
            <a:off x="1834619" y="228871"/>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4" name="Shape 254"/>
          <p:cNvSpPr/>
          <p:nvPr/>
        </p:nvSpPr>
        <p:spPr>
          <a:xfrm flipH="1">
            <a:off x="1361638" y="224776"/>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5" name="Shape 261"/>
          <p:cNvSpPr txBox="1"/>
          <p:nvPr/>
        </p:nvSpPr>
        <p:spPr>
          <a:xfrm>
            <a:off x="2821165" y="48959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6" name="Shape 262"/>
          <p:cNvCxnSpPr/>
          <p:nvPr/>
        </p:nvCxnSpPr>
        <p:spPr>
          <a:xfrm>
            <a:off x="3418204" y="517978"/>
            <a:ext cx="0" cy="392999"/>
          </a:xfrm>
          <a:prstGeom prst="straightConnector1">
            <a:avLst/>
          </a:prstGeom>
          <a:noFill/>
          <a:ln w="9525" cap="rnd" cmpd="sng">
            <a:solidFill>
              <a:srgbClr val="FFFFFF"/>
            </a:solidFill>
            <a:prstDash val="solid"/>
            <a:round/>
            <a:headEnd type="none" w="med" len="med"/>
            <a:tailEnd type="none" w="med" len="med"/>
          </a:ln>
        </p:spPr>
      </p:cxnSp>
      <p:sp>
        <p:nvSpPr>
          <p:cNvPr id="7" name="Shape 263"/>
          <p:cNvSpPr txBox="1"/>
          <p:nvPr/>
        </p:nvSpPr>
        <p:spPr>
          <a:xfrm>
            <a:off x="3473975" y="507119"/>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aphicFrame>
        <p:nvGraphicFramePr>
          <p:cNvPr id="16" name="Shape 296"/>
          <p:cNvGraphicFramePr/>
          <p:nvPr>
            <p:extLst>
              <p:ext uri="{D42A27DB-BD31-4B8C-83A1-F6EECF244321}">
                <p14:modId xmlns:p14="http://schemas.microsoft.com/office/powerpoint/2010/main" val="274444762"/>
              </p:ext>
            </p:extLst>
          </p:nvPr>
        </p:nvGraphicFramePr>
        <p:xfrm>
          <a:off x="493186" y="1257744"/>
          <a:ext cx="8376601" cy="3808202"/>
        </p:xfrm>
        <a:graphic>
          <a:graphicData uri="http://schemas.openxmlformats.org/drawingml/2006/table">
            <a:tbl>
              <a:tblPr>
                <a:noFill/>
                <a:tableStyleId>{CA65092B-2597-494D-8EAF-E2A2C9422A68}</a:tableStyleId>
              </a:tblPr>
              <a:tblGrid>
                <a:gridCol w="3080508"/>
                <a:gridCol w="5296093"/>
              </a:tblGrid>
              <a:tr h="960098">
                <a:tc>
                  <a:txBody>
                    <a:bodyPr/>
                    <a:lstStyle/>
                    <a:p>
                      <a:pPr lvl="0">
                        <a:spcBef>
                          <a:spcPts val="0"/>
                        </a:spcBef>
                        <a:buNone/>
                      </a:pPr>
                      <a:r>
                        <a:rPr lang="en-US" sz="1800" b="0" dirty="0" smtClean="0">
                          <a:solidFill>
                            <a:srgbClr val="FFFFFF"/>
                          </a:solidFill>
                          <a:latin typeface="Calibri" panose="020F0502020204030204" pitchFamily="34" charset="0"/>
                          <a:ea typeface="Nixie One"/>
                          <a:cs typeface="Calibri" panose="020F0502020204030204" pitchFamily="34" charset="0"/>
                          <a:sym typeface="Nixie One"/>
                        </a:rPr>
                        <a:t>Choose the standard to address</a:t>
                      </a:r>
                      <a:endParaRPr sz="1800" b="0"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4BF6E"/>
                    </a:solidFill>
                  </a:tcPr>
                </a:tc>
                <a:tc>
                  <a:txBody>
                    <a:bodyPr/>
                    <a:lstStyle/>
                    <a:p>
                      <a:pPr lvl="0" algn="ctr">
                        <a:spcBef>
                          <a:spcPts val="0"/>
                        </a:spcBef>
                        <a:buNone/>
                      </a:pP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ELA-L. W. 3.2</a:t>
                      </a:r>
                      <a:r>
                        <a:rPr lang="en-US" sz="1800" b="1" dirty="0" smtClean="0">
                          <a:solidFill>
                            <a:srgbClr val="FFFFFF"/>
                          </a:solidFill>
                          <a:latin typeface="Calibri" panose="020F0502020204030204" pitchFamily="34" charset="0"/>
                          <a:ea typeface="Nixie One"/>
                          <a:cs typeface="Calibri" panose="020F0502020204030204" pitchFamily="34" charset="0"/>
                          <a:sym typeface="Nixie One"/>
                        </a:rPr>
                        <a:t>:</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 </a:t>
                      </a: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Write informative/explanatory</a:t>
                      </a:r>
                      <a:r>
                        <a:rPr lang="en" sz="1800" b="1" baseline="0" dirty="0" smtClean="0">
                          <a:solidFill>
                            <a:srgbClr val="FFFFFF"/>
                          </a:solidFill>
                          <a:latin typeface="Calibri" panose="020F0502020204030204" pitchFamily="34" charset="0"/>
                          <a:ea typeface="Nixie One"/>
                          <a:cs typeface="Calibri" panose="020F0502020204030204" pitchFamily="34" charset="0"/>
                          <a:sym typeface="Nixie One"/>
                        </a:rPr>
                        <a:t> texts to examine a topic </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&amp;</a:t>
                      </a:r>
                      <a:r>
                        <a:rPr lang="en" sz="1800" b="1" baseline="0" dirty="0" smtClean="0">
                          <a:solidFill>
                            <a:srgbClr val="FFFFFF"/>
                          </a:solidFill>
                          <a:latin typeface="Calibri" panose="020F0502020204030204" pitchFamily="34" charset="0"/>
                          <a:ea typeface="Nixie One"/>
                          <a:cs typeface="Calibri" panose="020F0502020204030204" pitchFamily="34" charset="0"/>
                          <a:sym typeface="Nixie One"/>
                        </a:rPr>
                        <a:t>convey ideas </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&amp;</a:t>
                      </a:r>
                      <a:r>
                        <a:rPr lang="en" sz="1800" b="1" baseline="0" dirty="0" smtClean="0">
                          <a:solidFill>
                            <a:srgbClr val="FFFFFF"/>
                          </a:solidFill>
                          <a:latin typeface="Calibri" panose="020F0502020204030204" pitchFamily="34" charset="0"/>
                          <a:ea typeface="Nixie One"/>
                          <a:cs typeface="Calibri" panose="020F0502020204030204" pitchFamily="34" charset="0"/>
                          <a:sym typeface="Nixie One"/>
                        </a:rPr>
                        <a:t>information clearly. </a:t>
                      </a:r>
                      <a:endParaRPr lang="en" sz="1800" b="1"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94BF6E"/>
                    </a:solidFill>
                  </a:tcPr>
                </a:tc>
              </a:tr>
              <a:tr h="1030871">
                <a:tc>
                  <a:txBody>
                    <a:bodyPr/>
                    <a:lstStyle/>
                    <a:p>
                      <a:pPr lvl="0" algn="l">
                        <a:spcBef>
                          <a:spcPts val="0"/>
                        </a:spcBef>
                        <a:buNone/>
                      </a:pP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Write the objective for the lesson</a:t>
                      </a:r>
                      <a:r>
                        <a:rPr lang="en-US" sz="1800" b="1" dirty="0" smtClean="0">
                          <a:solidFill>
                            <a:srgbClr val="FFFFFF"/>
                          </a:solidFill>
                          <a:latin typeface="Calibri" panose="020F0502020204030204" pitchFamily="34" charset="0"/>
                          <a:ea typeface="Nixie One"/>
                          <a:cs typeface="Calibri" panose="020F0502020204030204" pitchFamily="34" charset="0"/>
                          <a:sym typeface="Nixie One"/>
                        </a:rPr>
                        <a:t> (the learner</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 and </a:t>
                      </a:r>
                      <a:r>
                        <a:rPr lang="en-US" sz="1800" b="1" dirty="0" smtClean="0">
                          <a:solidFill>
                            <a:srgbClr val="FFFFFF"/>
                          </a:solidFill>
                          <a:latin typeface="Calibri" panose="020F0502020204030204" pitchFamily="34" charset="0"/>
                          <a:ea typeface="Nixie One"/>
                          <a:cs typeface="Calibri" panose="020F0502020204030204" pitchFamily="34" charset="0"/>
                          <a:sym typeface="Nixie One"/>
                        </a:rPr>
                        <a:t>behavior)</a:t>
                      </a:r>
                      <a:endParaRPr lang="en" sz="1800" b="1"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18637B"/>
                    </a:solidFill>
                  </a:tcPr>
                </a:tc>
                <a:tc>
                  <a:txBody>
                    <a:bodyPr/>
                    <a:lstStyle/>
                    <a:p>
                      <a:pPr lvl="0" algn="ctr">
                        <a:spcBef>
                          <a:spcPts val="0"/>
                        </a:spcBef>
                        <a:buNone/>
                      </a:pPr>
                      <a:r>
                        <a:rPr lang="en" sz="2400" b="1" dirty="0" smtClean="0">
                          <a:solidFill>
                            <a:srgbClr val="FFFFFF"/>
                          </a:solidFill>
                          <a:latin typeface="Calibri" panose="020F0502020204030204" pitchFamily="34" charset="0"/>
                          <a:ea typeface="Roboto Slab"/>
                          <a:cs typeface="Calibri" panose="020F0502020204030204" pitchFamily="34" charset="0"/>
                          <a:sym typeface="Roboto Slab"/>
                        </a:rPr>
                        <a:t>The students will be able to</a:t>
                      </a:r>
                      <a:endParaRPr lang="en" sz="2400" b="1" dirty="0">
                        <a:solidFill>
                          <a:srgbClr val="FFFFFF"/>
                        </a:solidFill>
                        <a:latin typeface="Calibri" panose="020F0502020204030204" pitchFamily="34" charset="0"/>
                        <a:ea typeface="Roboto Slab"/>
                        <a:cs typeface="Calibri" panose="020F0502020204030204" pitchFamily="34" charset="0"/>
                        <a:sym typeface="Roboto Slab"/>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18637B"/>
                    </a:solidFill>
                  </a:tcPr>
                </a:tc>
              </a:tr>
              <a:tr h="1030871">
                <a:tc>
                  <a:txBody>
                    <a:bodyPr/>
                    <a:lstStyle/>
                    <a:p>
                      <a:pPr lvl="0" algn="l">
                        <a:spcBef>
                          <a:spcPts val="0"/>
                        </a:spcBef>
                        <a:buNone/>
                      </a:pP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Write the</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 condition</a:t>
                      </a:r>
                    </a:p>
                    <a:p>
                      <a:pPr lvl="0" algn="l">
                        <a:spcBef>
                          <a:spcPts val="0"/>
                        </a:spcBef>
                        <a:buNone/>
                      </a:pPr>
                      <a:r>
                        <a:rPr lang="en" sz="1800" b="1" baseline="0" dirty="0" smtClean="0">
                          <a:solidFill>
                            <a:srgbClr val="FFFFFF"/>
                          </a:solidFill>
                          <a:latin typeface="Calibri" panose="020F0502020204030204" pitchFamily="34" charset="0"/>
                          <a:ea typeface="Nixie One"/>
                          <a:cs typeface="Calibri" panose="020F0502020204030204" pitchFamily="34" charset="0"/>
                          <a:sym typeface="Nixie One"/>
                        </a:rPr>
                        <a:t>conditions for mastery of the objective</a:t>
                      </a:r>
                      <a:endParaRPr lang="en" sz="1800" b="1"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114454"/>
                    </a:solidFill>
                  </a:tcPr>
                </a:tc>
                <a:tc>
                  <a:txBody>
                    <a:bodyPr/>
                    <a:lstStyle/>
                    <a:p>
                      <a:pPr lvl="0" algn="ctr">
                        <a:spcBef>
                          <a:spcPts val="0"/>
                        </a:spcBef>
                        <a:buNone/>
                      </a:pPr>
                      <a:r>
                        <a:rPr lang="en" sz="2400" b="1" dirty="0" smtClean="0">
                          <a:solidFill>
                            <a:srgbClr val="FFFFFF"/>
                          </a:solidFill>
                          <a:latin typeface="Calibri" panose="020F0502020204030204" pitchFamily="34" charset="0"/>
                          <a:ea typeface="Roboto Slab"/>
                          <a:cs typeface="Calibri" panose="020F0502020204030204" pitchFamily="34" charset="0"/>
                          <a:sym typeface="Roboto Slab"/>
                        </a:rPr>
                        <a:t>When this…then</a:t>
                      </a:r>
                      <a:r>
                        <a:rPr lang="en" sz="2400" b="1" baseline="0" dirty="0" smtClean="0">
                          <a:solidFill>
                            <a:srgbClr val="FFFFFF"/>
                          </a:solidFill>
                          <a:latin typeface="Calibri" panose="020F0502020204030204" pitchFamily="34" charset="0"/>
                          <a:ea typeface="Roboto Slab"/>
                          <a:cs typeface="Calibri" panose="020F0502020204030204" pitchFamily="34" charset="0"/>
                          <a:sym typeface="Roboto Slab"/>
                        </a:rPr>
                        <a:t> that</a:t>
                      </a:r>
                      <a:endParaRPr lang="en" sz="2400" b="1" dirty="0">
                        <a:solidFill>
                          <a:srgbClr val="FFFFFF"/>
                        </a:solidFill>
                        <a:latin typeface="Calibri" panose="020F0502020204030204" pitchFamily="34" charset="0"/>
                        <a:ea typeface="Roboto Slab"/>
                        <a:cs typeface="Calibri" panose="020F0502020204030204" pitchFamily="34" charset="0"/>
                        <a:sym typeface="Roboto Slab"/>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114454"/>
                    </a:solidFill>
                  </a:tcPr>
                </a:tc>
              </a:tr>
              <a:tr h="786362">
                <a:tc>
                  <a:txBody>
                    <a:bodyPr/>
                    <a:lstStyle/>
                    <a:p>
                      <a:pPr lvl="0" algn="l" rtl="0">
                        <a:spcBef>
                          <a:spcPts val="0"/>
                        </a:spcBef>
                        <a:buNone/>
                      </a:pP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Write the criteria for mastery</a:t>
                      </a:r>
                      <a:endParaRPr lang="en" sz="1800" b="1"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18637B"/>
                    </a:solidFill>
                  </a:tcPr>
                </a:tc>
                <a:tc>
                  <a:txBody>
                    <a:bodyPr/>
                    <a:lstStyle/>
                    <a:p>
                      <a:pPr lvl="0" algn="ctr" rtl="0">
                        <a:spcBef>
                          <a:spcPts val="0"/>
                        </a:spcBef>
                        <a:buNone/>
                      </a:pPr>
                      <a:r>
                        <a:rPr lang="en" sz="2400" b="1" baseline="0" dirty="0" smtClean="0">
                          <a:solidFill>
                            <a:srgbClr val="FFFFFF"/>
                          </a:solidFill>
                          <a:latin typeface="Calibri" panose="020F0502020204030204" pitchFamily="34" charset="0"/>
                          <a:ea typeface="Roboto Slab"/>
                          <a:cs typeface="Calibri" panose="020F0502020204030204" pitchFamily="34" charset="0"/>
                          <a:sym typeface="Roboto Slab"/>
                        </a:rPr>
                        <a:t>when conditions are met</a:t>
                      </a:r>
                      <a:endParaRPr lang="en" sz="2400" b="1" dirty="0">
                        <a:solidFill>
                          <a:srgbClr val="FFFFFF"/>
                        </a:solidFill>
                        <a:latin typeface="Calibri" panose="020F0502020204030204" pitchFamily="34" charset="0"/>
                        <a:ea typeface="Roboto Slab"/>
                        <a:cs typeface="Calibri" panose="020F0502020204030204" pitchFamily="34" charset="0"/>
                        <a:sym typeface="Roboto Slab"/>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18637B"/>
                    </a:solidFill>
                  </a:tcPr>
                </a:tc>
              </a:tr>
            </a:tbl>
          </a:graphicData>
        </a:graphic>
      </p:graphicFrame>
      <p:grpSp>
        <p:nvGrpSpPr>
          <p:cNvPr id="17" name="Shape 498"/>
          <p:cNvGrpSpPr/>
          <p:nvPr/>
        </p:nvGrpSpPr>
        <p:grpSpPr>
          <a:xfrm>
            <a:off x="2127275" y="539861"/>
            <a:ext cx="311303" cy="311286"/>
            <a:chOff x="1923675" y="1633650"/>
            <a:chExt cx="436000" cy="435975"/>
          </a:xfrm>
        </p:grpSpPr>
        <p:sp>
          <p:nvSpPr>
            <p:cNvPr id="18"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5" name="Shape 26"/>
          <p:cNvSpPr/>
          <p:nvPr/>
        </p:nvSpPr>
        <p:spPr>
          <a:xfrm>
            <a:off x="493187" y="2235200"/>
            <a:ext cx="8376601" cy="1003300"/>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6" name="Shape 26"/>
          <p:cNvSpPr/>
          <p:nvPr/>
        </p:nvSpPr>
        <p:spPr>
          <a:xfrm>
            <a:off x="493187" y="4342057"/>
            <a:ext cx="8376601" cy="723900"/>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558800" y="3251200"/>
            <a:ext cx="8272888" cy="9652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41423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t>Writing Lesson Objectives</a:t>
            </a:r>
            <a:endParaRPr lang="en" dirty="0"/>
          </a:p>
        </p:txBody>
      </p:sp>
      <p:sp>
        <p:nvSpPr>
          <p:cNvPr id="344" name="Shape 344"/>
          <p:cNvSpPr/>
          <p:nvPr/>
        </p:nvSpPr>
        <p:spPr>
          <a:xfrm>
            <a:off x="1053050" y="1797017"/>
            <a:ext cx="2731800" cy="2010900"/>
          </a:xfrm>
          <a:prstGeom prst="homePlate">
            <a:avLst>
              <a:gd name="adj" fmla="val 30129"/>
            </a:avLst>
          </a:prstGeom>
          <a:solidFill>
            <a:srgbClr val="94BF6E"/>
          </a:solidFill>
          <a:ln>
            <a:noFill/>
          </a:ln>
        </p:spPr>
        <p:txBody>
          <a:bodyPr lIns="91425" tIns="91425" rIns="91425" bIns="91425" anchor="ctr" anchorCtr="0">
            <a:noAutofit/>
          </a:bodyPr>
          <a:lstStyle/>
          <a:p>
            <a:pPr lvl="0" algn="ctr">
              <a:spcBef>
                <a:spcPts val="0"/>
              </a:spcBef>
              <a:buNone/>
            </a:pPr>
            <a:r>
              <a:rPr lang="en-US" sz="2000" b="1" dirty="0" smtClean="0">
                <a:solidFill>
                  <a:srgbClr val="FFFFFF"/>
                </a:solidFill>
                <a:latin typeface="Nixie One"/>
                <a:ea typeface="Nixie One"/>
                <a:cs typeface="Nixie One"/>
                <a:sym typeface="Nixie One"/>
              </a:rPr>
              <a:t>Learner/Behavior</a:t>
            </a:r>
          </a:p>
          <a:p>
            <a:pPr lvl="0" algn="ctr">
              <a:spcBef>
                <a:spcPts val="0"/>
              </a:spcBef>
              <a:buNone/>
            </a:pPr>
            <a:r>
              <a:rPr lang="en-US" sz="2000" dirty="0" smtClean="0">
                <a:solidFill>
                  <a:srgbClr val="FFFFFF"/>
                </a:solidFill>
                <a:latin typeface="Nixie One"/>
                <a:ea typeface="Nixie One"/>
                <a:cs typeface="Nixie One"/>
                <a:sym typeface="Nixie One"/>
              </a:rPr>
              <a:t>(the who/what)</a:t>
            </a:r>
            <a:endParaRPr lang="en" sz="2000" dirty="0">
              <a:solidFill>
                <a:srgbClr val="FFFFFF"/>
              </a:solidFill>
              <a:latin typeface="Nixie One"/>
              <a:ea typeface="Nixie One"/>
              <a:cs typeface="Nixie One"/>
              <a:sym typeface="Nixie One"/>
            </a:endParaRPr>
          </a:p>
        </p:txBody>
      </p:sp>
      <p:sp>
        <p:nvSpPr>
          <p:cNvPr id="345" name="Shape 345"/>
          <p:cNvSpPr/>
          <p:nvPr/>
        </p:nvSpPr>
        <p:spPr>
          <a:xfrm>
            <a:off x="3262562" y="1797017"/>
            <a:ext cx="2783999" cy="2010900"/>
          </a:xfrm>
          <a:prstGeom prst="chevron">
            <a:avLst>
              <a:gd name="adj" fmla="val 29853"/>
            </a:avLst>
          </a:prstGeom>
          <a:solidFill>
            <a:srgbClr val="3B8D61"/>
          </a:solidFill>
          <a:ln>
            <a:noFill/>
          </a:ln>
        </p:spPr>
        <p:txBody>
          <a:bodyPr lIns="91425" tIns="91425" rIns="91425" bIns="91425" anchor="ctr" anchorCtr="0">
            <a:noAutofit/>
          </a:bodyPr>
          <a:lstStyle/>
          <a:p>
            <a:pPr lvl="0" algn="ctr"/>
            <a:r>
              <a:rPr lang="en-US" sz="2000" b="1" dirty="0" smtClean="0">
                <a:solidFill>
                  <a:srgbClr val="FFFFFF"/>
                </a:solidFill>
                <a:latin typeface="Nixie One"/>
                <a:ea typeface="Nixie One"/>
                <a:cs typeface="Nixie One"/>
                <a:sym typeface="Nixie One"/>
              </a:rPr>
              <a:t>Condition</a:t>
            </a:r>
            <a:br>
              <a:rPr lang="en-US" sz="2000" b="1" dirty="0" smtClean="0">
                <a:solidFill>
                  <a:srgbClr val="FFFFFF"/>
                </a:solidFill>
                <a:latin typeface="Nixie One"/>
                <a:ea typeface="Nixie One"/>
                <a:cs typeface="Nixie One"/>
                <a:sym typeface="Nixie One"/>
              </a:rPr>
            </a:br>
            <a:r>
              <a:rPr lang="en-US" sz="2000" dirty="0">
                <a:solidFill>
                  <a:srgbClr val="FFFFFF"/>
                </a:solidFill>
                <a:latin typeface="Nixie One"/>
                <a:ea typeface="Nixie One"/>
                <a:cs typeface="Nixie One"/>
                <a:sym typeface="Nixie One"/>
              </a:rPr>
              <a:t>(the </a:t>
            </a:r>
            <a:r>
              <a:rPr lang="en-US" sz="2000" dirty="0" smtClean="0">
                <a:solidFill>
                  <a:srgbClr val="FFFFFF"/>
                </a:solidFill>
                <a:latin typeface="Nixie One"/>
                <a:ea typeface="Nixie One"/>
                <a:cs typeface="Nixie One"/>
                <a:sym typeface="Nixie One"/>
              </a:rPr>
              <a:t>how)</a:t>
            </a:r>
            <a:endParaRPr lang="en" sz="2000" dirty="0">
              <a:solidFill>
                <a:srgbClr val="FFFFFF"/>
              </a:solidFill>
              <a:latin typeface="Nixie One"/>
              <a:ea typeface="Nixie One"/>
              <a:cs typeface="Nixie One"/>
              <a:sym typeface="Nixie One"/>
            </a:endParaRPr>
          </a:p>
        </p:txBody>
      </p:sp>
      <p:sp>
        <p:nvSpPr>
          <p:cNvPr id="346" name="Shape 346"/>
          <p:cNvSpPr/>
          <p:nvPr/>
        </p:nvSpPr>
        <p:spPr>
          <a:xfrm>
            <a:off x="5524608" y="1797017"/>
            <a:ext cx="2783999" cy="2010900"/>
          </a:xfrm>
          <a:prstGeom prst="chevron">
            <a:avLst>
              <a:gd name="adj" fmla="val 29853"/>
            </a:avLst>
          </a:prstGeom>
          <a:solidFill>
            <a:srgbClr val="165751"/>
          </a:solidFill>
          <a:ln>
            <a:noFill/>
          </a:ln>
        </p:spPr>
        <p:txBody>
          <a:bodyPr lIns="91425" tIns="91425" rIns="91425" bIns="91425" anchor="ctr" anchorCtr="0">
            <a:noAutofit/>
          </a:bodyPr>
          <a:lstStyle/>
          <a:p>
            <a:pPr algn="ctr"/>
            <a:r>
              <a:rPr lang="en-US" sz="2000" b="1" dirty="0" smtClean="0">
                <a:solidFill>
                  <a:srgbClr val="FFFFFF"/>
                </a:solidFill>
                <a:latin typeface="Nixie One"/>
                <a:ea typeface="Nixie One"/>
                <a:cs typeface="Nixie One"/>
                <a:sym typeface="Nixie One"/>
              </a:rPr>
              <a:t>Criterion</a:t>
            </a:r>
            <a:br>
              <a:rPr lang="en-US" sz="2000" b="1" dirty="0" smtClean="0">
                <a:solidFill>
                  <a:srgbClr val="FFFFFF"/>
                </a:solidFill>
                <a:latin typeface="Nixie One"/>
                <a:ea typeface="Nixie One"/>
                <a:cs typeface="Nixie One"/>
                <a:sym typeface="Nixie One"/>
              </a:rPr>
            </a:br>
            <a:r>
              <a:rPr lang="en-US" sz="2000" dirty="0">
                <a:solidFill>
                  <a:srgbClr val="FFFFFF"/>
                </a:solidFill>
                <a:latin typeface="Nixie One"/>
                <a:ea typeface="Nixie One"/>
                <a:cs typeface="Nixie One"/>
                <a:sym typeface="Nixie One"/>
              </a:rPr>
              <a:t>(the </a:t>
            </a:r>
            <a:r>
              <a:rPr lang="en-US" sz="2000" dirty="0" smtClean="0">
                <a:solidFill>
                  <a:srgbClr val="FFFFFF"/>
                </a:solidFill>
                <a:latin typeface="Nixie One"/>
                <a:ea typeface="Nixie One"/>
                <a:cs typeface="Nixie One"/>
                <a:sym typeface="Nixie One"/>
              </a:rPr>
              <a:t>extent)</a:t>
            </a:r>
            <a:endParaRPr lang="en" sz="2000" dirty="0">
              <a:solidFill>
                <a:srgbClr val="FFFFFF"/>
              </a:solidFill>
              <a:latin typeface="Nixie One"/>
              <a:ea typeface="Nixie One"/>
              <a:cs typeface="Nixie One"/>
              <a:sym typeface="Nixie One"/>
            </a:endParaRPr>
          </a:p>
        </p:txBody>
      </p:sp>
      <p:grpSp>
        <p:nvGrpSpPr>
          <p:cNvPr id="9" name="Shape 498"/>
          <p:cNvGrpSpPr/>
          <p:nvPr/>
        </p:nvGrpSpPr>
        <p:grpSpPr>
          <a:xfrm>
            <a:off x="499757" y="856971"/>
            <a:ext cx="311303" cy="311286"/>
            <a:chOff x="1923675" y="1633650"/>
            <a:chExt cx="436000" cy="435975"/>
          </a:xfrm>
        </p:grpSpPr>
        <p:sp>
          <p:nvSpPr>
            <p:cNvPr id="10"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6" name="Shape 98"/>
          <p:cNvSpPr txBox="1">
            <a:spLocks/>
          </p:cNvSpPr>
          <p:nvPr/>
        </p:nvSpPr>
        <p:spPr>
          <a:xfrm>
            <a:off x="535850" y="3820743"/>
            <a:ext cx="8316285"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pPr algn="ctr"/>
            <a:r>
              <a:rPr lang="en-US" sz="2800" dirty="0" smtClean="0">
                <a:solidFill>
                  <a:schemeClr val="accent4">
                    <a:lumMod val="50000"/>
                  </a:schemeClr>
                </a:solidFill>
              </a:rPr>
              <a:t>Let’s Practice</a:t>
            </a:r>
          </a:p>
          <a:p>
            <a:pPr algn="ctr"/>
            <a:r>
              <a:rPr lang="en-US" sz="2800" b="0" dirty="0" smtClean="0">
                <a:solidFill>
                  <a:schemeClr val="accent4">
                    <a:lumMod val="50000"/>
                  </a:schemeClr>
                </a:solidFill>
              </a:rPr>
              <a:t>(get your Response Cards ready- Add Yes &amp; No)</a:t>
            </a:r>
            <a:endParaRPr lang="en" sz="2800" b="0" dirty="0">
              <a:solidFill>
                <a:schemeClr val="accent4">
                  <a:lumMod val="50000"/>
                </a:schemeClr>
              </a:solidFill>
            </a:endParaRPr>
          </a:p>
        </p:txBody>
      </p:sp>
    </p:spTree>
    <p:extLst>
      <p:ext uri="{BB962C8B-B14F-4D97-AF65-F5344CB8AC3E}">
        <p14:creationId xmlns:p14="http://schemas.microsoft.com/office/powerpoint/2010/main" val="359710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1083" y="1514066"/>
            <a:ext cx="6029214" cy="2985305"/>
          </a:xfrm>
          <a:prstGeom prst="rect">
            <a:avLst/>
          </a:prstGeom>
        </p:spPr>
        <p:txBody>
          <a:bodyPr wrap="square">
            <a:spAutoFit/>
          </a:bodyPr>
          <a:lstStyle/>
          <a:p>
            <a:pPr>
              <a:spcBef>
                <a:spcPts val="2399"/>
              </a:spcBef>
              <a:defRPr sz="3200"/>
            </a:pPr>
            <a:r>
              <a:rPr lang="en-US" sz="2400" dirty="0"/>
              <a:t>A ten-year-old </a:t>
            </a:r>
            <a:r>
              <a:rPr lang="en-US" sz="2400" dirty="0" smtClean="0"/>
              <a:t>boy </a:t>
            </a:r>
            <a:r>
              <a:rPr lang="en-US" sz="2400" dirty="0"/>
              <a:t>wants to join you on your sailboat and insists that he knows how to swim. You'd like to be sure, because you tip </a:t>
            </a:r>
            <a:r>
              <a:rPr lang="en-US" sz="2400"/>
              <a:t>over </a:t>
            </a:r>
            <a:r>
              <a:rPr lang="en-US" sz="2400" smtClean="0"/>
              <a:t>frequently</a:t>
            </a:r>
            <a:endParaRPr lang="en-US" sz="2400" dirty="0"/>
          </a:p>
          <a:p>
            <a:pPr>
              <a:spcBef>
                <a:spcPts val="2399"/>
              </a:spcBef>
              <a:defRPr sz="3200"/>
            </a:pPr>
            <a:r>
              <a:rPr lang="en-US" sz="2400" dirty="0"/>
              <a:t>How much faith would you have in his claim on the basis of </a:t>
            </a:r>
            <a:r>
              <a:rPr lang="en-US" sz="2400" dirty="0" smtClean="0"/>
              <a:t>the following examples of </a:t>
            </a:r>
            <a:r>
              <a:rPr lang="en-US" sz="2400" dirty="0"/>
              <a:t>evidence? </a:t>
            </a:r>
          </a:p>
        </p:txBody>
      </p:sp>
      <p:grpSp>
        <p:nvGrpSpPr>
          <p:cNvPr id="5" name="Shape 498"/>
          <p:cNvGrpSpPr/>
          <p:nvPr/>
        </p:nvGrpSpPr>
        <p:grpSpPr>
          <a:xfrm>
            <a:off x="499757" y="856971"/>
            <a:ext cx="311303" cy="311286"/>
            <a:chOff x="1923675" y="1633650"/>
            <a:chExt cx="436000" cy="435975"/>
          </a:xfrm>
        </p:grpSpPr>
        <p:sp>
          <p:nvSpPr>
            <p:cNvPr id="6"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2"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13"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4"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5"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6"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7"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8" name="Shape 498"/>
          <p:cNvGrpSpPr/>
          <p:nvPr/>
        </p:nvGrpSpPr>
        <p:grpSpPr>
          <a:xfrm>
            <a:off x="2247193" y="436730"/>
            <a:ext cx="311303" cy="311286"/>
            <a:chOff x="1923675" y="1633650"/>
            <a:chExt cx="436000" cy="435975"/>
          </a:xfrm>
        </p:grpSpPr>
        <p:sp>
          <p:nvSpPr>
            <p:cNvPr id="19"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stretch>
            <a:fillRect/>
          </a:stretch>
        </p:blipFill>
        <p:spPr>
          <a:xfrm>
            <a:off x="753194" y="1905000"/>
            <a:ext cx="2030266" cy="1933166"/>
          </a:xfrm>
          <a:prstGeom prst="rect">
            <a:avLst/>
          </a:prstGeom>
        </p:spPr>
      </p:pic>
    </p:spTree>
    <p:extLst>
      <p:ext uri="{BB962C8B-B14F-4D97-AF65-F5344CB8AC3E}">
        <p14:creationId xmlns:p14="http://schemas.microsoft.com/office/powerpoint/2010/main" val="35144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2396" y="1079925"/>
            <a:ext cx="7471787" cy="3647153"/>
          </a:xfrm>
          <a:prstGeom prst="rect">
            <a:avLst/>
          </a:prstGeom>
        </p:spPr>
        <p:txBody>
          <a:bodyPr wrap="square">
            <a:spAutoFit/>
          </a:bodyPr>
          <a:lstStyle/>
          <a:p>
            <a:pPr marL="457200" indent="-457200">
              <a:spcAft>
                <a:spcPts val="600"/>
              </a:spcAft>
              <a:buAutoNum type="alphaUcPeriod"/>
              <a:defRPr sz="3200"/>
            </a:pPr>
            <a:r>
              <a:rPr lang="en-US" sz="2400" dirty="0" smtClean="0"/>
              <a:t>You </a:t>
            </a:r>
            <a:r>
              <a:rPr lang="en-US" sz="2400" dirty="0"/>
              <a:t>ask him to tell you how to swim, and he says "I move my arms and kick my legs, while breathing over my shoulder</a:t>
            </a:r>
            <a:r>
              <a:rPr lang="en-US" sz="2400" dirty="0" smtClean="0"/>
              <a:t>.”</a:t>
            </a:r>
          </a:p>
          <a:p>
            <a:pPr marL="457200" indent="-457200">
              <a:spcAft>
                <a:spcPts val="600"/>
              </a:spcAft>
              <a:buAutoNum type="alphaUcPeriod"/>
              <a:defRPr sz="3200"/>
            </a:pPr>
            <a:r>
              <a:rPr lang="en-US" sz="2400" dirty="0" smtClean="0"/>
              <a:t>You ask </a:t>
            </a:r>
            <a:r>
              <a:rPr lang="en-US" sz="2400" dirty="0"/>
              <a:t>him to demonstrate how he swims in your living room. On the rug, he waves his arms and kicks his legs, gulping air over his shoulder.</a:t>
            </a:r>
          </a:p>
          <a:p>
            <a:pPr marL="457200" indent="-457200">
              <a:spcAft>
                <a:spcPts val="600"/>
              </a:spcAft>
              <a:buAutoNum type="alphaUcPeriod" startAt="3"/>
              <a:defRPr sz="3200"/>
            </a:pPr>
            <a:r>
              <a:rPr lang="en-US" sz="2400" dirty="0" smtClean="0"/>
              <a:t>You </a:t>
            </a:r>
            <a:r>
              <a:rPr lang="en-US" sz="2400" dirty="0"/>
              <a:t>take him to a pool where he jumps in the deep end and swims to the other side</a:t>
            </a:r>
            <a:r>
              <a:rPr lang="en-US" sz="2400" dirty="0" smtClean="0"/>
              <a:t>.</a:t>
            </a:r>
            <a:endParaRPr lang="en-US" sz="2400" dirty="0"/>
          </a:p>
          <a:p>
            <a:pPr>
              <a:spcAft>
                <a:spcPts val="600"/>
              </a:spcAft>
              <a:defRPr sz="3200"/>
            </a:pPr>
            <a:endParaRPr lang="en-US" sz="2400" b="1" dirty="0">
              <a:latin typeface="Arial Black"/>
              <a:cs typeface="Arial Black"/>
            </a:endParaRPr>
          </a:p>
        </p:txBody>
      </p:sp>
      <p:sp>
        <p:nvSpPr>
          <p:cNvPr id="2" name="Rectangle 1"/>
          <p:cNvSpPr/>
          <p:nvPr/>
        </p:nvSpPr>
        <p:spPr>
          <a:xfrm>
            <a:off x="455798" y="4291445"/>
            <a:ext cx="8688202" cy="615553"/>
          </a:xfrm>
          <a:prstGeom prst="rect">
            <a:avLst/>
          </a:prstGeom>
        </p:spPr>
        <p:txBody>
          <a:bodyPr wrap="square">
            <a:spAutoFit/>
          </a:bodyPr>
          <a:lstStyle/>
          <a:p>
            <a:pPr>
              <a:lnSpc>
                <a:spcPct val="150000"/>
              </a:lnSpc>
              <a:spcBef>
                <a:spcPts val="2399"/>
              </a:spcBef>
              <a:defRPr sz="3200"/>
            </a:pPr>
            <a:r>
              <a:rPr lang="en-US" sz="2400" dirty="0">
                <a:latin typeface="Arial Black"/>
                <a:cs typeface="Arial Black"/>
              </a:rPr>
              <a:t>Which is best?  </a:t>
            </a:r>
            <a:r>
              <a:rPr lang="en-US" sz="2400" dirty="0" smtClean="0">
                <a:latin typeface="Arial Black"/>
                <a:cs typeface="Arial Black"/>
              </a:rPr>
              <a:t>               Which </a:t>
            </a:r>
            <a:r>
              <a:rPr lang="en-US" sz="2400" dirty="0">
                <a:latin typeface="Arial Black"/>
                <a:cs typeface="Arial Black"/>
              </a:rPr>
              <a:t>is </a:t>
            </a:r>
            <a:r>
              <a:rPr lang="en-US" sz="2400" dirty="0" smtClean="0">
                <a:latin typeface="Arial Black"/>
                <a:cs typeface="Arial Black"/>
              </a:rPr>
              <a:t>worst</a:t>
            </a:r>
            <a:r>
              <a:rPr lang="en-US" sz="2400" dirty="0">
                <a:latin typeface="Arial Black"/>
                <a:cs typeface="Arial Black"/>
              </a:rPr>
              <a:t>?</a:t>
            </a:r>
          </a:p>
        </p:txBody>
      </p:sp>
      <p:sp>
        <p:nvSpPr>
          <p:cNvPr id="12" name="Rectangle 11"/>
          <p:cNvSpPr/>
          <p:nvPr/>
        </p:nvSpPr>
        <p:spPr>
          <a:xfrm>
            <a:off x="3151959" y="4356388"/>
            <a:ext cx="545604" cy="642732"/>
          </a:xfrm>
          <a:prstGeom prst="rect">
            <a:avLst/>
          </a:prstGeom>
        </p:spPr>
        <p:txBody>
          <a:bodyPr wrap="square" lIns="57397" tIns="28698" rIns="57397" bIns="28698">
            <a:spAutoFit/>
          </a:bodyPr>
          <a:lstStyle/>
          <a:p>
            <a:r>
              <a:rPr lang="en-US" sz="3800" b="1" dirty="0" smtClean="0">
                <a:solidFill>
                  <a:srgbClr val="688031"/>
                </a:solidFill>
              </a:rPr>
              <a:t>C</a:t>
            </a:r>
            <a:endParaRPr lang="en-US" sz="3800" b="1" dirty="0">
              <a:solidFill>
                <a:srgbClr val="688031"/>
              </a:solidFill>
            </a:endParaRPr>
          </a:p>
        </p:txBody>
      </p:sp>
      <p:sp>
        <p:nvSpPr>
          <p:cNvPr id="13" name="Rectangle 12"/>
          <p:cNvSpPr/>
          <p:nvPr/>
        </p:nvSpPr>
        <p:spPr>
          <a:xfrm>
            <a:off x="7684672" y="4308370"/>
            <a:ext cx="545604" cy="642732"/>
          </a:xfrm>
          <a:prstGeom prst="rect">
            <a:avLst/>
          </a:prstGeom>
        </p:spPr>
        <p:txBody>
          <a:bodyPr wrap="square" lIns="57397" tIns="28698" rIns="57397" bIns="28698">
            <a:spAutoFit/>
          </a:bodyPr>
          <a:lstStyle/>
          <a:p>
            <a:r>
              <a:rPr lang="en-US" sz="3800" b="1" dirty="0" smtClean="0">
                <a:solidFill>
                  <a:srgbClr val="688031"/>
                </a:solidFill>
              </a:rPr>
              <a:t>A</a:t>
            </a:r>
            <a:endParaRPr lang="en-US" sz="3800" b="1" dirty="0">
              <a:solidFill>
                <a:srgbClr val="688031"/>
              </a:solidFill>
            </a:endParaRPr>
          </a:p>
        </p:txBody>
      </p:sp>
      <p:sp>
        <p:nvSpPr>
          <p:cNvPr id="1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1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2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21" name="Shape 498"/>
          <p:cNvGrpSpPr/>
          <p:nvPr/>
        </p:nvGrpSpPr>
        <p:grpSpPr>
          <a:xfrm>
            <a:off x="2247193" y="436730"/>
            <a:ext cx="311303" cy="311286"/>
            <a:chOff x="1923675" y="1633650"/>
            <a:chExt cx="436000" cy="435975"/>
          </a:xfrm>
        </p:grpSpPr>
        <p:sp>
          <p:nvSpPr>
            <p:cNvPr id="2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739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idx="4294967295"/>
          </p:nvPr>
        </p:nvSpPr>
        <p:spPr>
          <a:xfrm>
            <a:off x="863078" y="1030598"/>
            <a:ext cx="8026621" cy="3371850"/>
          </a:xfrm>
          <a:prstGeom prst="rect">
            <a:avLst/>
          </a:prstGeom>
        </p:spPr>
        <p:txBody>
          <a:bodyPr/>
          <a:lstStyle>
            <a:lvl1pPr marL="0" indent="0">
              <a:spcBef>
                <a:spcPts val="2400"/>
              </a:spcBef>
              <a:buSzTx/>
              <a:buNone/>
              <a:defRPr sz="3200"/>
            </a:lvl1pPr>
          </a:lstStyle>
          <a:p>
            <a:r>
              <a:rPr sz="2400" dirty="0"/>
              <a:t>If a Red Cross instructor told you that everyone who gets through her course will "know how to swim," you have </a:t>
            </a:r>
            <a:r>
              <a:rPr lang="en-US" sz="2400" dirty="0" smtClean="0"/>
              <a:t>some </a:t>
            </a:r>
            <a:r>
              <a:rPr sz="2400" dirty="0" smtClean="0"/>
              <a:t>idea </a:t>
            </a:r>
            <a:r>
              <a:rPr sz="2400" dirty="0"/>
              <a:t>of what </a:t>
            </a:r>
            <a:r>
              <a:rPr lang="en-US" sz="2400" dirty="0" smtClean="0"/>
              <a:t>will happen </a:t>
            </a:r>
            <a:r>
              <a:rPr sz="2400" dirty="0" smtClean="0"/>
              <a:t>during </a:t>
            </a:r>
            <a:r>
              <a:rPr sz="2400" dirty="0"/>
              <a:t>instruction and of how they will </a:t>
            </a:r>
            <a:r>
              <a:rPr sz="2400" dirty="0" smtClean="0"/>
              <a:t>be</a:t>
            </a:r>
            <a:r>
              <a:rPr lang="en-US" sz="2400" dirty="0" smtClean="0"/>
              <a:t> tested</a:t>
            </a:r>
            <a:r>
              <a:rPr sz="2400" dirty="0" smtClean="0"/>
              <a:t>. </a:t>
            </a:r>
            <a:r>
              <a:rPr sz="2400" dirty="0"/>
              <a:t>They </a:t>
            </a:r>
            <a:r>
              <a:rPr lang="en-US" sz="2400" dirty="0" smtClean="0"/>
              <a:t>would </a:t>
            </a:r>
            <a:r>
              <a:rPr sz="2400" dirty="0" smtClean="0"/>
              <a:t>swim</a:t>
            </a:r>
            <a:r>
              <a:rPr sz="2400" dirty="0"/>
              <a:t>. </a:t>
            </a:r>
            <a:endParaRPr lang="en-US" sz="2400" dirty="0" smtClean="0"/>
          </a:p>
          <a:p>
            <a:pPr marL="914400">
              <a:spcBef>
                <a:spcPts val="1200"/>
              </a:spcBef>
            </a:pPr>
            <a:r>
              <a:rPr sz="2400" dirty="0" smtClean="0"/>
              <a:t>Paddling </a:t>
            </a:r>
            <a:r>
              <a:rPr sz="2400" dirty="0"/>
              <a:t>around in water is </a:t>
            </a:r>
            <a:r>
              <a:rPr lang="en-US" sz="2400" dirty="0" smtClean="0"/>
              <a:t>an </a:t>
            </a:r>
            <a:r>
              <a:rPr sz="2400" dirty="0" smtClean="0"/>
              <a:t>observable </a:t>
            </a:r>
            <a:r>
              <a:rPr sz="2400" dirty="0"/>
              <a:t>behavior which </a:t>
            </a:r>
            <a:r>
              <a:rPr lang="en-US" sz="2400" dirty="0" smtClean="0"/>
              <a:t>may </a:t>
            </a:r>
            <a:r>
              <a:rPr sz="2400" dirty="0" smtClean="0"/>
              <a:t>indicate </a:t>
            </a:r>
            <a:r>
              <a:rPr lang="en-US" sz="2400" dirty="0" smtClean="0"/>
              <a:t>swimming</a:t>
            </a:r>
            <a:r>
              <a:rPr sz="2400" dirty="0" smtClean="0"/>
              <a:t>. </a:t>
            </a:r>
            <a:r>
              <a:rPr sz="2400" dirty="0"/>
              <a:t>BUT, </a:t>
            </a:r>
            <a:r>
              <a:rPr lang="en-US" sz="2400" dirty="0" smtClean="0"/>
              <a:t>is it the best way </a:t>
            </a:r>
            <a:r>
              <a:rPr sz="2400" dirty="0" smtClean="0"/>
              <a:t>to </a:t>
            </a:r>
            <a:r>
              <a:rPr sz="2400" dirty="0"/>
              <a:t>test </a:t>
            </a:r>
            <a:r>
              <a:rPr sz="2400" dirty="0" smtClean="0"/>
              <a:t>learners </a:t>
            </a:r>
            <a:r>
              <a:rPr sz="2400" dirty="0"/>
              <a:t>and </a:t>
            </a:r>
            <a:r>
              <a:rPr sz="2400" dirty="0" smtClean="0"/>
              <a:t>judge </a:t>
            </a:r>
            <a:r>
              <a:rPr sz="2400" dirty="0"/>
              <a:t>their ability? </a:t>
            </a:r>
            <a:endParaRPr lang="en-US" sz="2400" dirty="0"/>
          </a:p>
        </p:txBody>
      </p:sp>
      <p:sp>
        <p:nvSpPr>
          <p:cNvPr id="2" name="Rectangle 1"/>
          <p:cNvSpPr/>
          <p:nvPr/>
        </p:nvSpPr>
        <p:spPr>
          <a:xfrm>
            <a:off x="493188" y="4037749"/>
            <a:ext cx="8650812" cy="830997"/>
          </a:xfrm>
          <a:prstGeom prst="rect">
            <a:avLst/>
          </a:prstGeom>
        </p:spPr>
        <p:txBody>
          <a:bodyPr wrap="square">
            <a:spAutoFit/>
          </a:bodyPr>
          <a:lstStyle/>
          <a:p>
            <a:pPr algn="ctr"/>
            <a:r>
              <a:rPr lang="en-US" sz="2400" b="1" dirty="0" smtClean="0">
                <a:solidFill>
                  <a:schemeClr val="accent3">
                    <a:lumMod val="75000"/>
                  </a:schemeClr>
                </a:solidFill>
              </a:rPr>
              <a:t>What are some other questions you</a:t>
            </a:r>
            <a:br>
              <a:rPr lang="en-US" sz="2400" b="1" dirty="0" smtClean="0">
                <a:solidFill>
                  <a:schemeClr val="accent3">
                    <a:lumMod val="75000"/>
                  </a:schemeClr>
                </a:solidFill>
              </a:rPr>
            </a:br>
            <a:r>
              <a:rPr lang="en-US" sz="2400" b="1" dirty="0" smtClean="0">
                <a:solidFill>
                  <a:schemeClr val="accent3">
                    <a:lumMod val="75000"/>
                  </a:schemeClr>
                </a:solidFill>
              </a:rPr>
              <a:t>could ask about </a:t>
            </a:r>
            <a:r>
              <a:rPr lang="en-US" sz="2400" b="1" dirty="0">
                <a:solidFill>
                  <a:schemeClr val="accent3">
                    <a:lumMod val="75000"/>
                  </a:schemeClr>
                </a:solidFill>
              </a:rPr>
              <a:t>the </a:t>
            </a:r>
            <a:r>
              <a:rPr lang="en-US" sz="2400" b="1" dirty="0" smtClean="0">
                <a:solidFill>
                  <a:schemeClr val="accent3">
                    <a:lumMod val="75000"/>
                  </a:schemeClr>
                </a:solidFill>
              </a:rPr>
              <a:t>test or their ability?</a:t>
            </a:r>
            <a:endParaRPr lang="en-US" sz="2400" b="1" dirty="0">
              <a:solidFill>
                <a:schemeClr val="accent3">
                  <a:lumMod val="75000"/>
                </a:schemeClr>
              </a:solidFill>
            </a:endParaRP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 name="Picture 2"/>
          <p:cNvPicPr>
            <a:picLocks noChangeAspect="1"/>
          </p:cNvPicPr>
          <p:nvPr/>
        </p:nvPicPr>
        <p:blipFill>
          <a:blip r:embed="rId2"/>
          <a:stretch>
            <a:fillRect/>
          </a:stretch>
        </p:blipFill>
        <p:spPr>
          <a:xfrm>
            <a:off x="584200" y="3478949"/>
            <a:ext cx="1117600" cy="11176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body" idx="4294967295"/>
          </p:nvPr>
        </p:nvSpPr>
        <p:spPr>
          <a:xfrm>
            <a:off x="1481556" y="1702023"/>
            <a:ext cx="7225194" cy="3273425"/>
          </a:xfrm>
          <a:prstGeom prst="rect">
            <a:avLst/>
          </a:prstGeom>
        </p:spPr>
        <p:txBody>
          <a:bodyPr/>
          <a:lstStyle>
            <a:lvl1pPr marL="0" indent="0">
              <a:spcBef>
                <a:spcPts val="2400"/>
              </a:spcBef>
              <a:buSzTx/>
              <a:buNone/>
              <a:defRPr sz="3200"/>
            </a:lvl1pPr>
          </a:lstStyle>
          <a:p>
            <a:pPr>
              <a:lnSpc>
                <a:spcPct val="120000"/>
              </a:lnSpc>
              <a:spcBef>
                <a:spcPts val="600"/>
              </a:spcBef>
            </a:pPr>
            <a:r>
              <a:rPr lang="en-US" sz="2400" dirty="0" smtClean="0"/>
              <a:t>H</a:t>
            </a:r>
            <a:r>
              <a:rPr sz="2400" dirty="0" smtClean="0"/>
              <a:t>ow </a:t>
            </a:r>
            <a:r>
              <a:rPr sz="2400" dirty="0"/>
              <a:t>far must they swim? </a:t>
            </a:r>
            <a:endParaRPr lang="en-US" sz="2400" dirty="0" smtClean="0"/>
          </a:p>
          <a:p>
            <a:pPr>
              <a:lnSpc>
                <a:spcPct val="120000"/>
              </a:lnSpc>
              <a:spcBef>
                <a:spcPts val="600"/>
              </a:spcBef>
            </a:pPr>
            <a:r>
              <a:rPr lang="en-US" sz="2400" dirty="0" smtClean="0"/>
              <a:t>How </a:t>
            </a:r>
            <a:r>
              <a:rPr sz="2400" dirty="0" smtClean="0"/>
              <a:t>long </a:t>
            </a:r>
            <a:r>
              <a:rPr sz="2400" dirty="0"/>
              <a:t>must they swim</a:t>
            </a:r>
            <a:r>
              <a:rPr sz="2400" dirty="0" smtClean="0"/>
              <a:t>?</a:t>
            </a:r>
            <a:endParaRPr lang="en-US" sz="2400" dirty="0" smtClean="0"/>
          </a:p>
          <a:p>
            <a:pPr>
              <a:lnSpc>
                <a:spcPct val="120000"/>
              </a:lnSpc>
              <a:spcBef>
                <a:spcPts val="600"/>
              </a:spcBef>
            </a:pPr>
            <a:r>
              <a:rPr sz="2400" dirty="0" smtClean="0"/>
              <a:t>How </a:t>
            </a:r>
            <a:r>
              <a:rPr sz="2400" dirty="0"/>
              <a:t>deep will the water be</a:t>
            </a:r>
            <a:r>
              <a:rPr sz="2400" dirty="0" smtClean="0"/>
              <a:t>?</a:t>
            </a:r>
            <a:endParaRPr lang="en-US" sz="2400" dirty="0" smtClean="0"/>
          </a:p>
          <a:p>
            <a:pPr>
              <a:lnSpc>
                <a:spcPct val="120000"/>
              </a:lnSpc>
              <a:spcBef>
                <a:spcPts val="600"/>
              </a:spcBef>
            </a:pPr>
            <a:r>
              <a:rPr lang="en-US" sz="2400" dirty="0"/>
              <a:t>H</a:t>
            </a:r>
            <a:r>
              <a:rPr sz="2400" dirty="0" smtClean="0"/>
              <a:t>ow </a:t>
            </a:r>
            <a:r>
              <a:rPr sz="2400" dirty="0"/>
              <a:t>turbulent will the water be? </a:t>
            </a:r>
            <a:endParaRPr lang="en-US" sz="2400" dirty="0" smtClean="0"/>
          </a:p>
          <a:p>
            <a:pPr>
              <a:lnSpc>
                <a:spcPct val="120000"/>
              </a:lnSpc>
              <a:spcBef>
                <a:spcPts val="600"/>
              </a:spcBef>
            </a:pPr>
            <a:r>
              <a:rPr sz="2400" dirty="0" smtClean="0"/>
              <a:t>How </a:t>
            </a:r>
            <a:r>
              <a:rPr sz="2400" dirty="0"/>
              <a:t>fast must they swim? </a:t>
            </a:r>
            <a:endParaRPr lang="en-US" sz="2400" dirty="0" smtClean="0"/>
          </a:p>
          <a:p>
            <a:pPr>
              <a:lnSpc>
                <a:spcPct val="120000"/>
              </a:lnSpc>
              <a:spcBef>
                <a:spcPts val="600"/>
              </a:spcBef>
            </a:pPr>
            <a:r>
              <a:rPr sz="2400" dirty="0" smtClean="0"/>
              <a:t>Must </a:t>
            </a:r>
            <a:r>
              <a:rPr sz="2400" dirty="0"/>
              <a:t>they swim with good form or simply get there?</a:t>
            </a:r>
          </a:p>
        </p:txBody>
      </p:sp>
      <p:sp>
        <p:nvSpPr>
          <p:cNvPr id="5" name="Rectangle 4"/>
          <p:cNvSpPr/>
          <p:nvPr/>
        </p:nvSpPr>
        <p:spPr>
          <a:xfrm>
            <a:off x="604154" y="997644"/>
            <a:ext cx="7989634" cy="830997"/>
          </a:xfrm>
          <a:prstGeom prst="rect">
            <a:avLst/>
          </a:prstGeom>
        </p:spPr>
        <p:txBody>
          <a:bodyPr wrap="square">
            <a:spAutoFit/>
          </a:bodyPr>
          <a:lstStyle/>
          <a:p>
            <a:pPr algn="ctr"/>
            <a:r>
              <a:rPr lang="en-US" sz="2400" b="1" dirty="0" smtClean="0">
                <a:solidFill>
                  <a:schemeClr val="accent3">
                    <a:lumMod val="75000"/>
                  </a:schemeClr>
                </a:solidFill>
              </a:rPr>
              <a:t>What are some other questions </a:t>
            </a:r>
            <a:r>
              <a:rPr lang="en-US" sz="2400" b="1" dirty="0">
                <a:solidFill>
                  <a:schemeClr val="accent3">
                    <a:lumMod val="75000"/>
                  </a:schemeClr>
                </a:solidFill>
              </a:rPr>
              <a:t>you </a:t>
            </a:r>
            <a:r>
              <a:rPr lang="en-US" sz="2400" b="1" dirty="0" smtClean="0">
                <a:solidFill>
                  <a:schemeClr val="accent3">
                    <a:lumMod val="75000"/>
                  </a:schemeClr>
                </a:solidFill>
              </a:rPr>
              <a:t>could ask </a:t>
            </a:r>
            <a:br>
              <a:rPr lang="en-US" sz="2400" b="1" dirty="0" smtClean="0">
                <a:solidFill>
                  <a:schemeClr val="accent3">
                    <a:lumMod val="75000"/>
                  </a:schemeClr>
                </a:solidFill>
              </a:rPr>
            </a:br>
            <a:r>
              <a:rPr lang="en-US" sz="2400" b="1" dirty="0" smtClean="0">
                <a:solidFill>
                  <a:schemeClr val="accent3">
                    <a:lumMod val="75000"/>
                  </a:schemeClr>
                </a:solidFill>
              </a:rPr>
              <a:t>about </a:t>
            </a:r>
            <a:r>
              <a:rPr lang="en-US" sz="2400" b="1" dirty="0">
                <a:solidFill>
                  <a:schemeClr val="accent3">
                    <a:lumMod val="75000"/>
                  </a:schemeClr>
                </a:solidFill>
              </a:rPr>
              <a:t>the </a:t>
            </a:r>
            <a:r>
              <a:rPr lang="en-US" sz="2400" b="1" dirty="0" smtClean="0">
                <a:solidFill>
                  <a:schemeClr val="accent3">
                    <a:lumMod val="75000"/>
                  </a:schemeClr>
                </a:solidFill>
              </a:rPr>
              <a:t>test and their ability?</a:t>
            </a:r>
            <a:endParaRPr lang="en-US" sz="2400" b="1" dirty="0">
              <a:solidFill>
                <a:schemeClr val="accent3">
                  <a:lumMod val="75000"/>
                </a:schemeClr>
              </a:solidFill>
            </a:endParaRPr>
          </a:p>
        </p:txBody>
      </p:sp>
      <p:sp>
        <p:nvSpPr>
          <p:cNvPr id="6"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0"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1"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2" name="Shape 498"/>
          <p:cNvGrpSpPr/>
          <p:nvPr/>
        </p:nvGrpSpPr>
        <p:grpSpPr>
          <a:xfrm>
            <a:off x="2247193" y="436730"/>
            <a:ext cx="311303" cy="311286"/>
            <a:chOff x="1923675" y="1633650"/>
            <a:chExt cx="436000" cy="435975"/>
          </a:xfrm>
        </p:grpSpPr>
        <p:sp>
          <p:nvSpPr>
            <p:cNvPr id="13"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rotWithShape="1">
          <a:blip r:embed="rId2"/>
          <a:srcRect b="16433"/>
          <a:stretch/>
        </p:blipFill>
        <p:spPr>
          <a:xfrm>
            <a:off x="6542071" y="2095500"/>
            <a:ext cx="1746195" cy="1560105"/>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4502</TotalTime>
  <Words>2131</Words>
  <Application>Microsoft Office PowerPoint</Application>
  <PresentationFormat>On-screen Show (16:9)</PresentationFormat>
  <Paragraphs>255</Paragraphs>
  <Slides>27</Slides>
  <Notes>13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Nixie One</vt:lpstr>
      <vt:lpstr>Impact</vt:lpstr>
      <vt:lpstr>Arial</vt:lpstr>
      <vt:lpstr>Roboto Slab</vt:lpstr>
      <vt:lpstr>Calibri</vt:lpstr>
      <vt:lpstr>Helvetica</vt:lpstr>
      <vt:lpstr>Chalkboard</vt:lpstr>
      <vt:lpstr>Arial Black</vt:lpstr>
      <vt:lpstr>Comic Sans MS</vt:lpstr>
      <vt:lpstr>Warwick template</vt:lpstr>
      <vt:lpstr>Basics of  Lesson Design</vt:lpstr>
      <vt:lpstr>PowerPoint Presentation</vt:lpstr>
      <vt:lpstr>A successful lesson addresses and integrates  3 key components:</vt:lpstr>
      <vt:lpstr>PowerPoint Presentation</vt:lpstr>
      <vt:lpstr>Writing Lesson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Lesson Objectives</vt:lpstr>
      <vt:lpstr>PowerPoint Presentation</vt:lpstr>
      <vt:lpstr>PowerPoint Presentation</vt:lpstr>
      <vt:lpstr>PowerPoint Presentation</vt:lpstr>
      <vt:lpstr>PowerPoint Presentation</vt:lpstr>
      <vt:lpstr>PowerPoint Presentation</vt:lpstr>
      <vt:lpstr>PowerPoint Presentation</vt:lpstr>
      <vt:lpstr>Remember: A successful lesson plan addresses and integrates 3 key components: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ConferenceRoom</dc:creator>
  <cp:lastModifiedBy>Sam Redding</cp:lastModifiedBy>
  <cp:revision>418</cp:revision>
  <dcterms:modified xsi:type="dcterms:W3CDTF">2016-11-05T13:40:04Z</dcterms:modified>
</cp:coreProperties>
</file>