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6"/>
  </p:notesMasterIdLst>
  <p:sldIdLst>
    <p:sldId id="256" r:id="rId2"/>
    <p:sldId id="257" r:id="rId3"/>
    <p:sldId id="258" r:id="rId4"/>
    <p:sldId id="259" r:id="rId5"/>
    <p:sldId id="260" r:id="rId6"/>
    <p:sldId id="261" r:id="rId7"/>
    <p:sldId id="262" r:id="rId8"/>
    <p:sldId id="365" r:id="rId9"/>
    <p:sldId id="366" r:id="rId10"/>
    <p:sldId id="328" r:id="rId11"/>
    <p:sldId id="329" r:id="rId12"/>
    <p:sldId id="330" r:id="rId13"/>
    <p:sldId id="331" r:id="rId14"/>
    <p:sldId id="332" r:id="rId15"/>
    <p:sldId id="334" r:id="rId16"/>
    <p:sldId id="287" r:id="rId17"/>
    <p:sldId id="288" r:id="rId18"/>
    <p:sldId id="290" r:id="rId19"/>
    <p:sldId id="289"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37"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06" r:id="rId72"/>
    <p:sldId id="307" r:id="rId73"/>
    <p:sldId id="308" r:id="rId74"/>
    <p:sldId id="309" r:id="rId75"/>
    <p:sldId id="362" r:id="rId76"/>
    <p:sldId id="310" r:id="rId77"/>
    <p:sldId id="311" r:id="rId78"/>
    <p:sldId id="312" r:id="rId79"/>
    <p:sldId id="313" r:id="rId80"/>
    <p:sldId id="314" r:id="rId81"/>
    <p:sldId id="315" r:id="rId82"/>
    <p:sldId id="316" r:id="rId83"/>
    <p:sldId id="317" r:id="rId84"/>
    <p:sldId id="363" r:id="rId85"/>
    <p:sldId id="319" r:id="rId86"/>
    <p:sldId id="320" r:id="rId87"/>
    <p:sldId id="321" r:id="rId88"/>
    <p:sldId id="322" r:id="rId89"/>
    <p:sldId id="323" r:id="rId90"/>
    <p:sldId id="324" r:id="rId91"/>
    <p:sldId id="325" r:id="rId92"/>
    <p:sldId id="326" r:id="rId93"/>
    <p:sldId id="364" r:id="rId94"/>
    <p:sldId id="327" r:id="rId9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Donley" initials="" lastIdx="8" clrIdx="0"/>
  <p:cmAuthor id="1" name="Amanda Klein" initials=""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831B946-D7F1-434A-B43F-E9AAFA955CCE}">
  <a:tblStyle styleId="{5831B946-D7F1-434A-B43F-E9AAFA955CC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142" d="100"/>
          <a:sy n="142" d="100"/>
        </p:scale>
        <p:origin x="-64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7">
    <p:pos x="6000" y="200"/>
    <p:text>Definitions for contexts in facilitator's guide, in the notes</p:text>
  </p:cm>
  <p:cm authorId="1" idx="16">
    <p:pos x="6000" y="100"/>
    <p:text>Context where they are built/enhanced, not where they are applied</p:text>
  </p:cm>
  <p:cm authorId="1" idx="15">
    <p:pos x="6000" y="0"/>
    <p:text>Change to concentric circles; call them contexts, not levels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See typo on "differentiates instructions" - should be instruction.  I couldn't change it myself for some reason.</p:text>
  </p:cm>
</p:cmLst>
</file>

<file path=ppt/comments/comment3.xml><?xml version="1.0" encoding="utf-8"?>
<p:cmLst xmlns:a="http://schemas.openxmlformats.org/drawingml/2006/main" xmlns:r="http://schemas.openxmlformats.org/officeDocument/2006/relationships" xmlns:p="http://schemas.openxmlformats.org/presentationml/2006/main">
  <p:cm authorId="0" idx="4">
    <p:pos x="6000" y="0"/>
    <p:text>Add one on "building sense of belonging in academic community?"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dirty="0"/>
          </a:p>
        </p:txBody>
      </p:sp>
    </p:spTree>
    <p:extLst>
      <p:ext uri="{BB962C8B-B14F-4D97-AF65-F5344CB8AC3E}">
        <p14:creationId xmlns:p14="http://schemas.microsoft.com/office/powerpoint/2010/main" val="1886929233"/>
      </p:ext>
    </p:extLst>
  </p:cSld>
  <p:clrMap bg1="lt1" tx1="dk1" bg2="dk2" tx2="lt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2860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4528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3937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387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75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649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0001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0112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9336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670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498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8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37887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805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4699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1611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929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820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15443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63198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586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261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751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700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5230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3224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5444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7259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7356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2140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2268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386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86550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91082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39995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1170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469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703207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7903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0169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629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72152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1361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2342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9" name="Shape 4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0614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6" name="Shape 5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87527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17058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0833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08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rtl="0">
              <a:spcBef>
                <a:spcPts val="0"/>
              </a:spcBef>
              <a:buNone/>
            </a:pPr>
            <a:r>
              <a:rPr lang="en"/>
              <a:t>Then begin: “Before I look at the competencies, let me make sure this lesson plan on the 3 branches of government  has some of the keys we discussed earlier.”  Flip back to earlier slide number ___.  “Yes, it has clear objectives, don’t see any direct mention of modeling, but maybe the teacher models what students are expected to do when they do role playing activity?  She definitely has guided practice and formative assessment through the use of the Exit Ticket.”</a:t>
            </a:r>
          </a:p>
        </p:txBody>
      </p:sp>
    </p:spTree>
    <p:extLst>
      <p:ext uri="{BB962C8B-B14F-4D97-AF65-F5344CB8AC3E}">
        <p14:creationId xmlns:p14="http://schemas.microsoft.com/office/powerpoint/2010/main" val="791207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9206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72915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6" name="Shape 5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729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0241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08890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40265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1150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66613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86305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1" name="Shape 6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Grade level?</a:t>
            </a:r>
            <a:r>
              <a:rPr lang="en-US" baseline="0" dirty="0" smtClean="0"/>
              <a:t> Content area? Talk through: Objectives (summary)? Activities? Strengths? Weaknesses? Changes made?</a:t>
            </a:r>
            <a:endParaRPr dirty="0"/>
          </a:p>
        </p:txBody>
      </p:sp>
    </p:spTree>
    <p:extLst>
      <p:ext uri="{BB962C8B-B14F-4D97-AF65-F5344CB8AC3E}">
        <p14:creationId xmlns:p14="http://schemas.microsoft.com/office/powerpoint/2010/main" val="1935669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5266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6367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96321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6" name="Shape 6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93038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2526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6783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179541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301918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20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kern="1200" dirty="0" smtClean="0">
                <a:solidFill>
                  <a:schemeClr val="tx1"/>
                </a:solidFill>
                <a:effectLst/>
                <a:latin typeface="Calibri Regular" charset="0"/>
                <a:ea typeface="+mn-ea"/>
                <a:cs typeface="+mn-cs"/>
              </a:rPr>
              <a:t>Using a variety of methods, Wang, et al. (1977) identified 28 categories of learning influence.  Of the 11 most influential domains of variables, 8 involved social-emotional influences:  classroom management, parental support, student- teacher interactions, social- behavioral attributes, motivational- effective attributes, the peer group, school culture, and classroom climate (Greenberg et al., 2003).  Distant background influences (e.g., state, district, or school policies, organizational characteristics, curriculum, and instruction) were less influential. Wang et al. (1997) concluded that "the direct intervention in the psychological determinants of learning promise the most effective avenues for reform" (p. 210). Wang et al.’s research review targeted </a:t>
            </a:r>
            <a:r>
              <a:rPr lang="en-US" sz="1100" b="0" i="1" kern="1200" dirty="0" smtClean="0">
                <a:solidFill>
                  <a:schemeClr val="tx1"/>
                </a:solidFill>
                <a:effectLst/>
                <a:latin typeface="Calibri Regular" charset="0"/>
                <a:ea typeface="+mn-ea"/>
                <a:cs typeface="+mn-cs"/>
              </a:rPr>
              <a:t>student learning characteristics (i.e., social, behavioral, motivational, affective, cognitive, and metacognitive) as the set of variables with the most potential for modification that could, in turn, significantly and positively effect student outcomes</a:t>
            </a:r>
            <a:r>
              <a:rPr lang="en-US" sz="1100" b="0" i="0" kern="1200" dirty="0" smtClean="0">
                <a:solidFill>
                  <a:schemeClr val="tx1"/>
                </a:solidFill>
                <a:effectLst/>
                <a:latin typeface="Calibri Regular" charset="0"/>
                <a:ea typeface="+mn-ea"/>
                <a:cs typeface="+mn-cs"/>
              </a:rPr>
              <a:t> (</a:t>
            </a:r>
            <a:r>
              <a:rPr lang="en-US" sz="1100" b="0" i="0" kern="1200" dirty="0" err="1" smtClean="0">
                <a:solidFill>
                  <a:schemeClr val="tx1"/>
                </a:solidFill>
                <a:effectLst/>
                <a:latin typeface="Calibri Regular" charset="0"/>
                <a:ea typeface="+mn-ea"/>
                <a:cs typeface="+mn-cs"/>
              </a:rPr>
              <a:t>DiPerna</a:t>
            </a:r>
            <a:r>
              <a:rPr lang="en-US" sz="1100" b="0" i="0" kern="1200" dirty="0" smtClean="0">
                <a:solidFill>
                  <a:schemeClr val="tx1"/>
                </a:solidFill>
                <a:effectLst/>
                <a:latin typeface="Calibri Regular" charset="0"/>
                <a:ea typeface="+mn-ea"/>
                <a:cs typeface="+mn-cs"/>
              </a:rPr>
              <a:t> et al., 2002).</a:t>
            </a:r>
          </a:p>
        </p:txBody>
      </p:sp>
    </p:spTree>
    <p:extLst>
      <p:ext uri="{BB962C8B-B14F-4D97-AF65-F5344CB8AC3E}">
        <p14:creationId xmlns:p14="http://schemas.microsoft.com/office/powerpoint/2010/main" val="277690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9722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b="0" i="0" dirty="0">
                <a:latin typeface="Calibri Regular" charset="0"/>
                <a:ea typeface="Calibri Regular" charset="0"/>
                <a:cs typeface="Calibri Regular" charset="0"/>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b="0" i="0" dirty="0">
                <a:latin typeface="Calibri Regular" charset="0"/>
                <a:ea typeface="Calibri Regular" charset="0"/>
                <a:cs typeface="Calibri Regular" charset="0"/>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b="0" i="0" dirty="0">
                <a:latin typeface="Calibri Regular" charset="0"/>
                <a:ea typeface="Calibri Regular" charset="0"/>
                <a:cs typeface="Calibri Regular" charset="0"/>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b="0" i="0">
                <a:latin typeface="Calibri Regular" charset="0"/>
                <a:ea typeface="Calibri Regular" charset="0"/>
                <a:cs typeface="Calibri Regular" charset="0"/>
              </a:defRPr>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dirty="0"/>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b="0" i="0">
                <a:latin typeface="Calibri Regular" charset="0"/>
                <a:ea typeface="Calibri Regular" charset="0"/>
                <a:cs typeface="Calibri Regular" charset="0"/>
              </a:defRPr>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dirty="0"/>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b="0" i="0">
                <a:latin typeface="Calibri Regular" charset="0"/>
                <a:ea typeface="Calibri Regular" charset="0"/>
                <a:cs typeface="Calibri Regular" charset="0"/>
              </a:defRPr>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dirty="0"/>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b="0" i="0">
                <a:latin typeface="Calibri Regular" charset="0"/>
                <a:ea typeface="Calibri Regular" charset="0"/>
                <a:cs typeface="Calibri Regular"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b="0" i="0">
                <a:latin typeface="Calibri Regular" charset="0"/>
                <a:ea typeface="Calibri Regular" charset="0"/>
                <a:cs typeface="Calibri Regular" charset="0"/>
              </a:defRPr>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dirty="0"/>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b="0" i="0">
                <a:latin typeface="Calibri Regular" charset="0"/>
                <a:ea typeface="Calibri Regular" charset="0"/>
                <a:cs typeface="Calibri Regula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b="0" i="0">
                <a:latin typeface="Calibri Regular" charset="0"/>
                <a:ea typeface="Calibri Regular" charset="0"/>
                <a:cs typeface="Calibri Regula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b="0" i="0">
                <a:latin typeface="Calibri Regular" charset="0"/>
                <a:ea typeface="Calibri Regular" charset="0"/>
                <a:cs typeface="Calibri Regula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b="0" i="0">
                <a:latin typeface="Calibri Regular" charset="0"/>
                <a:ea typeface="Calibri Regular" charset="0"/>
                <a:cs typeface="Calibri Regular"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b="0" i="0">
                <a:latin typeface="Calibri Regular" charset="0"/>
                <a:ea typeface="Calibri Regular" charset="0"/>
                <a:cs typeface="Calibri Regular"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b="0" i="0">
                <a:latin typeface="Calibri Regular" charset="0"/>
                <a:ea typeface="Calibri Regular" charset="0"/>
                <a:cs typeface="Calibri Regular"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b="0" i="0">
                <a:latin typeface="Calibri Regular" charset="0"/>
                <a:ea typeface="Calibri Regular" charset="0"/>
                <a:cs typeface="Calibri Regular" charset="0"/>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b="0" i="0">
                <a:latin typeface="Calibri Regular" charset="0"/>
                <a:ea typeface="Calibri Regular" charset="0"/>
                <a:cs typeface="Calibri Regular" charset="0"/>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dirty="0"/>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b="0" i="0">
                <a:solidFill>
                  <a:schemeClr val="lt1"/>
                </a:solidFill>
                <a:latin typeface="Calibri Regular" charset="0"/>
                <a:ea typeface="Calibri Regular" charset="0"/>
                <a:cs typeface="Calibri Regular" charset="0"/>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dirty="0"/>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b="0" i="0" dirty="0">
              <a:latin typeface="Calibri Regular" charset="0"/>
              <a:ea typeface="Calibri Regular" charset="0"/>
              <a:cs typeface="Calibri Regular" charset="0"/>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b="0" i="0">
                <a:latin typeface="Calibri Regular" charset="0"/>
                <a:ea typeface="Calibri Regular" charset="0"/>
                <a:cs typeface="Calibri Regular" charset="0"/>
              </a:defRPr>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dirty="0"/>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b="0" i="0">
                <a:solidFill>
                  <a:schemeClr val="dk1"/>
                </a:solidFill>
                <a:latin typeface="Calibri Regular" charset="0"/>
                <a:ea typeface="Calibri Regular" charset="0"/>
                <a:cs typeface="Calibri Regular" charset="0"/>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dirty="0"/>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b="0" i="0">
                <a:solidFill>
                  <a:schemeClr val="lt1"/>
                </a:solidFill>
                <a:latin typeface="Calibri Regular" charset="0"/>
                <a:ea typeface="Calibri Regular" charset="0"/>
                <a:cs typeface="Calibri Regular" charset="0"/>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dirty="0"/>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b="0" i="0">
                <a:solidFill>
                  <a:schemeClr val="dk1"/>
                </a:solidFill>
                <a:latin typeface="Calibri Regular" charset="0"/>
                <a:ea typeface="Calibri Regular" charset="0"/>
                <a:cs typeface="Calibri Regular" charset="0"/>
                <a:sym typeface="Oswald"/>
              </a:defRPr>
            </a:lvl1pPr>
          </a:lstStyle>
          <a:p>
            <a:endParaRPr dirty="0"/>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dirty="0"/>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dirty="0"/>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lvl1pPr>
              <a:defRPr b="0" i="0">
                <a:latin typeface="Calibri Regular" charset="0"/>
                <a:ea typeface="Calibri Regular" charset="0"/>
                <a:cs typeface="Calibri Regular" charset="0"/>
              </a:defRPr>
            </a:lvl1pPr>
          </a:lstStyle>
          <a:p>
            <a:pPr algn="r"/>
            <a:fld id="{00000000-1234-1234-1234-123412341234}" type="slidenum">
              <a:rPr lang="en" sz="1000" smtClean="0">
                <a:solidFill>
                  <a:schemeClr val="accent3"/>
                </a:solidFill>
                <a:sym typeface="Average"/>
              </a:rPr>
              <a:pPr algn="r"/>
              <a:t>‹#›</a:t>
            </a:fld>
            <a:endParaRPr lang="en" sz="1000" dirty="0">
              <a:solidFill>
                <a:schemeClr val="accent3"/>
              </a:solidFill>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Regular" charset="0"/>
          <a:ea typeface="Calibri Regular" charset="0"/>
          <a:cs typeface="Calibri Regular" charset="0"/>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Calibri Regular" charset="0"/>
          <a:ea typeface="Calibri Regular" charset="0"/>
          <a:cs typeface="Calibri Regular"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youtube.com/v/OsIqpMLNW3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www.teachingchannel.org/videos/student-annotated-reading-strate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hyperlink" Target="https://www.teachingchannel.org/videos/persist-through-challenges-pert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youtube.com/v/DqNn9qWoO1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pollev.com/amandaklein183"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youtube.com/v/XmVhO3nL2EM"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hyperlink" Target="http://www.centeril.org/" TargetMode="Externa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dirty="0">
                <a:latin typeface="Calibri" charset="0"/>
                <a:ea typeface="Calibri" charset="0"/>
                <a:cs typeface="Calibri" charset="0"/>
              </a:rPr>
              <a:t>Personal Competencies Academy</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latin typeface="Calibri" charset="0"/>
                <a:ea typeface="Calibri" charset="0"/>
                <a:cs typeface="Calibri" charset="0"/>
              </a:rPr>
              <a:t>Academic Development Institute</a:t>
            </a:r>
          </a:p>
          <a:p>
            <a:pPr lvl="0">
              <a:spcBef>
                <a:spcPts val="0"/>
              </a:spcBef>
              <a:buNone/>
            </a:pPr>
            <a:r>
              <a:rPr lang="en">
                <a:latin typeface="Calibri" charset="0"/>
                <a:ea typeface="Calibri" charset="0"/>
                <a:cs typeface="Calibri" charset="0"/>
              </a:rPr>
              <a:t>Center on Innovations in Learning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Review</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587502408"/>
              </p:ext>
            </p:extLst>
          </p:nvPr>
        </p:nvGraphicFramePr>
        <p:xfrm>
          <a:off x="502921" y="1155894"/>
          <a:ext cx="7987330" cy="3315522"/>
        </p:xfrm>
        <a:graphic>
          <a:graphicData uri="http://schemas.openxmlformats.org/drawingml/2006/table">
            <a:tbl>
              <a:tblPr firstRow="1" bandRow="1">
                <a:tableStyleId>{5831B946-D7F1-434A-B43F-E9AAFA955CCE}</a:tableStyleId>
              </a:tblPr>
              <a:tblGrid>
                <a:gridCol w="1597466"/>
                <a:gridCol w="1597466"/>
                <a:gridCol w="1597466"/>
                <a:gridCol w="1597466"/>
                <a:gridCol w="1597466"/>
              </a:tblGrid>
              <a:tr h="563178">
                <a:tc>
                  <a:txBody>
                    <a:bodyPr/>
                    <a:lstStyle/>
                    <a:p>
                      <a:r>
                        <a:rPr lang="en-US" b="1" dirty="0" smtClean="0">
                          <a:latin typeface="Calibri" charset="0"/>
                          <a:ea typeface="Calibri" charset="0"/>
                          <a:cs typeface="Calibri" charset="0"/>
                        </a:rPr>
                        <a:t>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Cognitive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Metacognitive</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Motivational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Social/Emotional</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r>
              <a:tr h="2020824">
                <a:tc>
                  <a:txBody>
                    <a:bodyPr/>
                    <a:lstStyle/>
                    <a:p>
                      <a:r>
                        <a:rPr lang="en-US" b="1" dirty="0" smtClean="0">
                          <a:latin typeface="Calibri" charset="0"/>
                          <a:ea typeface="Calibri" charset="0"/>
                          <a:cs typeface="Calibri" charset="0"/>
                        </a:rPr>
                        <a:t>Definition</a:t>
                      </a:r>
                      <a:endParaRPr lang="en-US" b="1"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Prior knowledge that organizes the mind and provides association</a:t>
                      </a:r>
                      <a:r>
                        <a:rPr lang="en-US" baseline="0" dirty="0" smtClean="0">
                          <a:latin typeface="Calibri" charset="0"/>
                          <a:ea typeface="Calibri" charset="0"/>
                          <a:cs typeface="Calibri" charset="0"/>
                        </a:rPr>
                        <a:t>s to support new learning</a:t>
                      </a:r>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r>
              <a:tr h="731520">
                <a:tc>
                  <a:txBody>
                    <a:bodyPr/>
                    <a:lstStyle/>
                    <a:p>
                      <a:r>
                        <a:rPr lang="en-US" b="1" dirty="0" smtClean="0">
                          <a:latin typeface="Calibri" charset="0"/>
                          <a:ea typeface="Calibri" charset="0"/>
                          <a:cs typeface="Calibri" charset="0"/>
                        </a:rPr>
                        <a:t>Guiding Question</a:t>
                      </a:r>
                      <a:endParaRPr lang="en-US" b="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What are you learning?</a:t>
                      </a:r>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2105668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Review</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1004585894"/>
              </p:ext>
            </p:extLst>
          </p:nvPr>
        </p:nvGraphicFramePr>
        <p:xfrm>
          <a:off x="502921" y="1155894"/>
          <a:ext cx="7987330" cy="3315522"/>
        </p:xfrm>
        <a:graphic>
          <a:graphicData uri="http://schemas.openxmlformats.org/drawingml/2006/table">
            <a:tbl>
              <a:tblPr firstRow="1" bandRow="1">
                <a:tableStyleId>{5831B946-D7F1-434A-B43F-E9AAFA955CCE}</a:tableStyleId>
              </a:tblPr>
              <a:tblGrid>
                <a:gridCol w="1597466"/>
                <a:gridCol w="1597466"/>
                <a:gridCol w="1597466"/>
                <a:gridCol w="1597466"/>
                <a:gridCol w="1597466"/>
              </a:tblGrid>
              <a:tr h="554034">
                <a:tc>
                  <a:txBody>
                    <a:bodyPr/>
                    <a:lstStyle/>
                    <a:p>
                      <a:r>
                        <a:rPr lang="en-US" b="1" dirty="0" smtClean="0">
                          <a:latin typeface="Calibri" charset="0"/>
                          <a:ea typeface="Calibri" charset="0"/>
                          <a:cs typeface="Calibri" charset="0"/>
                        </a:rPr>
                        <a:t>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Cognitive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Metacognitive</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Motivational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Social/Emotional</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r>
              <a:tr h="2020824">
                <a:tc>
                  <a:txBody>
                    <a:bodyPr/>
                    <a:lstStyle/>
                    <a:p>
                      <a:r>
                        <a:rPr lang="en-US" b="1" dirty="0" smtClean="0">
                          <a:latin typeface="Calibri" charset="0"/>
                          <a:ea typeface="Calibri" charset="0"/>
                          <a:cs typeface="Calibri" charset="0"/>
                        </a:rPr>
                        <a:t>Definition</a:t>
                      </a:r>
                      <a:endParaRPr lang="en-US" b="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Self-regulation of learning and use of learning strategies (problem solving,</a:t>
                      </a:r>
                      <a:r>
                        <a:rPr lang="en-US" baseline="0" dirty="0" smtClean="0">
                          <a:latin typeface="Calibri" charset="0"/>
                          <a:ea typeface="Calibri" charset="0"/>
                          <a:cs typeface="Calibri" charset="0"/>
                        </a:rPr>
                        <a:t> synthesis, creative thinking)</a:t>
                      </a:r>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r>
              <a:tr h="740664">
                <a:tc>
                  <a:txBody>
                    <a:bodyPr/>
                    <a:lstStyle/>
                    <a:p>
                      <a:r>
                        <a:rPr lang="en-US" b="1" dirty="0" smtClean="0">
                          <a:latin typeface="Calibri" charset="0"/>
                          <a:ea typeface="Calibri" charset="0"/>
                          <a:cs typeface="Calibri" charset="0"/>
                        </a:rPr>
                        <a:t>Guiding Question</a:t>
                      </a:r>
                      <a:endParaRPr lang="en-US" b="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How are you learning it?</a:t>
                      </a:r>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84303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Review</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455026726"/>
              </p:ext>
            </p:extLst>
          </p:nvPr>
        </p:nvGraphicFramePr>
        <p:xfrm>
          <a:off x="502921" y="1155894"/>
          <a:ext cx="7987330" cy="3306378"/>
        </p:xfrm>
        <a:graphic>
          <a:graphicData uri="http://schemas.openxmlformats.org/drawingml/2006/table">
            <a:tbl>
              <a:tblPr firstRow="1" bandRow="1">
                <a:tableStyleId>{5831B946-D7F1-434A-B43F-E9AAFA955CCE}</a:tableStyleId>
              </a:tblPr>
              <a:tblGrid>
                <a:gridCol w="1597466"/>
                <a:gridCol w="1597466"/>
                <a:gridCol w="1597466"/>
                <a:gridCol w="1597466"/>
                <a:gridCol w="1597466"/>
              </a:tblGrid>
              <a:tr h="554034">
                <a:tc>
                  <a:txBody>
                    <a:bodyPr/>
                    <a:lstStyle/>
                    <a:p>
                      <a:r>
                        <a:rPr lang="en-US" b="1" dirty="0" smtClean="0">
                          <a:latin typeface="Calibri" charset="0"/>
                          <a:ea typeface="Calibri" charset="0"/>
                          <a:cs typeface="Calibri" charset="0"/>
                        </a:rPr>
                        <a:t>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Cognitive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Metacognitive</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Motivational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Social/Emotional</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r>
              <a:tr h="2020824">
                <a:tc>
                  <a:txBody>
                    <a:bodyPr/>
                    <a:lstStyle/>
                    <a:p>
                      <a:r>
                        <a:rPr lang="en-US" b="1" dirty="0" smtClean="0">
                          <a:latin typeface="Calibri" charset="0"/>
                          <a:ea typeface="Calibri" charset="0"/>
                          <a:cs typeface="Calibri" charset="0"/>
                        </a:rPr>
                        <a:t>Definition</a:t>
                      </a:r>
                      <a:endParaRPr lang="en-US" b="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Engagement and persistence in pursuit of goals (learning and life)</a:t>
                      </a:r>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r>
              <a:tr h="731520">
                <a:tc>
                  <a:txBody>
                    <a:bodyPr/>
                    <a:lstStyle/>
                    <a:p>
                      <a:r>
                        <a:rPr lang="en-US" b="1" dirty="0" smtClean="0">
                          <a:latin typeface="Calibri" charset="0"/>
                          <a:ea typeface="Calibri" charset="0"/>
                          <a:cs typeface="Calibri" charset="0"/>
                        </a:rPr>
                        <a:t>Guiding Question</a:t>
                      </a:r>
                      <a:endParaRPr lang="en-US" b="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Why are you learning it?</a:t>
                      </a:r>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1864639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Review</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006918232"/>
              </p:ext>
            </p:extLst>
          </p:nvPr>
        </p:nvGraphicFramePr>
        <p:xfrm>
          <a:off x="502921" y="1155894"/>
          <a:ext cx="7987330" cy="3297234"/>
        </p:xfrm>
        <a:graphic>
          <a:graphicData uri="http://schemas.openxmlformats.org/drawingml/2006/table">
            <a:tbl>
              <a:tblPr firstRow="1" bandRow="1">
                <a:tableStyleId>{5831B946-D7F1-434A-B43F-E9AAFA955CCE}</a:tableStyleId>
              </a:tblPr>
              <a:tblGrid>
                <a:gridCol w="1597466"/>
                <a:gridCol w="1597466"/>
                <a:gridCol w="1597466"/>
                <a:gridCol w="1597466"/>
                <a:gridCol w="1597466"/>
              </a:tblGrid>
              <a:tr h="554034">
                <a:tc>
                  <a:txBody>
                    <a:bodyPr/>
                    <a:lstStyle/>
                    <a:p>
                      <a:r>
                        <a:rPr lang="en-US" b="1" dirty="0" smtClean="0">
                          <a:latin typeface="Calibri" charset="0"/>
                          <a:ea typeface="Calibri" charset="0"/>
                          <a:cs typeface="Calibri" charset="0"/>
                        </a:rPr>
                        <a:t>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Cognitive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Metacognitive</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Motivational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Social/Emotional</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r>
              <a:tr h="370840">
                <a:tc>
                  <a:txBody>
                    <a:bodyPr/>
                    <a:lstStyle/>
                    <a:p>
                      <a:r>
                        <a:rPr lang="en-US" b="1" dirty="0" smtClean="0">
                          <a:latin typeface="Calibri" charset="0"/>
                          <a:ea typeface="Calibri" charset="0"/>
                          <a:cs typeface="Calibri" charset="0"/>
                        </a:rPr>
                        <a:t>Definition</a:t>
                      </a:r>
                      <a:endParaRPr lang="en-US" b="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Sense of self-worth</a:t>
                      </a:r>
                      <a:r>
                        <a:rPr lang="en-US" baseline="0" dirty="0" smtClean="0">
                          <a:latin typeface="Calibri" charset="0"/>
                          <a:ea typeface="Calibri" charset="0"/>
                          <a:cs typeface="Calibri" charset="0"/>
                        </a:rPr>
                        <a:t>, regard for others, and emotional understanding and management to set goals and make responsible decisions</a:t>
                      </a:r>
                      <a:endParaRPr lang="en-US" dirty="0">
                        <a:latin typeface="Calibri" charset="0"/>
                        <a:ea typeface="Calibri" charset="0"/>
                        <a:cs typeface="Calibri" charset="0"/>
                      </a:endParaRPr>
                    </a:p>
                  </a:txBody>
                  <a:tcPr/>
                </a:tc>
              </a:tr>
              <a:tr h="370840">
                <a:tc>
                  <a:txBody>
                    <a:bodyPr/>
                    <a:lstStyle/>
                    <a:p>
                      <a:r>
                        <a:rPr lang="en-US" b="1" dirty="0" smtClean="0">
                          <a:latin typeface="Calibri" charset="0"/>
                          <a:ea typeface="Calibri" charset="0"/>
                          <a:cs typeface="Calibri" charset="0"/>
                        </a:rPr>
                        <a:t>Guiding Question</a:t>
                      </a:r>
                      <a:endParaRPr lang="en-US" b="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What will</a:t>
                      </a:r>
                      <a:r>
                        <a:rPr lang="en-US" i="1" baseline="0" dirty="0" smtClean="0">
                          <a:latin typeface="Calibri" charset="0"/>
                          <a:ea typeface="Calibri" charset="0"/>
                          <a:cs typeface="Calibri" charset="0"/>
                        </a:rPr>
                        <a:t> it help you do that is important?</a:t>
                      </a:r>
                      <a:endParaRPr lang="en-US" i="1" dirty="0">
                        <a:latin typeface="Calibri" charset="0"/>
                        <a:ea typeface="Calibri" charset="0"/>
                        <a:cs typeface="Calibri" charset="0"/>
                      </a:endParaRPr>
                    </a:p>
                  </a:txBody>
                  <a:tcPr>
                    <a:solidFill>
                      <a:schemeClr val="accent5"/>
                    </a:solidFill>
                  </a:tcPr>
                </a:tc>
              </a:tr>
            </a:tbl>
          </a:graphicData>
        </a:graphic>
      </p:graphicFrame>
    </p:spTree>
    <p:extLst>
      <p:ext uri="{BB962C8B-B14F-4D97-AF65-F5344CB8AC3E}">
        <p14:creationId xmlns:p14="http://schemas.microsoft.com/office/powerpoint/2010/main" val="50727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Review</a:t>
            </a: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595076343"/>
              </p:ext>
            </p:extLst>
          </p:nvPr>
        </p:nvGraphicFramePr>
        <p:xfrm>
          <a:off x="502921" y="1155894"/>
          <a:ext cx="7987330" cy="3297234"/>
        </p:xfrm>
        <a:graphic>
          <a:graphicData uri="http://schemas.openxmlformats.org/drawingml/2006/table">
            <a:tbl>
              <a:tblPr firstRow="1" bandRow="1">
                <a:tableStyleId>{5831B946-D7F1-434A-B43F-E9AAFA955CCE}</a:tableStyleId>
              </a:tblPr>
              <a:tblGrid>
                <a:gridCol w="1597466"/>
                <a:gridCol w="1597466"/>
                <a:gridCol w="1597466"/>
                <a:gridCol w="1597466"/>
                <a:gridCol w="1597466"/>
              </a:tblGrid>
              <a:tr h="554034">
                <a:tc>
                  <a:txBody>
                    <a:bodyPr/>
                    <a:lstStyle/>
                    <a:p>
                      <a:r>
                        <a:rPr lang="en-US" b="1" dirty="0" smtClean="0">
                          <a:latin typeface="Calibri" charset="0"/>
                          <a:ea typeface="Calibri" charset="0"/>
                          <a:cs typeface="Calibri" charset="0"/>
                        </a:rPr>
                        <a:t>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Cognitive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Metacognitive</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Motivational Competency</a:t>
                      </a:r>
                      <a:endParaRPr lang="en-US" b="1" dirty="0">
                        <a:latin typeface="Calibri" charset="0"/>
                        <a:ea typeface="Calibri" charset="0"/>
                        <a:cs typeface="Calibri" charset="0"/>
                      </a:endParaRPr>
                    </a:p>
                  </a:txBody>
                  <a:tcPr>
                    <a:solidFill>
                      <a:schemeClr val="bg1">
                        <a:lumMod val="60000"/>
                        <a:lumOff val="40000"/>
                      </a:schemeClr>
                    </a:solidFill>
                  </a:tcPr>
                </a:tc>
                <a:tc>
                  <a:txBody>
                    <a:bodyPr/>
                    <a:lstStyle/>
                    <a:p>
                      <a:r>
                        <a:rPr lang="en-US" b="1" dirty="0" smtClean="0">
                          <a:latin typeface="Calibri" charset="0"/>
                          <a:ea typeface="Calibri" charset="0"/>
                          <a:cs typeface="Calibri" charset="0"/>
                        </a:rPr>
                        <a:t>Social/Emotional</a:t>
                      </a:r>
                      <a:r>
                        <a:rPr lang="en-US" b="1" baseline="0" dirty="0" smtClean="0">
                          <a:latin typeface="Calibri" charset="0"/>
                          <a:ea typeface="Calibri" charset="0"/>
                          <a:cs typeface="Calibri" charset="0"/>
                        </a:rPr>
                        <a:t> Competency</a:t>
                      </a:r>
                      <a:endParaRPr lang="en-US" b="1" dirty="0">
                        <a:latin typeface="Calibri" charset="0"/>
                        <a:ea typeface="Calibri" charset="0"/>
                        <a:cs typeface="Calibri" charset="0"/>
                      </a:endParaRPr>
                    </a:p>
                  </a:txBody>
                  <a:tcPr>
                    <a:solidFill>
                      <a:schemeClr val="bg1">
                        <a:lumMod val="60000"/>
                        <a:lumOff val="40000"/>
                      </a:schemeClr>
                    </a:solidFill>
                  </a:tcPr>
                </a:tc>
              </a:tr>
              <a:tr h="370840">
                <a:tc>
                  <a:txBody>
                    <a:bodyPr/>
                    <a:lstStyle/>
                    <a:p>
                      <a:r>
                        <a:rPr lang="en-US" b="1" dirty="0" smtClean="0">
                          <a:latin typeface="Calibri" charset="0"/>
                          <a:ea typeface="Calibri" charset="0"/>
                          <a:cs typeface="Calibri" charset="0"/>
                        </a:rPr>
                        <a:t>Definition</a:t>
                      </a:r>
                      <a:endParaRPr lang="en-US" b="1"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Prior knowledge that organizes the mind and provides association</a:t>
                      </a:r>
                      <a:r>
                        <a:rPr lang="en-US" baseline="0" dirty="0" smtClean="0">
                          <a:latin typeface="Calibri" charset="0"/>
                          <a:ea typeface="Calibri" charset="0"/>
                          <a:cs typeface="Calibri" charset="0"/>
                        </a:rPr>
                        <a:t>s to support new learning</a:t>
                      </a:r>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Self-regulation of learning and use of learning strategies (problem solving,</a:t>
                      </a:r>
                      <a:r>
                        <a:rPr lang="en-US" baseline="0" dirty="0" smtClean="0">
                          <a:latin typeface="Calibri" charset="0"/>
                          <a:ea typeface="Calibri" charset="0"/>
                          <a:cs typeface="Calibri" charset="0"/>
                        </a:rPr>
                        <a:t> synthesis, creative thinking)</a:t>
                      </a:r>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Engagement and persistence in pursuit of goals (learning and life)</a:t>
                      </a:r>
                      <a:endParaRPr lang="en-US" dirty="0">
                        <a:latin typeface="Calibri" charset="0"/>
                        <a:ea typeface="Calibri" charset="0"/>
                        <a:cs typeface="Calibri" charset="0"/>
                      </a:endParaRPr>
                    </a:p>
                  </a:txBody>
                  <a:tcPr/>
                </a:tc>
                <a:tc>
                  <a:txBody>
                    <a:bodyPr/>
                    <a:lstStyle/>
                    <a:p>
                      <a:r>
                        <a:rPr lang="en-US" dirty="0" smtClean="0">
                          <a:latin typeface="Calibri" charset="0"/>
                          <a:ea typeface="Calibri" charset="0"/>
                          <a:cs typeface="Calibri" charset="0"/>
                        </a:rPr>
                        <a:t>Sense of self-worth</a:t>
                      </a:r>
                      <a:r>
                        <a:rPr lang="en-US" baseline="0" dirty="0" smtClean="0">
                          <a:latin typeface="Calibri" charset="0"/>
                          <a:ea typeface="Calibri" charset="0"/>
                          <a:cs typeface="Calibri" charset="0"/>
                        </a:rPr>
                        <a:t>, regard for others, and emotional understanding and management to set goals and make responsible decisions</a:t>
                      </a:r>
                      <a:endParaRPr lang="en-US" dirty="0">
                        <a:latin typeface="Calibri" charset="0"/>
                        <a:ea typeface="Calibri" charset="0"/>
                        <a:cs typeface="Calibri" charset="0"/>
                      </a:endParaRPr>
                    </a:p>
                  </a:txBody>
                  <a:tcPr/>
                </a:tc>
              </a:tr>
              <a:tr h="370840">
                <a:tc>
                  <a:txBody>
                    <a:bodyPr/>
                    <a:lstStyle/>
                    <a:p>
                      <a:r>
                        <a:rPr lang="en-US" b="1" dirty="0" smtClean="0">
                          <a:latin typeface="Calibri" charset="0"/>
                          <a:ea typeface="Calibri" charset="0"/>
                          <a:cs typeface="Calibri" charset="0"/>
                        </a:rPr>
                        <a:t>Guiding Question</a:t>
                      </a:r>
                      <a:endParaRPr lang="en-US" b="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What are you learning?</a:t>
                      </a:r>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How are you learning it?</a:t>
                      </a:r>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Why are you learning it?</a:t>
                      </a:r>
                      <a:endParaRPr lang="en-US" i="1" dirty="0">
                        <a:latin typeface="Calibri" charset="0"/>
                        <a:ea typeface="Calibri" charset="0"/>
                        <a:cs typeface="Calibri" charset="0"/>
                      </a:endParaRPr>
                    </a:p>
                  </a:txBody>
                  <a:tcPr/>
                </a:tc>
                <a:tc>
                  <a:txBody>
                    <a:bodyPr/>
                    <a:lstStyle/>
                    <a:p>
                      <a:r>
                        <a:rPr lang="en-US" i="1" dirty="0" smtClean="0">
                          <a:latin typeface="Calibri" charset="0"/>
                          <a:ea typeface="Calibri" charset="0"/>
                          <a:cs typeface="Calibri" charset="0"/>
                        </a:rPr>
                        <a:t>What will</a:t>
                      </a:r>
                      <a:r>
                        <a:rPr lang="en-US" i="1" baseline="0" dirty="0" smtClean="0">
                          <a:latin typeface="Calibri" charset="0"/>
                          <a:ea typeface="Calibri" charset="0"/>
                          <a:cs typeface="Calibri" charset="0"/>
                        </a:rPr>
                        <a:t> it help you do that is important?</a:t>
                      </a:r>
                      <a:endParaRPr lang="en-US" i="1" dirty="0">
                        <a:latin typeface="Calibri" charset="0"/>
                        <a:ea typeface="Calibri" charset="0"/>
                        <a:cs typeface="Calibri" charset="0"/>
                      </a:endParaRPr>
                    </a:p>
                  </a:txBody>
                  <a:tcPr>
                    <a:solidFill>
                      <a:schemeClr val="accent5"/>
                    </a:solidFill>
                  </a:tcPr>
                </a:tc>
              </a:tr>
            </a:tbl>
          </a:graphicData>
        </a:graphic>
      </p:graphicFrame>
    </p:spTree>
    <p:extLst>
      <p:ext uri="{BB962C8B-B14F-4D97-AF65-F5344CB8AC3E}">
        <p14:creationId xmlns:p14="http://schemas.microsoft.com/office/powerpoint/2010/main" val="1697477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Definitions Overview</a:t>
            </a:r>
            <a:endParaRPr lang="en-US" dirty="0"/>
          </a:p>
        </p:txBody>
      </p:sp>
      <p:sp>
        <p:nvSpPr>
          <p:cNvPr id="3" name="Text Placeholder 2"/>
          <p:cNvSpPr>
            <a:spLocks noGrp="1"/>
          </p:cNvSpPr>
          <p:nvPr>
            <p:ph type="body" idx="1"/>
          </p:nvPr>
        </p:nvSpPr>
        <p:spPr/>
        <p:txBody>
          <a:bodyPr/>
          <a:lstStyle/>
          <a:p>
            <a:pPr algn="ctr"/>
            <a:r>
              <a:rPr lang="en-US" sz="2000" b="1" dirty="0" smtClean="0"/>
              <a:t>Learning Habits</a:t>
            </a:r>
          </a:p>
          <a:p>
            <a:pPr algn="ctr"/>
            <a:r>
              <a:rPr lang="en-US" sz="2000" dirty="0" smtClean="0"/>
              <a:t>Transformation of the personal </a:t>
            </a:r>
            <a:r>
              <a:rPr lang="en-US" sz="2000" dirty="0"/>
              <a:t>competencies </a:t>
            </a:r>
            <a:r>
              <a:rPr lang="en-US" sz="2000" dirty="0" smtClean="0"/>
              <a:t>into patterns of behavior used in confronting </a:t>
            </a:r>
            <a:r>
              <a:rPr lang="en-US" sz="2000" dirty="0"/>
              <a:t>new learning tasks</a:t>
            </a:r>
          </a:p>
        </p:txBody>
      </p:sp>
      <p:sp>
        <p:nvSpPr>
          <p:cNvPr id="4" name="Text Placeholder 3"/>
          <p:cNvSpPr>
            <a:spLocks noGrp="1"/>
          </p:cNvSpPr>
          <p:nvPr>
            <p:ph type="body" idx="2"/>
          </p:nvPr>
        </p:nvSpPr>
        <p:spPr/>
        <p:txBody>
          <a:bodyPr/>
          <a:lstStyle/>
          <a:p>
            <a:pPr algn="ctr"/>
            <a:r>
              <a:rPr lang="en-US" sz="2000" b="1" dirty="0" smtClean="0"/>
              <a:t>Relational Suasion</a:t>
            </a:r>
            <a:endParaRPr lang="en-US" sz="2000" dirty="0"/>
          </a:p>
          <a:p>
            <a:pPr algn="ctr"/>
            <a:r>
              <a:rPr lang="en-US" sz="2000" dirty="0"/>
              <a:t>The teacher’s ability to influence a </a:t>
            </a:r>
            <a:r>
              <a:rPr lang="en-US" sz="2000" dirty="0" smtClean="0"/>
              <a:t>student’s learning </a:t>
            </a:r>
            <a:r>
              <a:rPr lang="en-US" sz="2000" dirty="0"/>
              <a:t>and personal competency by virtue </a:t>
            </a:r>
            <a:r>
              <a:rPr lang="en-US" sz="2000" dirty="0" smtClean="0"/>
              <a:t>of the </a:t>
            </a:r>
            <a:r>
              <a:rPr lang="en-US" sz="2000" dirty="0"/>
              <a:t>teacher’s personal knowledge of </a:t>
            </a:r>
            <a:r>
              <a:rPr lang="en-US" sz="2000" dirty="0" smtClean="0"/>
              <a:t>and interaction </a:t>
            </a:r>
            <a:r>
              <a:rPr lang="en-US" sz="2000" dirty="0"/>
              <a:t>with the student and the </a:t>
            </a:r>
            <a:r>
              <a:rPr lang="en-US" sz="2000" dirty="0" smtClean="0"/>
              <a:t>student’s family</a:t>
            </a:r>
            <a:endParaRPr lang="en-US" sz="20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Tree>
    <p:extLst>
      <p:ext uri="{BB962C8B-B14F-4D97-AF65-F5344CB8AC3E}">
        <p14:creationId xmlns:p14="http://schemas.microsoft.com/office/powerpoint/2010/main" val="51976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23750" y="445025"/>
            <a:ext cx="8520600" cy="572700"/>
          </a:xfrm>
          <a:prstGeom prst="rect">
            <a:avLst/>
          </a:prstGeom>
        </p:spPr>
        <p:txBody>
          <a:bodyPr lIns="91425" tIns="91425" rIns="91425" bIns="91425" anchor="t" anchorCtr="0">
            <a:noAutofit/>
          </a:bodyPr>
          <a:lstStyle/>
          <a:p>
            <a:pPr lvl="0" rtl="0">
              <a:spcBef>
                <a:spcPts val="0"/>
              </a:spcBef>
              <a:buNone/>
            </a:pPr>
            <a:r>
              <a:rPr lang="en"/>
              <a:t>How do the Personal Competencies Interact?</a:t>
            </a:r>
          </a:p>
        </p:txBody>
      </p:sp>
      <p:sp>
        <p:nvSpPr>
          <p:cNvPr id="315" name="Shape 315"/>
          <p:cNvSpPr/>
          <p:nvPr/>
        </p:nvSpPr>
        <p:spPr>
          <a:xfrm>
            <a:off x="4303650"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Cognitive</a:t>
            </a:r>
            <a:r>
              <a:rPr lang="en" dirty="0">
                <a:latin typeface="Calibri Regular" charset="0"/>
                <a:ea typeface="Calibri Regular" charset="0"/>
                <a:cs typeface="Calibri Regular" charset="0"/>
              </a:rPr>
              <a:t>	</a:t>
            </a:r>
          </a:p>
        </p:txBody>
      </p:sp>
      <p:sp>
        <p:nvSpPr>
          <p:cNvPr id="316" name="Shape 316"/>
          <p:cNvSpPr/>
          <p:nvPr/>
        </p:nvSpPr>
        <p:spPr>
          <a:xfrm>
            <a:off x="4303650" y="26038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a:spcBef>
                <a:spcPts val="0"/>
              </a:spcBef>
              <a:buNone/>
            </a:pPr>
            <a:r>
              <a:rPr lang="en" dirty="0">
                <a:solidFill>
                  <a:srgbClr val="FFFFFF"/>
                </a:solidFill>
                <a:latin typeface="Calibri Regular" charset="0"/>
                <a:ea typeface="Calibri Regular" charset="0"/>
                <a:cs typeface="Calibri Regular" charset="0"/>
                <a:sym typeface="Average"/>
              </a:rPr>
              <a:t>   Motivational</a:t>
            </a:r>
          </a:p>
        </p:txBody>
      </p:sp>
      <p:sp>
        <p:nvSpPr>
          <p:cNvPr id="317" name="Shape 317"/>
          <p:cNvSpPr/>
          <p:nvPr/>
        </p:nvSpPr>
        <p:spPr>
          <a:xfrm>
            <a:off x="5981650" y="26505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Social/Emotional</a:t>
            </a:r>
            <a:r>
              <a:rPr lang="en" dirty="0">
                <a:latin typeface="Calibri Regular" charset="0"/>
                <a:ea typeface="Calibri Regular" charset="0"/>
                <a:cs typeface="Calibri Regular" charset="0"/>
                <a:sym typeface="Average"/>
              </a:rPr>
              <a:t>  </a:t>
            </a:r>
          </a:p>
        </p:txBody>
      </p:sp>
      <p:sp>
        <p:nvSpPr>
          <p:cNvPr id="318" name="Shape 318"/>
          <p:cNvSpPr/>
          <p:nvPr/>
        </p:nvSpPr>
        <p:spPr>
          <a:xfrm>
            <a:off x="6009475" y="12196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Metacognitive</a:t>
            </a:r>
          </a:p>
        </p:txBody>
      </p:sp>
      <p:sp>
        <p:nvSpPr>
          <p:cNvPr id="319" name="Shape 319"/>
          <p:cNvSpPr txBox="1"/>
          <p:nvPr/>
        </p:nvSpPr>
        <p:spPr>
          <a:xfrm>
            <a:off x="661850" y="1314250"/>
            <a:ext cx="3177000" cy="3179100"/>
          </a:xfrm>
          <a:prstGeom prst="rect">
            <a:avLst/>
          </a:prstGeom>
          <a:noFill/>
          <a:ln>
            <a:noFill/>
          </a:ln>
        </p:spPr>
        <p:txBody>
          <a:bodyPr lIns="91425" tIns="91425" rIns="91425" bIns="91425" anchor="t" anchorCtr="0">
            <a:noAutofit/>
          </a:bodyPr>
          <a:lstStyle/>
          <a:p>
            <a:pPr lvl="0" algn="ctr">
              <a:spcBef>
                <a:spcPts val="0"/>
              </a:spcBef>
              <a:buNone/>
            </a:pPr>
            <a:r>
              <a:rPr lang="en" dirty="0">
                <a:solidFill>
                  <a:srgbClr val="FFFFFF"/>
                </a:solidFill>
                <a:latin typeface="Calibri Regular" charset="0"/>
                <a:ea typeface="Calibri Regular" charset="0"/>
                <a:cs typeface="Calibri Regular" charset="0"/>
                <a:sym typeface="Average"/>
              </a:rPr>
              <a:t>There is natural overlap between the four personal competencies. </a:t>
            </a:r>
          </a:p>
          <a:p>
            <a:pPr lvl="0">
              <a:spcBef>
                <a:spcPts val="0"/>
              </a:spcBef>
              <a:buNone/>
            </a:pPr>
            <a:endParaRPr dirty="0">
              <a:solidFill>
                <a:srgbClr val="FFFFFF"/>
              </a:solidFill>
              <a:latin typeface="Calibri Regular" charset="0"/>
              <a:ea typeface="Calibri Regular" charset="0"/>
              <a:cs typeface="Calibri Regular" charset="0"/>
              <a:sym typeface="Average"/>
            </a:endParaRPr>
          </a:p>
          <a:p>
            <a:pPr lvl="0">
              <a:spcBef>
                <a:spcPts val="0"/>
              </a:spcBef>
              <a:buNone/>
            </a:pPr>
            <a:r>
              <a:rPr lang="en" dirty="0">
                <a:solidFill>
                  <a:srgbClr val="FFFFFF"/>
                </a:solidFill>
                <a:latin typeface="Calibri Regular" charset="0"/>
                <a:ea typeface="Calibri Regular" charset="0"/>
                <a:cs typeface="Calibri Regular" charset="0"/>
                <a:sym typeface="Average"/>
              </a:rPr>
              <a:t>Think about:</a:t>
            </a:r>
          </a:p>
          <a:p>
            <a:pPr marL="457200" lvl="0" indent="-228600" rtl="0">
              <a:spcBef>
                <a:spcPts val="0"/>
              </a:spcBef>
              <a:buClr>
                <a:srgbClr val="FFFFFF"/>
              </a:buClr>
              <a:buFont typeface="Average"/>
              <a:buChar char="●"/>
            </a:pPr>
            <a:r>
              <a:rPr lang="en" dirty="0">
                <a:solidFill>
                  <a:srgbClr val="FFFFFF"/>
                </a:solidFill>
                <a:latin typeface="Calibri Regular" charset="0"/>
                <a:ea typeface="Calibri Regular" charset="0"/>
                <a:cs typeface="Calibri Regular" charset="0"/>
                <a:sym typeface="Average"/>
              </a:rPr>
              <a:t>How improved metacognition improves the outcomes in the cognitive domain, or</a:t>
            </a:r>
          </a:p>
          <a:p>
            <a:pPr marL="457200" lvl="0" indent="-228600" rtl="0">
              <a:spcBef>
                <a:spcPts val="0"/>
              </a:spcBef>
              <a:buClr>
                <a:srgbClr val="FFFFFF"/>
              </a:buClr>
              <a:buFont typeface="Average"/>
              <a:buChar char="●"/>
            </a:pPr>
            <a:r>
              <a:rPr lang="en" dirty="0">
                <a:solidFill>
                  <a:srgbClr val="FFFFFF"/>
                </a:solidFill>
                <a:latin typeface="Calibri Regular" charset="0"/>
                <a:ea typeface="Calibri Regular" charset="0"/>
                <a:cs typeface="Calibri Regular" charset="0"/>
                <a:sym typeface="Average"/>
              </a:rPr>
              <a:t>How social/emotional awareness may lead to higher motivation</a:t>
            </a: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algn="ctr">
              <a:spcBef>
                <a:spcPts val="0"/>
              </a:spcBef>
              <a:buNone/>
            </a:pPr>
            <a:r>
              <a:rPr lang="en" dirty="0">
                <a:solidFill>
                  <a:srgbClr val="FFFFFF"/>
                </a:solidFill>
                <a:latin typeface="Calibri Regular" charset="0"/>
                <a:ea typeface="Calibri Regular" charset="0"/>
                <a:cs typeface="Calibri Regular" charset="0"/>
                <a:sym typeface="Average"/>
              </a:rPr>
              <a:t>Can you think of any other examples of how these competencies interact in your classroom? </a:t>
            </a:r>
          </a:p>
        </p:txBody>
      </p:sp>
      <p:pic>
        <p:nvPicPr>
          <p:cNvPr id="320" name="Shape 320" descr="... brain and gears | by ..."/>
          <p:cNvPicPr preferRelativeResize="0"/>
          <p:nvPr/>
        </p:nvPicPr>
        <p:blipFill>
          <a:blip r:embed="rId3">
            <a:alphaModFix/>
          </a:blip>
          <a:stretch>
            <a:fillRect/>
          </a:stretch>
        </p:blipFill>
        <p:spPr>
          <a:xfrm>
            <a:off x="4966829" y="1938275"/>
            <a:ext cx="733048" cy="572700"/>
          </a:xfrm>
          <a:prstGeom prst="rect">
            <a:avLst/>
          </a:prstGeom>
          <a:noFill/>
          <a:ln>
            <a:noFill/>
          </a:ln>
        </p:spPr>
      </p:pic>
      <p:pic>
        <p:nvPicPr>
          <p:cNvPr id="321" name="Shape 321" descr="Lightbulb by kwl617 ..."/>
          <p:cNvPicPr preferRelativeResize="0"/>
          <p:nvPr/>
        </p:nvPicPr>
        <p:blipFill>
          <a:blip r:embed="rId4">
            <a:alphaModFix/>
          </a:blip>
          <a:stretch>
            <a:fillRect/>
          </a:stretch>
        </p:blipFill>
        <p:spPr>
          <a:xfrm>
            <a:off x="6883197" y="1889150"/>
            <a:ext cx="642924" cy="626650"/>
          </a:xfrm>
          <a:prstGeom prst="rect">
            <a:avLst/>
          </a:prstGeom>
          <a:noFill/>
          <a:ln>
            <a:noFill/>
          </a:ln>
        </p:spPr>
      </p:pic>
      <p:pic>
        <p:nvPicPr>
          <p:cNvPr id="322" name="Shape 322" descr="Man reading book | Flickr ..."/>
          <p:cNvPicPr preferRelativeResize="0"/>
          <p:nvPr/>
        </p:nvPicPr>
        <p:blipFill>
          <a:blip r:embed="rId5">
            <a:alphaModFix/>
          </a:blip>
          <a:stretch>
            <a:fillRect/>
          </a:stretch>
        </p:blipFill>
        <p:spPr>
          <a:xfrm>
            <a:off x="5011875" y="3421875"/>
            <a:ext cx="642924" cy="642924"/>
          </a:xfrm>
          <a:prstGeom prst="rect">
            <a:avLst/>
          </a:prstGeom>
          <a:noFill/>
          <a:ln>
            <a:noFill/>
          </a:ln>
        </p:spPr>
      </p:pic>
      <p:pic>
        <p:nvPicPr>
          <p:cNvPr id="323" name="Shape 323" descr="Yellow 3d Smiley Icon ..."/>
          <p:cNvPicPr preferRelativeResize="0"/>
          <p:nvPr/>
        </p:nvPicPr>
        <p:blipFill>
          <a:blip r:embed="rId6">
            <a:alphaModFix/>
          </a:blip>
          <a:stretch>
            <a:fillRect/>
          </a:stretch>
        </p:blipFill>
        <p:spPr>
          <a:xfrm>
            <a:off x="6827824" y="3472330"/>
            <a:ext cx="642926" cy="636568"/>
          </a:xfrm>
          <a:prstGeom prst="rect">
            <a:avLst/>
          </a:prstGeom>
          <a:noFill/>
          <a:ln>
            <a:noFill/>
          </a:ln>
        </p:spPr>
      </p:pic>
      <p:sp>
        <p:nvSpPr>
          <p:cNvPr id="324" name="Shape 32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16</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How do the Personal Competencies Interact?</a:t>
            </a:r>
          </a:p>
        </p:txBody>
      </p:sp>
      <p:sp>
        <p:nvSpPr>
          <p:cNvPr id="330" name="Shape 330"/>
          <p:cNvSpPr/>
          <p:nvPr/>
        </p:nvSpPr>
        <p:spPr>
          <a:xfrm>
            <a:off x="4303675" y="1229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Cognitive</a:t>
            </a:r>
            <a:r>
              <a:rPr lang="en" dirty="0">
                <a:latin typeface="Calibri Regular" charset="0"/>
                <a:ea typeface="Calibri Regular" charset="0"/>
                <a:cs typeface="Calibri Regular" charset="0"/>
              </a:rPr>
              <a:t>	</a:t>
            </a:r>
          </a:p>
        </p:txBody>
      </p:sp>
      <p:sp>
        <p:nvSpPr>
          <p:cNvPr id="331" name="Shape 331"/>
          <p:cNvSpPr/>
          <p:nvPr/>
        </p:nvSpPr>
        <p:spPr>
          <a:xfrm>
            <a:off x="4303675" y="261327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Motivational</a:t>
            </a:r>
          </a:p>
        </p:txBody>
      </p:sp>
      <p:sp>
        <p:nvSpPr>
          <p:cNvPr id="332" name="Shape 332"/>
          <p:cNvSpPr/>
          <p:nvPr/>
        </p:nvSpPr>
        <p:spPr>
          <a:xfrm>
            <a:off x="5981675" y="266000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Social/Emotional</a:t>
            </a:r>
            <a:r>
              <a:rPr lang="en" dirty="0">
                <a:latin typeface="Calibri Regular" charset="0"/>
                <a:ea typeface="Calibri Regular" charset="0"/>
                <a:cs typeface="Calibri Regular" charset="0"/>
                <a:sym typeface="Average"/>
              </a:rPr>
              <a:t>  </a:t>
            </a:r>
          </a:p>
        </p:txBody>
      </p:sp>
      <p:sp>
        <p:nvSpPr>
          <p:cNvPr id="333" name="Shape 333"/>
          <p:cNvSpPr/>
          <p:nvPr/>
        </p:nvSpPr>
        <p:spPr>
          <a:xfrm>
            <a:off x="6009500" y="1229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Metacognitive</a:t>
            </a:r>
          </a:p>
        </p:txBody>
      </p:sp>
      <p:sp>
        <p:nvSpPr>
          <p:cNvPr id="334" name="Shape 334"/>
          <p:cNvSpPr txBox="1"/>
          <p:nvPr/>
        </p:nvSpPr>
        <p:spPr>
          <a:xfrm>
            <a:off x="273763" y="1745704"/>
            <a:ext cx="3177000" cy="642900"/>
          </a:xfrm>
          <a:prstGeom prst="rect">
            <a:avLst/>
          </a:prstGeom>
          <a:noFill/>
          <a:ln>
            <a:noFill/>
          </a:ln>
        </p:spPr>
        <p:txBody>
          <a:bodyPr lIns="91425" tIns="91425" rIns="91425" bIns="91425" anchor="t" anchorCtr="0">
            <a:noAutofit/>
          </a:bodyPr>
          <a:lstStyle/>
          <a:p>
            <a:pPr lvl="0" algn="ctr" rtl="0">
              <a:spcBef>
                <a:spcPts val="0"/>
              </a:spcBef>
              <a:buNone/>
            </a:pPr>
            <a:r>
              <a:rPr lang="en" sz="1800" dirty="0">
                <a:solidFill>
                  <a:srgbClr val="FFFFFF"/>
                </a:solidFill>
                <a:latin typeface="Calibri Regular" charset="0"/>
                <a:ea typeface="Calibri Regular" charset="0"/>
                <a:cs typeface="Calibri Regular" charset="0"/>
                <a:sym typeface="Average"/>
              </a:rPr>
              <a:t>The intersection of these competencies is where learning habits develop.</a:t>
            </a:r>
          </a:p>
        </p:txBody>
      </p:sp>
      <p:pic>
        <p:nvPicPr>
          <p:cNvPr id="335" name="Shape 335" descr="... brain and gears | by ..."/>
          <p:cNvPicPr preferRelativeResize="0"/>
          <p:nvPr/>
        </p:nvPicPr>
        <p:blipFill>
          <a:blip r:embed="rId3">
            <a:alphaModFix/>
          </a:blip>
          <a:stretch>
            <a:fillRect/>
          </a:stretch>
        </p:blipFill>
        <p:spPr>
          <a:xfrm>
            <a:off x="4966854" y="1947725"/>
            <a:ext cx="733048" cy="572700"/>
          </a:xfrm>
          <a:prstGeom prst="rect">
            <a:avLst/>
          </a:prstGeom>
          <a:noFill/>
          <a:ln>
            <a:noFill/>
          </a:ln>
        </p:spPr>
      </p:pic>
      <p:pic>
        <p:nvPicPr>
          <p:cNvPr id="336" name="Shape 336" descr="Lightbulb by kwl617 ..."/>
          <p:cNvPicPr preferRelativeResize="0"/>
          <p:nvPr/>
        </p:nvPicPr>
        <p:blipFill>
          <a:blip r:embed="rId4">
            <a:alphaModFix/>
          </a:blip>
          <a:stretch>
            <a:fillRect/>
          </a:stretch>
        </p:blipFill>
        <p:spPr>
          <a:xfrm>
            <a:off x="6883222" y="1898600"/>
            <a:ext cx="642924" cy="626650"/>
          </a:xfrm>
          <a:prstGeom prst="rect">
            <a:avLst/>
          </a:prstGeom>
          <a:noFill/>
          <a:ln>
            <a:noFill/>
          </a:ln>
        </p:spPr>
      </p:pic>
      <p:pic>
        <p:nvPicPr>
          <p:cNvPr id="337" name="Shape 337" descr="Man reading book | Flickr ..."/>
          <p:cNvPicPr preferRelativeResize="0"/>
          <p:nvPr/>
        </p:nvPicPr>
        <p:blipFill>
          <a:blip r:embed="rId5">
            <a:alphaModFix/>
          </a:blip>
          <a:stretch>
            <a:fillRect/>
          </a:stretch>
        </p:blipFill>
        <p:spPr>
          <a:xfrm>
            <a:off x="5011900" y="3431325"/>
            <a:ext cx="642924" cy="642924"/>
          </a:xfrm>
          <a:prstGeom prst="rect">
            <a:avLst/>
          </a:prstGeom>
          <a:noFill/>
          <a:ln>
            <a:noFill/>
          </a:ln>
        </p:spPr>
      </p:pic>
      <p:pic>
        <p:nvPicPr>
          <p:cNvPr id="338" name="Shape 338" descr="Yellow 3d Smiley Icon ..."/>
          <p:cNvPicPr preferRelativeResize="0"/>
          <p:nvPr/>
        </p:nvPicPr>
        <p:blipFill>
          <a:blip r:embed="rId6">
            <a:alphaModFix/>
          </a:blip>
          <a:stretch>
            <a:fillRect/>
          </a:stretch>
        </p:blipFill>
        <p:spPr>
          <a:xfrm>
            <a:off x="6827849" y="3481780"/>
            <a:ext cx="642926" cy="636568"/>
          </a:xfrm>
          <a:prstGeom prst="rect">
            <a:avLst/>
          </a:prstGeom>
          <a:noFill/>
          <a:ln>
            <a:noFill/>
          </a:ln>
        </p:spPr>
      </p:pic>
      <p:cxnSp>
        <p:nvCxnSpPr>
          <p:cNvPr id="339" name="Shape 339"/>
          <p:cNvCxnSpPr/>
          <p:nvPr/>
        </p:nvCxnSpPr>
        <p:spPr>
          <a:xfrm>
            <a:off x="3157975" y="2594212"/>
            <a:ext cx="3082200" cy="368700"/>
          </a:xfrm>
          <a:prstGeom prst="straightConnector1">
            <a:avLst/>
          </a:prstGeom>
          <a:noFill/>
          <a:ln w="114300" cap="flat" cmpd="sng">
            <a:solidFill>
              <a:srgbClr val="FF0000"/>
            </a:solidFill>
            <a:prstDash val="solid"/>
            <a:round/>
            <a:headEnd type="none" w="lg" len="lg"/>
            <a:tailEnd type="triangle" w="lg" len="lg"/>
          </a:ln>
        </p:spPr>
      </p:cxnSp>
      <p:sp>
        <p:nvSpPr>
          <p:cNvPr id="340" name="Shape 34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17</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Personal Competency Framework</a:t>
            </a:r>
          </a:p>
        </p:txBody>
      </p:sp>
      <p:sp>
        <p:nvSpPr>
          <p:cNvPr id="359" name="Shape 359"/>
          <p:cNvSpPr txBox="1"/>
          <p:nvPr/>
        </p:nvSpPr>
        <p:spPr>
          <a:xfrm>
            <a:off x="504275" y="4707175"/>
            <a:ext cx="7021800" cy="3921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800" dirty="0">
                <a:solidFill>
                  <a:schemeClr val="accent3"/>
                </a:solidFill>
                <a:latin typeface="Calibri Regular" charset="0"/>
                <a:ea typeface="Calibri Regular" charset="0"/>
                <a:cs typeface="Calibri Regular" charset="0"/>
                <a:sym typeface="Average"/>
              </a:rPr>
              <a:t>Redding, S. (2014). The Something Other: Personal competencies for learning and life. Philadelphia, PA: Temple University, Center on Innovations in Learning. </a:t>
            </a:r>
          </a:p>
        </p:txBody>
      </p:sp>
      <p:pic>
        <p:nvPicPr>
          <p:cNvPr id="360" name="Shape 360"/>
          <p:cNvPicPr preferRelativeResize="0"/>
          <p:nvPr/>
        </p:nvPicPr>
        <p:blipFill>
          <a:blip r:embed="rId3">
            <a:alphaModFix/>
          </a:blip>
          <a:stretch>
            <a:fillRect/>
          </a:stretch>
        </p:blipFill>
        <p:spPr>
          <a:xfrm>
            <a:off x="1125125" y="1052100"/>
            <a:ext cx="6731949" cy="3563975"/>
          </a:xfrm>
          <a:prstGeom prst="rect">
            <a:avLst/>
          </a:prstGeom>
          <a:noFill/>
          <a:ln>
            <a:noFill/>
          </a:ln>
        </p:spPr>
      </p:pic>
      <p:sp>
        <p:nvSpPr>
          <p:cNvPr id="361" name="Shape 36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18</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Contexts for Competencies</a:t>
            </a:r>
          </a:p>
        </p:txBody>
      </p:sp>
      <p:sp>
        <p:nvSpPr>
          <p:cNvPr id="346" name="Shape 346"/>
          <p:cNvSpPr txBox="1">
            <a:spLocks noGrp="1"/>
          </p:cNvSpPr>
          <p:nvPr>
            <p:ph type="body" idx="1"/>
          </p:nvPr>
        </p:nvSpPr>
        <p:spPr>
          <a:xfrm>
            <a:off x="1322300" y="1143025"/>
            <a:ext cx="6152100" cy="3416400"/>
          </a:xfrm>
          <a:prstGeom prst="rect">
            <a:avLst/>
          </a:prstGeom>
        </p:spPr>
        <p:txBody>
          <a:bodyPr lIns="91425" tIns="91425" rIns="91425" bIns="91425" anchor="t" anchorCtr="0">
            <a:noAutofit/>
          </a:bodyPr>
          <a:lstStyle/>
          <a:p>
            <a:pPr lvl="0" algn="ctr">
              <a:spcBef>
                <a:spcPts val="0"/>
              </a:spcBef>
              <a:buNone/>
            </a:pPr>
            <a:r>
              <a:rPr lang="en"/>
              <a:t>The competencies are built within and across three contexts: </a:t>
            </a:r>
          </a:p>
        </p:txBody>
      </p:sp>
      <p:sp>
        <p:nvSpPr>
          <p:cNvPr id="347" name="Shape 347"/>
          <p:cNvSpPr/>
          <p:nvPr/>
        </p:nvSpPr>
        <p:spPr>
          <a:xfrm>
            <a:off x="2799350" y="1684050"/>
            <a:ext cx="3198000" cy="3110100"/>
          </a:xfrm>
          <a:prstGeom prst="ellipse">
            <a:avLst/>
          </a:prstGeom>
          <a:solidFill>
            <a:srgbClr val="0B539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348" name="Shape 348"/>
          <p:cNvSpPr/>
          <p:nvPr/>
        </p:nvSpPr>
        <p:spPr>
          <a:xfrm>
            <a:off x="3078350" y="2202450"/>
            <a:ext cx="2640000" cy="2591700"/>
          </a:xfrm>
          <a:prstGeom prst="ellipse">
            <a:avLst/>
          </a:prstGeom>
          <a:solidFill>
            <a:srgbClr val="3D85C6"/>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dirty="0">
              <a:latin typeface="Calibri Regular" charset="0"/>
              <a:ea typeface="Calibri Regular" charset="0"/>
              <a:cs typeface="Calibri Regular" charset="0"/>
            </a:endParaRPr>
          </a:p>
        </p:txBody>
      </p:sp>
      <p:sp>
        <p:nvSpPr>
          <p:cNvPr id="349" name="Shape 349"/>
          <p:cNvSpPr/>
          <p:nvPr/>
        </p:nvSpPr>
        <p:spPr>
          <a:xfrm>
            <a:off x="3415550" y="2818650"/>
            <a:ext cx="1965600" cy="1975500"/>
          </a:xfrm>
          <a:prstGeom prst="ellipse">
            <a:avLst/>
          </a:prstGeom>
          <a:solidFill>
            <a:srgbClr val="6FA8D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350" name="Shape 350"/>
          <p:cNvSpPr txBox="1"/>
          <p:nvPr/>
        </p:nvSpPr>
        <p:spPr>
          <a:xfrm>
            <a:off x="3488350" y="1838662"/>
            <a:ext cx="1965600" cy="2925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FFFF"/>
                </a:solidFill>
                <a:latin typeface="Calibri Regular" charset="0"/>
                <a:ea typeface="Calibri Regular" charset="0"/>
                <a:cs typeface="Calibri Regular" charset="0"/>
                <a:sym typeface="Average"/>
              </a:rPr>
              <a:t>School Community</a:t>
            </a:r>
          </a:p>
        </p:txBody>
      </p:sp>
      <p:sp>
        <p:nvSpPr>
          <p:cNvPr id="351" name="Shape 351"/>
          <p:cNvSpPr txBox="1"/>
          <p:nvPr/>
        </p:nvSpPr>
        <p:spPr>
          <a:xfrm>
            <a:off x="3971000" y="2321387"/>
            <a:ext cx="854700" cy="3216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latin typeface="Calibri Regular" charset="0"/>
                <a:ea typeface="Calibri Regular" charset="0"/>
                <a:cs typeface="Calibri Regular" charset="0"/>
                <a:sym typeface="Average"/>
              </a:rPr>
              <a:t>School </a:t>
            </a:r>
          </a:p>
        </p:txBody>
      </p:sp>
      <p:sp>
        <p:nvSpPr>
          <p:cNvPr id="352" name="Shape 352"/>
          <p:cNvSpPr txBox="1"/>
          <p:nvPr/>
        </p:nvSpPr>
        <p:spPr>
          <a:xfrm>
            <a:off x="3902325" y="2952125"/>
            <a:ext cx="1965600" cy="3216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latin typeface="Calibri Regular" charset="0"/>
                <a:ea typeface="Calibri Regular" charset="0"/>
                <a:cs typeface="Calibri Regular" charset="0"/>
                <a:sym typeface="Average"/>
              </a:rPr>
              <a:t>Classroom</a:t>
            </a:r>
          </a:p>
        </p:txBody>
      </p:sp>
      <p:sp>
        <p:nvSpPr>
          <p:cNvPr id="353" name="Shape 35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19</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Calibri" charset="0"/>
                <a:ea typeface="Calibri" charset="0"/>
                <a:cs typeface="Calibri" charset="0"/>
              </a:rPr>
              <a:t>Day 1 Agenda</a:t>
            </a:r>
          </a:p>
        </p:txBody>
      </p:sp>
      <p:sp>
        <p:nvSpPr>
          <p:cNvPr id="66" name="Shape 66"/>
          <p:cNvSpPr txBox="1"/>
          <p:nvPr/>
        </p:nvSpPr>
        <p:spPr>
          <a:xfrm>
            <a:off x="410299" y="1175500"/>
            <a:ext cx="6067200" cy="3605700"/>
          </a:xfrm>
          <a:prstGeom prst="rect">
            <a:avLst/>
          </a:prstGeom>
          <a:noFill/>
          <a:ln>
            <a:noFill/>
          </a:ln>
        </p:spPr>
        <p:txBody>
          <a:bodyPr lIns="91425" tIns="91425" rIns="91425" bIns="91425" anchor="t" anchorCtr="0">
            <a:noAutofit/>
          </a:bodyPr>
          <a:lstStyle/>
          <a:p>
            <a:pPr lvl="0">
              <a:lnSpc>
                <a:spcPct val="150000"/>
              </a:lnSpc>
              <a:spcBef>
                <a:spcPts val="0"/>
              </a:spcBef>
              <a:buNone/>
            </a:pPr>
            <a:r>
              <a:rPr lang="en" sz="1200" dirty="0">
                <a:solidFill>
                  <a:srgbClr val="F3F3F3"/>
                </a:solidFill>
                <a:latin typeface="Calibri" charset="0"/>
                <a:ea typeface="Calibri" charset="0"/>
                <a:cs typeface="Calibri" charset="0"/>
                <a:sym typeface="Average"/>
              </a:rPr>
              <a:t>8:30	Registration and Coffee</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9:00	Welcome and Introductions</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9:15	Introduction to the Personal Competencies</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10:30	Break</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10:45	Introduction to the Personal Competencies, continued</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12:00	Working Lunch - Case Study</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1:00	How the Personal Competencies Interact	</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1:15 	Personal Competencies and You</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1:45 	Personal Competencies and Your Students</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2:15	Break</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2:30 	Case Study Gallery Walk and Discussion</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3:30	Wrap Up and Instructions for Tomorrow</a:t>
            </a:r>
          </a:p>
          <a:p>
            <a:pPr lvl="0" rtl="0">
              <a:lnSpc>
                <a:spcPct val="150000"/>
              </a:lnSpc>
              <a:spcBef>
                <a:spcPts val="0"/>
              </a:spcBef>
              <a:buNone/>
            </a:pPr>
            <a:r>
              <a:rPr lang="en" sz="1200" dirty="0">
                <a:solidFill>
                  <a:srgbClr val="F3F3F3"/>
                </a:solidFill>
                <a:latin typeface="Calibri" charset="0"/>
                <a:ea typeface="Calibri" charset="0"/>
                <a:cs typeface="Calibri" charset="0"/>
                <a:sym typeface="Average"/>
              </a:rPr>
              <a:t>4:00 	Adjourn</a:t>
            </a:r>
          </a:p>
          <a:p>
            <a:pPr lvl="0" rtl="0">
              <a:lnSpc>
                <a:spcPct val="115000"/>
              </a:lnSpc>
              <a:spcBef>
                <a:spcPts val="0"/>
              </a:spcBef>
              <a:buNone/>
            </a:pPr>
            <a:r>
              <a:rPr lang="en" sz="1100" dirty="0">
                <a:solidFill>
                  <a:srgbClr val="FFFFFF"/>
                </a:solidFill>
                <a:latin typeface="Calibri" charset="0"/>
                <a:ea typeface="Calibri" charset="0"/>
                <a:cs typeface="Calibri" charset="0"/>
                <a:sym typeface="Average"/>
              </a:rPr>
              <a:t>	</a:t>
            </a:r>
          </a:p>
          <a:p>
            <a:pPr lvl="0">
              <a:lnSpc>
                <a:spcPct val="115000"/>
              </a:lnSpc>
              <a:spcBef>
                <a:spcPts val="0"/>
              </a:spcBef>
              <a:buNone/>
            </a:pPr>
            <a:endParaRPr sz="1100" dirty="0">
              <a:solidFill>
                <a:srgbClr val="FFFFFF"/>
              </a:solidFill>
              <a:latin typeface="Calibri" charset="0"/>
              <a:ea typeface="Calibri" charset="0"/>
              <a:cs typeface="Calibri" charset="0"/>
              <a:sym typeface="Average"/>
            </a:endParaRPr>
          </a:p>
        </p:txBody>
      </p:sp>
      <p:sp>
        <p:nvSpPr>
          <p:cNvPr id="67" name="Shape 6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latin typeface="Calibri" charset="0"/>
                <a:ea typeface="Calibri" charset="0"/>
                <a:cs typeface="Calibri" charset="0"/>
              </a:rPr>
              <a:t>2</a:t>
            </a:fld>
            <a:endParaRPr lang="en" sz="1100" dirty="0">
              <a:solidFill>
                <a:schemeClr val="accent6"/>
              </a:solidFill>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Cognitive Competency</a:t>
            </a:r>
          </a:p>
          <a:p>
            <a:pPr lvl="0">
              <a:spcBef>
                <a:spcPts val="0"/>
              </a:spcBef>
              <a:buNone/>
            </a:pPr>
            <a:endParaRPr/>
          </a:p>
        </p:txBody>
      </p:sp>
      <p:sp>
        <p:nvSpPr>
          <p:cNvPr id="112" name="Shape 1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u="sng"/>
              <a:t>Definition</a:t>
            </a:r>
            <a:r>
              <a:rPr lang="en"/>
              <a:t>: Prior knowledge which facilitates new learning; broad knowledge acquired in any context, accessible in memory to facilitate new learning; sufficient depth of understanding to expedite acquisition of new learning</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r>
              <a:rPr lang="en" sz="800"/>
              <a:t>Redding, S. (2016). Competencies and personalized learning. In M. Murphy, S. Redding, and J. Twyman (Eds.), Handbook on personalized learning for states, districts, and schools (pp. 3–18). Philadelphia, PA: Temple University, Center on Innovations in Learning. </a:t>
            </a:r>
          </a:p>
          <a:p>
            <a:pPr lvl="0">
              <a:spcBef>
                <a:spcPts val="0"/>
              </a:spcBef>
              <a:buNone/>
            </a:pPr>
            <a:endParaRPr/>
          </a:p>
        </p:txBody>
      </p:sp>
      <p:sp>
        <p:nvSpPr>
          <p:cNvPr id="113" name="Shape 113"/>
          <p:cNvSpPr txBox="1"/>
          <p:nvPr/>
        </p:nvSpPr>
        <p:spPr>
          <a:xfrm>
            <a:off x="472750" y="2420775"/>
            <a:ext cx="3687300" cy="18531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a:t>
            </a:r>
            <a:r>
              <a:rPr lang="en" sz="1800" dirty="0" smtClean="0">
                <a:solidFill>
                  <a:schemeClr val="accent3"/>
                </a:solidFill>
                <a:latin typeface="Calibri Regular" charset="0"/>
                <a:ea typeface="Calibri Regular" charset="0"/>
                <a:cs typeface="Calibri Regular" charset="0"/>
                <a:sym typeface="Average"/>
              </a:rPr>
              <a:t>know:</a:t>
            </a:r>
            <a:endParaRPr lang="en-US" sz="1800" dirty="0" smtClean="0">
              <a:solidFill>
                <a:schemeClr val="accent3"/>
              </a:solidFill>
              <a:latin typeface="Calibri Regular" charset="0"/>
              <a:ea typeface="Calibri Regular" charset="0"/>
              <a:cs typeface="Calibri Regular" charset="0"/>
              <a:sym typeface="Average"/>
            </a:endParaRPr>
          </a:p>
          <a:p>
            <a:pPr marL="285750" lvl="0" indent="-285750" rtl="0">
              <a:spcBef>
                <a:spcPts val="0"/>
              </a:spcBef>
              <a:buFont typeface="Arial" charset="0"/>
              <a:buChar char="•"/>
            </a:pPr>
            <a:r>
              <a:rPr lang="en" sz="1800" dirty="0" smtClean="0">
                <a:solidFill>
                  <a:schemeClr val="accent3"/>
                </a:solidFill>
                <a:latin typeface="Calibri Regular" charset="0"/>
                <a:ea typeface="Calibri Regular" charset="0"/>
                <a:cs typeface="Calibri Regular" charset="0"/>
                <a:sym typeface="Average"/>
              </a:rPr>
              <a:t>Standards</a:t>
            </a:r>
            <a:endParaRPr lang="en-US" sz="1800" dirty="0" smtClean="0">
              <a:solidFill>
                <a:schemeClr val="accent3"/>
              </a:solidFill>
              <a:latin typeface="Calibri Regular" charset="0"/>
              <a:ea typeface="Calibri Regular" charset="0"/>
              <a:cs typeface="Calibri Regular" charset="0"/>
              <a:sym typeface="Average"/>
            </a:endParaRPr>
          </a:p>
          <a:p>
            <a:pPr marL="285750" lvl="0" indent="-285750" rtl="0">
              <a:spcBef>
                <a:spcPts val="0"/>
              </a:spcBef>
              <a:buFont typeface="Arial" charset="0"/>
              <a:buChar char="•"/>
            </a:pPr>
            <a:r>
              <a:rPr lang="en" sz="1800" dirty="0" smtClean="0">
                <a:solidFill>
                  <a:schemeClr val="accent3"/>
                </a:solidFill>
                <a:latin typeface="Calibri Regular" charset="0"/>
                <a:ea typeface="Calibri Regular" charset="0"/>
                <a:cs typeface="Calibri Regular" charset="0"/>
                <a:sym typeface="Average"/>
              </a:rPr>
              <a:t>Curricula</a:t>
            </a:r>
            <a:endParaRPr lang="en-US" sz="1800" dirty="0">
              <a:solidFill>
                <a:schemeClr val="accent3"/>
              </a:solidFill>
              <a:latin typeface="Calibri Regular" charset="0"/>
              <a:ea typeface="Calibri Regular" charset="0"/>
              <a:cs typeface="Calibri Regular" charset="0"/>
              <a:sym typeface="Average"/>
            </a:endParaRPr>
          </a:p>
          <a:p>
            <a:pPr marL="285750" lvl="0" indent="-285750" rtl="0">
              <a:spcBef>
                <a:spcPts val="0"/>
              </a:spcBef>
              <a:buFont typeface="Arial" charset="0"/>
              <a:buChar char="•"/>
            </a:pPr>
            <a:r>
              <a:rPr lang="en" sz="1800" dirty="0" smtClean="0">
                <a:solidFill>
                  <a:schemeClr val="accent3"/>
                </a:solidFill>
                <a:latin typeface="Calibri Regular" charset="0"/>
                <a:ea typeface="Calibri Regular" charset="0"/>
                <a:cs typeface="Calibri Regular" charset="0"/>
                <a:sym typeface="Average"/>
              </a:rPr>
              <a:t>Cognitive </a:t>
            </a:r>
            <a:r>
              <a:rPr lang="en" sz="1800" dirty="0">
                <a:solidFill>
                  <a:schemeClr val="accent3"/>
                </a:solidFill>
                <a:latin typeface="Calibri Regular" charset="0"/>
                <a:ea typeface="Calibri Regular" charset="0"/>
                <a:cs typeface="Calibri Regular" charset="0"/>
                <a:sym typeface="Average"/>
              </a:rPr>
              <a:t>development</a:t>
            </a:r>
          </a:p>
        </p:txBody>
      </p:sp>
      <p:sp>
        <p:nvSpPr>
          <p:cNvPr id="114" name="Shape 114"/>
          <p:cNvSpPr txBox="1"/>
          <p:nvPr/>
        </p:nvSpPr>
        <p:spPr>
          <a:xfrm>
            <a:off x="4822050" y="2420775"/>
            <a:ext cx="3687300" cy="18531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focus on:</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Vocabulary</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Writing tasks</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Connections to prior learning</a:t>
            </a:r>
          </a:p>
        </p:txBody>
      </p:sp>
      <p:pic>
        <p:nvPicPr>
          <p:cNvPr id="115" name="Shape 115" descr="... brain and gears | by ..."/>
          <p:cNvPicPr preferRelativeResize="0"/>
          <p:nvPr/>
        </p:nvPicPr>
        <p:blipFill>
          <a:blip r:embed="rId3">
            <a:alphaModFix/>
          </a:blip>
          <a:stretch>
            <a:fillRect/>
          </a:stretch>
        </p:blipFill>
        <p:spPr>
          <a:xfrm>
            <a:off x="7803316" y="261325"/>
            <a:ext cx="968200" cy="756400"/>
          </a:xfrm>
          <a:prstGeom prst="rect">
            <a:avLst/>
          </a:prstGeom>
          <a:noFill/>
          <a:ln>
            <a:noFill/>
          </a:ln>
        </p:spPr>
      </p:pic>
      <p:sp>
        <p:nvSpPr>
          <p:cNvPr id="116" name="Shape 1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20</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 brain and gears | by ..."/>
          <p:cNvPicPr preferRelativeResize="0"/>
          <p:nvPr/>
        </p:nvPicPr>
        <p:blipFill>
          <a:blip r:embed="rId3">
            <a:alphaModFix/>
          </a:blip>
          <a:stretch>
            <a:fillRect/>
          </a:stretch>
        </p:blipFill>
        <p:spPr>
          <a:xfrm>
            <a:off x="7803316" y="261325"/>
            <a:ext cx="968200" cy="756400"/>
          </a:xfrm>
          <a:prstGeom prst="rect">
            <a:avLst/>
          </a:prstGeom>
          <a:noFill/>
          <a:ln>
            <a:noFill/>
          </a:ln>
        </p:spPr>
      </p:pic>
      <p:pic>
        <p:nvPicPr>
          <p:cNvPr id="122" name="Shape 122"/>
          <p:cNvPicPr preferRelativeResize="0"/>
          <p:nvPr/>
        </p:nvPicPr>
        <p:blipFill>
          <a:blip r:embed="rId4">
            <a:alphaModFix/>
          </a:blip>
          <a:stretch>
            <a:fillRect/>
          </a:stretch>
        </p:blipFill>
        <p:spPr>
          <a:xfrm>
            <a:off x="783634" y="138112"/>
            <a:ext cx="7019692" cy="4867275"/>
          </a:xfrm>
          <a:prstGeom prst="rect">
            <a:avLst/>
          </a:prstGeom>
          <a:noFill/>
          <a:ln>
            <a:noFill/>
          </a:ln>
        </p:spPr>
      </p:pic>
      <p:sp>
        <p:nvSpPr>
          <p:cNvPr id="123" name="Shape 123"/>
          <p:cNvSpPr txBox="1"/>
          <p:nvPr/>
        </p:nvSpPr>
        <p:spPr>
          <a:xfrm>
            <a:off x="6268125" y="1426500"/>
            <a:ext cx="2398200" cy="2290500"/>
          </a:xfrm>
          <a:prstGeom prst="rect">
            <a:avLst/>
          </a:prstGeom>
          <a:noFill/>
          <a:ln>
            <a:noFill/>
          </a:ln>
        </p:spPr>
        <p:txBody>
          <a:bodyPr lIns="91425" tIns="91425" rIns="91425" bIns="91425" anchor="t" anchorCtr="0">
            <a:noAutofit/>
          </a:bodyPr>
          <a:lstStyle/>
          <a:p>
            <a:pPr lvl="0" algn="ctr">
              <a:spcBef>
                <a:spcPts val="0"/>
              </a:spcBef>
              <a:buNone/>
            </a:pPr>
            <a:endParaRPr sz="1800" dirty="0">
              <a:solidFill>
                <a:srgbClr val="F3F3F3"/>
              </a:solidFill>
              <a:latin typeface="Calibri Regular" charset="0"/>
              <a:ea typeface="Calibri Regular" charset="0"/>
              <a:cs typeface="Calibri Regular" charset="0"/>
              <a:sym typeface="Average"/>
            </a:endParaRPr>
          </a:p>
        </p:txBody>
      </p:sp>
      <p:sp>
        <p:nvSpPr>
          <p:cNvPr id="124" name="Shape 12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21</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Cognitive Competency</a:t>
            </a:r>
          </a:p>
          <a:p>
            <a:pPr lvl="0" rtl="0">
              <a:spcBef>
                <a:spcPts val="0"/>
              </a:spcBef>
              <a:buNone/>
            </a:pPr>
            <a:endParaRPr/>
          </a:p>
        </p:txBody>
      </p:sp>
      <p:pic>
        <p:nvPicPr>
          <p:cNvPr id="130" name="Shape 130" descr="... brain and gears | by ..."/>
          <p:cNvPicPr preferRelativeResize="0"/>
          <p:nvPr/>
        </p:nvPicPr>
        <p:blipFill>
          <a:blip r:embed="rId3">
            <a:alphaModFix/>
          </a:blip>
          <a:stretch>
            <a:fillRect/>
          </a:stretch>
        </p:blipFill>
        <p:spPr>
          <a:xfrm>
            <a:off x="7803316" y="261325"/>
            <a:ext cx="968200" cy="756400"/>
          </a:xfrm>
          <a:prstGeom prst="rect">
            <a:avLst/>
          </a:prstGeom>
          <a:noFill/>
          <a:ln>
            <a:noFill/>
          </a:ln>
        </p:spPr>
      </p:pic>
      <p:sp>
        <p:nvSpPr>
          <p:cNvPr id="131" name="Shape 131" descr="University Park Campus School uses low-stakes writing to scaffold instruction, develop student voice, and foster critical thinkers.  University Park Campus School GRADES 7-12 | WORCESTER, MA  Explore more resources from this school: https://www.edutopia.org/school/university-park-campus-school" title="Low-Stakes Writing: Writing to Learn, Not Learning to Write">
            <a:hlinkClick r:id="rId4"/>
          </p:cNvPr>
          <p:cNvSpPr/>
          <p:nvPr/>
        </p:nvSpPr>
        <p:spPr>
          <a:xfrm>
            <a:off x="2137525" y="1069350"/>
            <a:ext cx="5149400" cy="3862050"/>
          </a:xfrm>
          <a:prstGeom prst="rect">
            <a:avLst/>
          </a:prstGeom>
          <a:blipFill>
            <a:blip r:embed="rId5">
              <a:alphaModFix/>
            </a:blip>
            <a:stretch>
              <a:fillRect/>
            </a:stretch>
          </a:blipFill>
          <a:ln>
            <a:noFill/>
          </a:ln>
        </p:spPr>
      </p:sp>
      <p:sp>
        <p:nvSpPr>
          <p:cNvPr id="132" name="Shape 13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22</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Cognitive Competency</a:t>
            </a:r>
          </a:p>
          <a:p>
            <a:pPr lvl="0" rtl="0">
              <a:spcBef>
                <a:spcPts val="0"/>
              </a:spcBef>
              <a:buNone/>
            </a:pPr>
            <a:endParaRPr/>
          </a:p>
        </p:txBody>
      </p:sp>
      <p:sp>
        <p:nvSpPr>
          <p:cNvPr id="138" name="Shape 13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sz="2200"/>
              <a:t>Add up your total score for </a:t>
            </a:r>
            <a:r>
              <a:rPr lang="en" sz="2200" u="sng"/>
              <a:t>Part I</a:t>
            </a:r>
            <a:r>
              <a:rPr lang="en" sz="2200"/>
              <a:t> of the survey you took this morning. </a:t>
            </a:r>
          </a:p>
          <a:p>
            <a:pPr lvl="0" algn="ctr">
              <a:spcBef>
                <a:spcPts val="0"/>
              </a:spcBef>
              <a:buNone/>
            </a:pPr>
            <a:endParaRPr/>
          </a:p>
          <a:p>
            <a:pPr lvl="0" algn="ctr">
              <a:spcBef>
                <a:spcPts val="0"/>
              </a:spcBef>
              <a:buNone/>
            </a:pPr>
            <a:endParaRPr/>
          </a:p>
          <a:p>
            <a:pPr lvl="0" algn="ctr">
              <a:spcBef>
                <a:spcPts val="0"/>
              </a:spcBef>
              <a:buNone/>
            </a:pPr>
            <a:endParaRPr/>
          </a:p>
          <a:p>
            <a:pPr lvl="0" algn="ctr">
              <a:spcBef>
                <a:spcPts val="0"/>
              </a:spcBef>
              <a:buNone/>
            </a:pPr>
            <a:endParaRPr/>
          </a:p>
          <a:p>
            <a:pPr lvl="0" algn="ctr" rtl="0">
              <a:spcBef>
                <a:spcPts val="0"/>
              </a:spcBef>
              <a:buNone/>
            </a:pPr>
            <a:r>
              <a:rPr lang="en" sz="2200"/>
              <a:t>This section represents behaviors within the Cognitive Competency.</a:t>
            </a:r>
          </a:p>
        </p:txBody>
      </p:sp>
      <p:pic>
        <p:nvPicPr>
          <p:cNvPr id="139" name="Shape 139" descr="... brain and gears | by ..."/>
          <p:cNvPicPr preferRelativeResize="0"/>
          <p:nvPr/>
        </p:nvPicPr>
        <p:blipFill>
          <a:blip r:embed="rId3">
            <a:alphaModFix/>
          </a:blip>
          <a:stretch>
            <a:fillRect/>
          </a:stretch>
        </p:blipFill>
        <p:spPr>
          <a:xfrm>
            <a:off x="7803316" y="261325"/>
            <a:ext cx="968200" cy="756400"/>
          </a:xfrm>
          <a:prstGeom prst="rect">
            <a:avLst/>
          </a:prstGeom>
          <a:noFill/>
          <a:ln>
            <a:noFill/>
          </a:ln>
        </p:spPr>
      </p:pic>
      <p:pic>
        <p:nvPicPr>
          <p:cNvPr id="140" name="Shape 140" descr="... Chalkboard, Math, Addition"/>
          <p:cNvPicPr preferRelativeResize="0"/>
          <p:nvPr/>
        </p:nvPicPr>
        <p:blipFill>
          <a:blip r:embed="rId4">
            <a:alphaModFix/>
          </a:blip>
          <a:stretch>
            <a:fillRect/>
          </a:stretch>
        </p:blipFill>
        <p:spPr>
          <a:xfrm>
            <a:off x="3460725" y="1652525"/>
            <a:ext cx="1796224" cy="2214525"/>
          </a:xfrm>
          <a:prstGeom prst="rect">
            <a:avLst/>
          </a:prstGeom>
          <a:noFill/>
          <a:ln>
            <a:noFill/>
          </a:ln>
        </p:spPr>
      </p:pic>
      <p:sp>
        <p:nvSpPr>
          <p:cNvPr id="141" name="Shape 14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23</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Cognitive Competency</a:t>
            </a:r>
          </a:p>
          <a:p>
            <a:pPr lvl="0" rtl="0">
              <a:spcBef>
                <a:spcPts val="0"/>
              </a:spcBef>
              <a:buNone/>
            </a:pPr>
            <a:endParaRPr/>
          </a:p>
        </p:txBody>
      </p:sp>
      <p:sp>
        <p:nvSpPr>
          <p:cNvPr id="147" name="Shape 1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Thinking about the practices within the Cognitive Competency … </a:t>
            </a:r>
          </a:p>
          <a:p>
            <a:pPr marL="514350" lvl="0" indent="-285750" rtl="0">
              <a:spcBef>
                <a:spcPts val="0"/>
              </a:spcBef>
              <a:buFont typeface="Arial" charset="0"/>
              <a:buChar char="•"/>
            </a:pPr>
            <a:r>
              <a:rPr lang="en" dirty="0"/>
              <a:t>Which classroom practices do you already use that are related to cognitive competency?</a:t>
            </a:r>
          </a:p>
          <a:p>
            <a:pPr marL="514350" lvl="0" indent="-285750" rtl="0">
              <a:spcBef>
                <a:spcPts val="0"/>
              </a:spcBef>
              <a:buFont typeface="Arial" charset="0"/>
              <a:buChar char="•"/>
            </a:pPr>
            <a:r>
              <a:rPr lang="en" dirty="0"/>
              <a:t>What are some challenges you experience in implementing the cognitive competency?</a:t>
            </a:r>
          </a:p>
          <a:p>
            <a:pPr marL="514350" lvl="0" indent="-285750" rtl="0">
              <a:spcBef>
                <a:spcPts val="0"/>
              </a:spcBef>
              <a:buFont typeface="Arial" charset="0"/>
              <a:buChar char="•"/>
            </a:pPr>
            <a:r>
              <a:rPr lang="en" dirty="0"/>
              <a:t>What are your most effective </a:t>
            </a:r>
            <a:r>
              <a:rPr lang="en" b="1" dirty="0"/>
              <a:t>strategies</a:t>
            </a:r>
            <a:r>
              <a:rPr lang="en" dirty="0"/>
              <a:t> that you have used in your own classroom to support these practices related to cognitive competency?</a:t>
            </a:r>
          </a:p>
        </p:txBody>
      </p:sp>
      <p:pic>
        <p:nvPicPr>
          <p:cNvPr id="148" name="Shape 148" descr="... brain and gears | by ..."/>
          <p:cNvPicPr preferRelativeResize="0"/>
          <p:nvPr/>
        </p:nvPicPr>
        <p:blipFill>
          <a:blip r:embed="rId3">
            <a:alphaModFix/>
          </a:blip>
          <a:stretch>
            <a:fillRect/>
          </a:stretch>
        </p:blipFill>
        <p:spPr>
          <a:xfrm>
            <a:off x="7803316" y="261325"/>
            <a:ext cx="968200" cy="756400"/>
          </a:xfrm>
          <a:prstGeom prst="rect">
            <a:avLst/>
          </a:prstGeom>
          <a:noFill/>
          <a:ln>
            <a:noFill/>
          </a:ln>
        </p:spPr>
      </p:pic>
      <p:sp>
        <p:nvSpPr>
          <p:cNvPr id="149" name="Shape 14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24</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Metacognitive Competency</a:t>
            </a:r>
          </a:p>
        </p:txBody>
      </p:sp>
      <p:sp>
        <p:nvSpPr>
          <p:cNvPr id="155" name="Shape 155"/>
          <p:cNvSpPr txBox="1">
            <a:spLocks noGrp="1"/>
          </p:cNvSpPr>
          <p:nvPr>
            <p:ph type="body" idx="1"/>
          </p:nvPr>
        </p:nvSpPr>
        <p:spPr>
          <a:xfrm>
            <a:off x="311700" y="1152475"/>
            <a:ext cx="8520600" cy="3267300"/>
          </a:xfrm>
          <a:prstGeom prst="rect">
            <a:avLst/>
          </a:prstGeom>
        </p:spPr>
        <p:txBody>
          <a:bodyPr lIns="91425" tIns="91425" rIns="91425" bIns="91425" anchor="t" anchorCtr="0">
            <a:noAutofit/>
          </a:bodyPr>
          <a:lstStyle/>
          <a:p>
            <a:pPr lvl="0">
              <a:spcBef>
                <a:spcPts val="0"/>
              </a:spcBef>
              <a:buNone/>
            </a:pPr>
            <a:r>
              <a:rPr lang="en"/>
              <a:t>Definition: Self-regulation of learning and use of learning strategies; “thinking about one’s thinking”</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sz="800"/>
          </a:p>
          <a:p>
            <a:pPr lvl="0" rtl="0">
              <a:spcBef>
                <a:spcPts val="0"/>
              </a:spcBef>
              <a:buNone/>
            </a:pPr>
            <a:r>
              <a:rPr lang="en" sz="800"/>
              <a:t>Redding, S. (2016). Competencies and personalized learning. In M. Murphy, S. Redding, and J. Twyman (Eds.), Handbook on personalized learning for states, districts, and schools (pp. 3–18). Philadelphia, PA: Temple University, Center on Innovations in Learning. </a:t>
            </a:r>
          </a:p>
        </p:txBody>
      </p:sp>
      <p:sp>
        <p:nvSpPr>
          <p:cNvPr id="156" name="Shape 156"/>
          <p:cNvSpPr txBox="1"/>
          <p:nvPr/>
        </p:nvSpPr>
        <p:spPr>
          <a:xfrm>
            <a:off x="416050" y="2212325"/>
            <a:ext cx="3507900" cy="17115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know: </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Metacognition requires modeling, explicit instruction, and practice</a:t>
            </a:r>
          </a:p>
          <a:p>
            <a:pPr lvl="0" rtl="0">
              <a:lnSpc>
                <a:spcPct val="115000"/>
              </a:lnSpc>
              <a:spcBef>
                <a:spcPts val="0"/>
              </a:spcBef>
              <a:spcAft>
                <a:spcPts val="1600"/>
              </a:spcAft>
              <a:buNone/>
            </a:pPr>
            <a:endParaRPr sz="1800" dirty="0">
              <a:solidFill>
                <a:schemeClr val="accent3"/>
              </a:solidFill>
              <a:latin typeface="Calibri Regular" charset="0"/>
              <a:ea typeface="Calibri Regular" charset="0"/>
              <a:cs typeface="Calibri Regular" charset="0"/>
              <a:sym typeface="Average"/>
            </a:endParaRPr>
          </a:p>
          <a:p>
            <a:pPr lvl="0" rtl="0">
              <a:lnSpc>
                <a:spcPct val="115000"/>
              </a:lnSpc>
              <a:spcBef>
                <a:spcPts val="0"/>
              </a:spcBef>
              <a:spcAft>
                <a:spcPts val="1600"/>
              </a:spcAft>
              <a:buNone/>
            </a:pPr>
            <a:endParaRPr sz="1800" dirty="0">
              <a:solidFill>
                <a:schemeClr val="accent3"/>
              </a:solidFill>
              <a:latin typeface="Calibri Regular" charset="0"/>
              <a:ea typeface="Calibri Regular" charset="0"/>
              <a:cs typeface="Calibri Regular" charset="0"/>
              <a:sym typeface="Average"/>
            </a:endParaRPr>
          </a:p>
          <a:p>
            <a:pPr lvl="0" rtl="0">
              <a:lnSpc>
                <a:spcPct val="115000"/>
              </a:lnSpc>
              <a:spcBef>
                <a:spcPts val="0"/>
              </a:spcBef>
              <a:spcAft>
                <a:spcPts val="1600"/>
              </a:spcAft>
              <a:buNone/>
            </a:pPr>
            <a:endParaRPr dirty="0">
              <a:latin typeface="Calibri Regular" charset="0"/>
              <a:ea typeface="Calibri Regular" charset="0"/>
              <a:cs typeface="Calibri Regular" charset="0"/>
            </a:endParaRPr>
          </a:p>
          <a:p>
            <a:pPr lvl="0">
              <a:spcBef>
                <a:spcPts val="0"/>
              </a:spcBef>
              <a:buNone/>
            </a:pPr>
            <a:endParaRPr dirty="0">
              <a:latin typeface="Calibri Regular" charset="0"/>
              <a:ea typeface="Calibri Regular" charset="0"/>
              <a:cs typeface="Calibri Regular" charset="0"/>
            </a:endParaRPr>
          </a:p>
        </p:txBody>
      </p:sp>
      <p:sp>
        <p:nvSpPr>
          <p:cNvPr id="157" name="Shape 157"/>
          <p:cNvSpPr txBox="1"/>
          <p:nvPr/>
        </p:nvSpPr>
        <p:spPr>
          <a:xfrm>
            <a:off x="4699125" y="2619025"/>
            <a:ext cx="3659100" cy="1673400"/>
          </a:xfrm>
          <a:prstGeom prst="rect">
            <a:avLst/>
          </a:prstGeom>
          <a:noFill/>
          <a:ln>
            <a:noFill/>
          </a:ln>
        </p:spPr>
        <p:txBody>
          <a:bodyPr lIns="91425" tIns="91425" rIns="91425" bIns="91425" anchor="t" anchorCtr="0">
            <a:noAutofit/>
          </a:bodyPr>
          <a:lstStyle/>
          <a:p>
            <a:pPr lvl="0">
              <a:spcBef>
                <a:spcPts val="0"/>
              </a:spcBef>
              <a:buNone/>
            </a:pPr>
            <a:endParaRPr dirty="0">
              <a:latin typeface="Calibri Regular" charset="0"/>
              <a:ea typeface="Calibri Regular" charset="0"/>
              <a:cs typeface="Calibri Regular" charset="0"/>
            </a:endParaRPr>
          </a:p>
        </p:txBody>
      </p:sp>
      <p:sp>
        <p:nvSpPr>
          <p:cNvPr id="158" name="Shape 158"/>
          <p:cNvSpPr txBox="1"/>
          <p:nvPr/>
        </p:nvSpPr>
        <p:spPr>
          <a:xfrm>
            <a:off x="4822050" y="2241400"/>
            <a:ext cx="3659100" cy="17115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focus on:</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Reflection</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Learning strategy selection</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Critical thinking and reasoning</a:t>
            </a:r>
          </a:p>
        </p:txBody>
      </p:sp>
      <p:pic>
        <p:nvPicPr>
          <p:cNvPr id="159" name="Shape 159" descr="Lightbulb by kwl617 ..."/>
          <p:cNvPicPr preferRelativeResize="0"/>
          <p:nvPr/>
        </p:nvPicPr>
        <p:blipFill>
          <a:blip r:embed="rId3">
            <a:alphaModFix/>
          </a:blip>
          <a:stretch>
            <a:fillRect/>
          </a:stretch>
        </p:blipFill>
        <p:spPr>
          <a:xfrm>
            <a:off x="7904340" y="309652"/>
            <a:ext cx="865324" cy="843425"/>
          </a:xfrm>
          <a:prstGeom prst="rect">
            <a:avLst/>
          </a:prstGeom>
          <a:noFill/>
          <a:ln>
            <a:noFill/>
          </a:ln>
        </p:spPr>
      </p:pic>
      <p:sp>
        <p:nvSpPr>
          <p:cNvPr id="160" name="Shape 16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25</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descr="Lightbulb by kwl617 ..."/>
          <p:cNvPicPr preferRelativeResize="0"/>
          <p:nvPr/>
        </p:nvPicPr>
        <p:blipFill>
          <a:blip r:embed="rId3">
            <a:alphaModFix/>
          </a:blip>
          <a:stretch>
            <a:fillRect/>
          </a:stretch>
        </p:blipFill>
        <p:spPr>
          <a:xfrm>
            <a:off x="7904340" y="309652"/>
            <a:ext cx="865324" cy="843425"/>
          </a:xfrm>
          <a:prstGeom prst="rect">
            <a:avLst/>
          </a:prstGeom>
          <a:noFill/>
          <a:ln>
            <a:noFill/>
          </a:ln>
        </p:spPr>
      </p:pic>
      <p:pic>
        <p:nvPicPr>
          <p:cNvPr id="166" name="Shape 166"/>
          <p:cNvPicPr preferRelativeResize="0"/>
          <p:nvPr/>
        </p:nvPicPr>
        <p:blipFill>
          <a:blip r:embed="rId4">
            <a:alphaModFix/>
          </a:blip>
          <a:stretch>
            <a:fillRect/>
          </a:stretch>
        </p:blipFill>
        <p:spPr>
          <a:xfrm>
            <a:off x="1332676" y="109175"/>
            <a:ext cx="6079474" cy="4925149"/>
          </a:xfrm>
          <a:prstGeom prst="rect">
            <a:avLst/>
          </a:prstGeom>
          <a:noFill/>
          <a:ln>
            <a:noFill/>
          </a:ln>
        </p:spPr>
      </p:pic>
      <p:sp>
        <p:nvSpPr>
          <p:cNvPr id="167" name="Shape 16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26</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Metacognitive Competency</a:t>
            </a:r>
          </a:p>
        </p:txBody>
      </p:sp>
      <p:sp>
        <p:nvSpPr>
          <p:cNvPr id="173" name="Shape 1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Video on annotation from a high school perspective</a:t>
            </a:r>
          </a:p>
          <a:p>
            <a:pPr lvl="0">
              <a:spcBef>
                <a:spcPts val="0"/>
              </a:spcBef>
              <a:buNone/>
            </a:pPr>
            <a:r>
              <a:rPr lang="en" u="sng">
                <a:solidFill>
                  <a:schemeClr val="hlink"/>
                </a:solidFill>
                <a:hlinkClick r:id="rId3"/>
              </a:rPr>
              <a:t>https://www.teachingchannel.org/videos/student-annotated-reading-strategy</a:t>
            </a:r>
          </a:p>
          <a:p>
            <a:pPr lvl="0">
              <a:spcBef>
                <a:spcPts val="0"/>
              </a:spcBef>
              <a:buNone/>
            </a:pPr>
            <a:endParaRPr/>
          </a:p>
          <a:p>
            <a:pPr lvl="0">
              <a:spcBef>
                <a:spcPts val="0"/>
              </a:spcBef>
              <a:buNone/>
            </a:pPr>
            <a:endParaRPr/>
          </a:p>
          <a:p>
            <a:pPr lvl="0">
              <a:spcBef>
                <a:spcPts val="0"/>
              </a:spcBef>
              <a:buNone/>
            </a:pPr>
            <a:endParaRPr/>
          </a:p>
        </p:txBody>
      </p:sp>
      <p:pic>
        <p:nvPicPr>
          <p:cNvPr id="174" name="Shape 174" descr="Lightbulb by kwl617 ..."/>
          <p:cNvPicPr preferRelativeResize="0"/>
          <p:nvPr/>
        </p:nvPicPr>
        <p:blipFill>
          <a:blip r:embed="rId4">
            <a:alphaModFix/>
          </a:blip>
          <a:stretch>
            <a:fillRect/>
          </a:stretch>
        </p:blipFill>
        <p:spPr>
          <a:xfrm>
            <a:off x="7904340" y="309652"/>
            <a:ext cx="865324" cy="843425"/>
          </a:xfrm>
          <a:prstGeom prst="rect">
            <a:avLst/>
          </a:prstGeom>
          <a:noFill/>
          <a:ln>
            <a:noFill/>
          </a:ln>
        </p:spPr>
      </p:pic>
      <p:sp>
        <p:nvSpPr>
          <p:cNvPr id="175" name="Shape 17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27</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Metacognitive Competency</a:t>
            </a:r>
          </a:p>
        </p:txBody>
      </p:sp>
      <p:sp>
        <p:nvSpPr>
          <p:cNvPr id="181" name="Shape 1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sz="2000"/>
              <a:t>Add up your total score for </a:t>
            </a:r>
            <a:r>
              <a:rPr lang="en" sz="2000" u="sng"/>
              <a:t>Part II</a:t>
            </a:r>
            <a:r>
              <a:rPr lang="en" sz="2000"/>
              <a:t> of the survey you took this morning. </a:t>
            </a:r>
          </a:p>
          <a:p>
            <a:pPr lvl="0" algn="ctr">
              <a:spcBef>
                <a:spcPts val="0"/>
              </a:spcBef>
              <a:buNone/>
            </a:pPr>
            <a:endParaRPr sz="2000"/>
          </a:p>
          <a:p>
            <a:pPr lvl="0" algn="ctr">
              <a:spcBef>
                <a:spcPts val="0"/>
              </a:spcBef>
              <a:buNone/>
            </a:pPr>
            <a:endParaRPr sz="2000"/>
          </a:p>
          <a:p>
            <a:pPr lvl="0" algn="ctr">
              <a:spcBef>
                <a:spcPts val="0"/>
              </a:spcBef>
              <a:buNone/>
            </a:pPr>
            <a:endParaRPr sz="2000"/>
          </a:p>
          <a:p>
            <a:pPr lvl="0" algn="ctr">
              <a:spcBef>
                <a:spcPts val="0"/>
              </a:spcBef>
              <a:buNone/>
            </a:pPr>
            <a:endParaRPr sz="2000"/>
          </a:p>
          <a:p>
            <a:pPr lvl="0" algn="ctr" rtl="0">
              <a:spcBef>
                <a:spcPts val="0"/>
              </a:spcBef>
              <a:buNone/>
            </a:pPr>
            <a:r>
              <a:rPr lang="en" sz="2000"/>
              <a:t>This section represents behaviors within the Metacognitive Competency.</a:t>
            </a:r>
          </a:p>
          <a:p>
            <a:pPr lvl="0" rtl="0">
              <a:spcBef>
                <a:spcPts val="0"/>
              </a:spcBef>
              <a:buNone/>
            </a:pPr>
            <a:endParaRPr/>
          </a:p>
        </p:txBody>
      </p:sp>
      <p:pic>
        <p:nvPicPr>
          <p:cNvPr id="182" name="Shape 182" descr="Lightbulb by kwl617 ..."/>
          <p:cNvPicPr preferRelativeResize="0"/>
          <p:nvPr/>
        </p:nvPicPr>
        <p:blipFill>
          <a:blip r:embed="rId3">
            <a:alphaModFix/>
          </a:blip>
          <a:stretch>
            <a:fillRect/>
          </a:stretch>
        </p:blipFill>
        <p:spPr>
          <a:xfrm>
            <a:off x="7904340" y="309652"/>
            <a:ext cx="865324" cy="843425"/>
          </a:xfrm>
          <a:prstGeom prst="rect">
            <a:avLst/>
          </a:prstGeom>
          <a:noFill/>
          <a:ln>
            <a:noFill/>
          </a:ln>
        </p:spPr>
      </p:pic>
      <p:pic>
        <p:nvPicPr>
          <p:cNvPr id="183" name="Shape 183" descr="... Chalkboard, Math, Addition"/>
          <p:cNvPicPr preferRelativeResize="0"/>
          <p:nvPr/>
        </p:nvPicPr>
        <p:blipFill>
          <a:blip r:embed="rId4">
            <a:alphaModFix/>
          </a:blip>
          <a:stretch>
            <a:fillRect/>
          </a:stretch>
        </p:blipFill>
        <p:spPr>
          <a:xfrm>
            <a:off x="3673887" y="1709275"/>
            <a:ext cx="1796224" cy="2214525"/>
          </a:xfrm>
          <a:prstGeom prst="rect">
            <a:avLst/>
          </a:prstGeom>
          <a:noFill/>
          <a:ln>
            <a:noFill/>
          </a:ln>
        </p:spPr>
      </p:pic>
      <p:sp>
        <p:nvSpPr>
          <p:cNvPr id="184" name="Shape 18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28</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Metacognitive Competency</a:t>
            </a:r>
          </a:p>
        </p:txBody>
      </p:sp>
      <p:sp>
        <p:nvSpPr>
          <p:cNvPr id="190" name="Shape 1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Thinking about the practices within the Metacognitive Competency...</a:t>
            </a:r>
          </a:p>
          <a:p>
            <a:pPr marL="514350" lvl="0" indent="-285750" rtl="0">
              <a:spcBef>
                <a:spcPts val="0"/>
              </a:spcBef>
              <a:buFont typeface="Arial" charset="0"/>
              <a:buChar char="•"/>
            </a:pPr>
            <a:r>
              <a:rPr lang="en" dirty="0"/>
              <a:t>Which classroom practices do you already use that are related to metacognitive competency?</a:t>
            </a:r>
          </a:p>
          <a:p>
            <a:pPr marL="514350" lvl="0" indent="-285750" rtl="0">
              <a:spcBef>
                <a:spcPts val="0"/>
              </a:spcBef>
              <a:buFont typeface="Arial" charset="0"/>
              <a:buChar char="•"/>
            </a:pPr>
            <a:r>
              <a:rPr lang="en" dirty="0"/>
              <a:t>What are some challenges you experience in implementing the metacognitive competency?</a:t>
            </a:r>
          </a:p>
          <a:p>
            <a:pPr marL="514350" lvl="0" indent="-285750" rtl="0">
              <a:spcBef>
                <a:spcPts val="0"/>
              </a:spcBef>
              <a:buFont typeface="Arial" charset="0"/>
              <a:buChar char="•"/>
            </a:pPr>
            <a:r>
              <a:rPr lang="en" dirty="0"/>
              <a:t>What are your most effective </a:t>
            </a:r>
            <a:r>
              <a:rPr lang="en" b="1" dirty="0"/>
              <a:t>strategies</a:t>
            </a:r>
            <a:r>
              <a:rPr lang="en" dirty="0"/>
              <a:t> that you have used in your own classroom to support these practices related to metacognitive competency?</a:t>
            </a:r>
          </a:p>
          <a:p>
            <a:pPr lvl="0" rtl="0">
              <a:spcBef>
                <a:spcPts val="0"/>
              </a:spcBef>
              <a:buNone/>
            </a:pPr>
            <a:endParaRPr dirty="0"/>
          </a:p>
          <a:p>
            <a:pPr lvl="0" rtl="0">
              <a:spcBef>
                <a:spcPts val="0"/>
              </a:spcBef>
              <a:buNone/>
            </a:pPr>
            <a:endParaRPr dirty="0"/>
          </a:p>
        </p:txBody>
      </p:sp>
      <p:pic>
        <p:nvPicPr>
          <p:cNvPr id="191" name="Shape 191" descr="Lightbulb by kwl617 ..."/>
          <p:cNvPicPr preferRelativeResize="0"/>
          <p:nvPr/>
        </p:nvPicPr>
        <p:blipFill>
          <a:blip r:embed="rId3">
            <a:alphaModFix/>
          </a:blip>
          <a:stretch>
            <a:fillRect/>
          </a:stretch>
        </p:blipFill>
        <p:spPr>
          <a:xfrm>
            <a:off x="7904340" y="309652"/>
            <a:ext cx="865324" cy="843425"/>
          </a:xfrm>
          <a:prstGeom prst="rect">
            <a:avLst/>
          </a:prstGeom>
          <a:noFill/>
          <a:ln>
            <a:noFill/>
          </a:ln>
        </p:spPr>
      </p:pic>
      <p:sp>
        <p:nvSpPr>
          <p:cNvPr id="192" name="Shape 19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29</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Calibri" charset="0"/>
                <a:ea typeface="Calibri" charset="0"/>
                <a:cs typeface="Calibri" charset="0"/>
              </a:rPr>
              <a:t>Professional Learning Objectives</a:t>
            </a:r>
          </a:p>
        </p:txBody>
      </p:sp>
      <p:sp>
        <p:nvSpPr>
          <p:cNvPr id="73" name="Shape 73"/>
          <p:cNvSpPr txBox="1">
            <a:spLocks noGrp="1"/>
          </p:cNvSpPr>
          <p:nvPr>
            <p:ph type="body" idx="1"/>
          </p:nvPr>
        </p:nvSpPr>
        <p:spPr>
          <a:xfrm>
            <a:off x="311700" y="1381075"/>
            <a:ext cx="8520600" cy="3416400"/>
          </a:xfrm>
          <a:prstGeom prst="rect">
            <a:avLst/>
          </a:prstGeom>
        </p:spPr>
        <p:txBody>
          <a:bodyPr lIns="91425" tIns="91425" rIns="91425" bIns="91425" anchor="t" anchorCtr="0">
            <a:noAutofit/>
          </a:bodyPr>
          <a:lstStyle/>
          <a:p>
            <a:pPr marL="457200" lvl="0" indent="-228600">
              <a:lnSpc>
                <a:spcPct val="100000"/>
              </a:lnSpc>
              <a:spcBef>
                <a:spcPts val="0"/>
              </a:spcBef>
              <a:buAutoNum type="arabicPeriod"/>
            </a:pPr>
            <a:r>
              <a:rPr lang="en" dirty="0">
                <a:latin typeface="Calibri" charset="0"/>
                <a:ea typeface="Calibri" charset="0"/>
                <a:cs typeface="Calibri" charset="0"/>
              </a:rPr>
              <a:t>All participants will be able to define and understand the four personal competencies and how they impact learning.</a:t>
            </a:r>
          </a:p>
          <a:p>
            <a:pPr marL="457200" lvl="0" indent="-228600">
              <a:lnSpc>
                <a:spcPct val="100000"/>
              </a:lnSpc>
              <a:spcBef>
                <a:spcPts val="0"/>
              </a:spcBef>
              <a:buAutoNum type="arabicPeriod"/>
            </a:pPr>
            <a:r>
              <a:rPr lang="en" dirty="0">
                <a:latin typeface="Calibri" charset="0"/>
                <a:ea typeface="Calibri" charset="0"/>
                <a:cs typeface="Calibri" charset="0"/>
              </a:rPr>
              <a:t>All participants will </a:t>
            </a:r>
            <a:r>
              <a:rPr lang="en" dirty="0" smtClean="0">
                <a:latin typeface="Calibri" charset="0"/>
                <a:ea typeface="Calibri" charset="0"/>
                <a:cs typeface="Calibri" charset="0"/>
              </a:rPr>
              <a:t>understand </a:t>
            </a:r>
            <a:r>
              <a:rPr lang="en" dirty="0">
                <a:latin typeface="Calibri" charset="0"/>
                <a:ea typeface="Calibri" charset="0"/>
                <a:cs typeface="Calibri" charset="0"/>
              </a:rPr>
              <a:t>how the four personal competencies apply to their own lives.</a:t>
            </a:r>
          </a:p>
          <a:p>
            <a:pPr marL="457200" lvl="0" indent="-228600">
              <a:lnSpc>
                <a:spcPct val="100000"/>
              </a:lnSpc>
              <a:spcBef>
                <a:spcPts val="0"/>
              </a:spcBef>
              <a:buAutoNum type="arabicPeriod"/>
            </a:pPr>
            <a:r>
              <a:rPr lang="en" dirty="0">
                <a:latin typeface="Calibri" charset="0"/>
                <a:ea typeface="Calibri" charset="0"/>
                <a:cs typeface="Calibri" charset="0"/>
              </a:rPr>
              <a:t>All participants will be able to demonstrate how they will incorporate the four personal competencies in their work to benefit students.</a:t>
            </a:r>
          </a:p>
          <a:p>
            <a:pPr marL="914400" lvl="1" indent="-228600" rtl="0">
              <a:lnSpc>
                <a:spcPct val="100000"/>
              </a:lnSpc>
              <a:spcBef>
                <a:spcPts val="0"/>
              </a:spcBef>
              <a:buAutoNum type="alphaLcPeriod"/>
            </a:pPr>
            <a:r>
              <a:rPr lang="en" dirty="0">
                <a:latin typeface="Calibri" charset="0"/>
                <a:ea typeface="Calibri" charset="0"/>
                <a:cs typeface="Calibri" charset="0"/>
              </a:rPr>
              <a:t>Teachers will adapt a lesson plan to include the personal competencies.</a:t>
            </a:r>
          </a:p>
          <a:p>
            <a:pPr marL="914400" lvl="1" indent="-228600">
              <a:lnSpc>
                <a:spcPct val="100000"/>
              </a:lnSpc>
              <a:spcBef>
                <a:spcPts val="0"/>
              </a:spcBef>
              <a:buAutoNum type="alphaLcPeriod"/>
            </a:pPr>
            <a:r>
              <a:rPr lang="en" dirty="0">
                <a:latin typeface="Calibri" charset="0"/>
                <a:ea typeface="Calibri" charset="0"/>
                <a:cs typeface="Calibri" charset="0"/>
              </a:rPr>
              <a:t>Teachers will be able to independently construct lesson plans that include enhancement of the four personal competencies.</a:t>
            </a:r>
          </a:p>
          <a:p>
            <a:pPr lvl="0">
              <a:lnSpc>
                <a:spcPct val="100000"/>
              </a:lnSpc>
              <a:spcBef>
                <a:spcPts val="0"/>
              </a:spcBef>
              <a:buNone/>
            </a:pPr>
            <a:endParaRPr dirty="0">
              <a:latin typeface="Calibri" charset="0"/>
              <a:ea typeface="Calibri" charset="0"/>
              <a:cs typeface="Calibri" charset="0"/>
            </a:endParaRPr>
          </a:p>
        </p:txBody>
      </p:sp>
      <p:sp>
        <p:nvSpPr>
          <p:cNvPr id="74" name="Shape 7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Motivational Competency</a:t>
            </a:r>
          </a:p>
        </p:txBody>
      </p:sp>
      <p:sp>
        <p:nvSpPr>
          <p:cNvPr id="198" name="Shape 1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Definition: Engagement and persistence in pursuit of goals</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sz="800"/>
          </a:p>
          <a:p>
            <a:pPr lvl="0">
              <a:spcBef>
                <a:spcPts val="0"/>
              </a:spcBef>
              <a:buNone/>
            </a:pPr>
            <a:endParaRPr sz="800"/>
          </a:p>
          <a:p>
            <a:pPr lvl="0">
              <a:spcBef>
                <a:spcPts val="0"/>
              </a:spcBef>
              <a:buNone/>
            </a:pPr>
            <a:r>
              <a:rPr lang="en" sz="800"/>
              <a:t>Redding, S. (2016). Competencies and personalized learning. In M. Murphy, S. Redding, and J. Twyman (Eds.), Handbook on personalized learning for states, districts, and schools (pp. 3–18). Philadelphia, PA: Temple University, Center on Innovations in Learning. </a:t>
            </a:r>
          </a:p>
          <a:p>
            <a:pPr lvl="0" rtl="0">
              <a:spcBef>
                <a:spcPts val="0"/>
              </a:spcBef>
              <a:buNone/>
            </a:pPr>
            <a:endParaRPr/>
          </a:p>
        </p:txBody>
      </p:sp>
      <p:sp>
        <p:nvSpPr>
          <p:cNvPr id="199" name="Shape 199"/>
          <p:cNvSpPr txBox="1"/>
          <p:nvPr/>
        </p:nvSpPr>
        <p:spPr>
          <a:xfrm>
            <a:off x="491650" y="1947725"/>
            <a:ext cx="3734700" cy="17397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know:</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Fixed vs. growth mindset</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Intrinsic vs. extrinsic motivation</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Influence of home life</a:t>
            </a:r>
          </a:p>
          <a:p>
            <a:pPr lvl="0">
              <a:spcBef>
                <a:spcPts val="0"/>
              </a:spcBef>
              <a:buNone/>
            </a:pPr>
            <a:endParaRPr dirty="0">
              <a:latin typeface="Calibri Regular" charset="0"/>
              <a:ea typeface="Calibri Regular" charset="0"/>
              <a:cs typeface="Calibri Regular" charset="0"/>
            </a:endParaRPr>
          </a:p>
        </p:txBody>
      </p:sp>
      <p:sp>
        <p:nvSpPr>
          <p:cNvPr id="200" name="Shape 200"/>
          <p:cNvSpPr txBox="1"/>
          <p:nvPr/>
        </p:nvSpPr>
        <p:spPr>
          <a:xfrm>
            <a:off x="4699125" y="1947725"/>
            <a:ext cx="3555000" cy="17397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focus on:</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Praising effort, not talent</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Student agency, autonomy, interest/value, relatedness</a:t>
            </a:r>
          </a:p>
          <a:p>
            <a:pPr lvl="0">
              <a:spcBef>
                <a:spcPts val="0"/>
              </a:spcBef>
              <a:buNone/>
            </a:pPr>
            <a:endParaRPr dirty="0">
              <a:latin typeface="Calibri Regular" charset="0"/>
              <a:ea typeface="Calibri Regular" charset="0"/>
              <a:cs typeface="Calibri Regular" charset="0"/>
            </a:endParaRPr>
          </a:p>
        </p:txBody>
      </p:sp>
      <p:pic>
        <p:nvPicPr>
          <p:cNvPr id="201" name="Shape 201" descr="Man reading book | Flickr ..."/>
          <p:cNvPicPr preferRelativeResize="0"/>
          <p:nvPr/>
        </p:nvPicPr>
        <p:blipFill>
          <a:blip r:embed="rId3">
            <a:alphaModFix/>
          </a:blip>
          <a:stretch>
            <a:fillRect/>
          </a:stretch>
        </p:blipFill>
        <p:spPr>
          <a:xfrm>
            <a:off x="7970524" y="325650"/>
            <a:ext cx="734349" cy="734349"/>
          </a:xfrm>
          <a:prstGeom prst="rect">
            <a:avLst/>
          </a:prstGeom>
          <a:noFill/>
          <a:ln>
            <a:noFill/>
          </a:ln>
        </p:spPr>
      </p:pic>
      <p:sp>
        <p:nvSpPr>
          <p:cNvPr id="202" name="Shape 20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30</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Shape 207" descr="Man reading book | Flickr ..."/>
          <p:cNvPicPr preferRelativeResize="0"/>
          <p:nvPr/>
        </p:nvPicPr>
        <p:blipFill>
          <a:blip r:embed="rId3">
            <a:alphaModFix/>
          </a:blip>
          <a:stretch>
            <a:fillRect/>
          </a:stretch>
        </p:blipFill>
        <p:spPr>
          <a:xfrm>
            <a:off x="7970524" y="325650"/>
            <a:ext cx="734349" cy="734349"/>
          </a:xfrm>
          <a:prstGeom prst="rect">
            <a:avLst/>
          </a:prstGeom>
          <a:noFill/>
          <a:ln>
            <a:noFill/>
          </a:ln>
        </p:spPr>
      </p:pic>
      <p:pic>
        <p:nvPicPr>
          <p:cNvPr id="208" name="Shape 208"/>
          <p:cNvPicPr preferRelativeResize="0"/>
          <p:nvPr/>
        </p:nvPicPr>
        <p:blipFill>
          <a:blip r:embed="rId4">
            <a:alphaModFix/>
          </a:blip>
          <a:stretch>
            <a:fillRect/>
          </a:stretch>
        </p:blipFill>
        <p:spPr>
          <a:xfrm>
            <a:off x="1807487" y="137324"/>
            <a:ext cx="5529024" cy="4868850"/>
          </a:xfrm>
          <a:prstGeom prst="rect">
            <a:avLst/>
          </a:prstGeom>
          <a:noFill/>
          <a:ln>
            <a:noFill/>
          </a:ln>
        </p:spPr>
      </p:pic>
      <p:sp>
        <p:nvSpPr>
          <p:cNvPr id="209" name="Shape 20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31</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Motivational Competency</a:t>
            </a:r>
          </a:p>
        </p:txBody>
      </p:sp>
      <p:sp>
        <p:nvSpPr>
          <p:cNvPr id="215" name="Shape 215"/>
          <p:cNvSpPr txBox="1">
            <a:spLocks noGrp="1"/>
          </p:cNvSpPr>
          <p:nvPr>
            <p:ph type="body" idx="1"/>
          </p:nvPr>
        </p:nvSpPr>
        <p:spPr>
          <a:xfrm>
            <a:off x="311700" y="1076275"/>
            <a:ext cx="8520600" cy="3416400"/>
          </a:xfrm>
          <a:prstGeom prst="rect">
            <a:avLst/>
          </a:prstGeom>
        </p:spPr>
        <p:txBody>
          <a:bodyPr lIns="91425" tIns="91425" rIns="91425" bIns="91425" anchor="t" anchorCtr="0">
            <a:noAutofit/>
          </a:bodyPr>
          <a:lstStyle/>
          <a:p>
            <a:pPr lvl="0">
              <a:spcBef>
                <a:spcPts val="0"/>
              </a:spcBef>
              <a:buNone/>
            </a:pPr>
            <a:r>
              <a:rPr lang="en"/>
              <a:t>A video on persistence: </a:t>
            </a:r>
          </a:p>
          <a:p>
            <a:pPr lvl="0">
              <a:spcBef>
                <a:spcPts val="0"/>
              </a:spcBef>
              <a:buNone/>
            </a:pPr>
            <a:r>
              <a:rPr lang="en" u="sng">
                <a:solidFill>
                  <a:schemeClr val="hlink"/>
                </a:solidFill>
                <a:hlinkClick r:id="rId3"/>
              </a:rPr>
              <a:t>https://www.teachingchannel.org/videos/persist-through-challenges-perts</a:t>
            </a:r>
          </a:p>
        </p:txBody>
      </p:sp>
      <p:pic>
        <p:nvPicPr>
          <p:cNvPr id="216" name="Shape 216" descr="Man reading book | Flickr ..."/>
          <p:cNvPicPr preferRelativeResize="0"/>
          <p:nvPr/>
        </p:nvPicPr>
        <p:blipFill>
          <a:blip r:embed="rId4">
            <a:alphaModFix/>
          </a:blip>
          <a:stretch>
            <a:fillRect/>
          </a:stretch>
        </p:blipFill>
        <p:spPr>
          <a:xfrm>
            <a:off x="7970524" y="325650"/>
            <a:ext cx="734349" cy="734349"/>
          </a:xfrm>
          <a:prstGeom prst="rect">
            <a:avLst/>
          </a:prstGeom>
          <a:noFill/>
          <a:ln>
            <a:noFill/>
          </a:ln>
        </p:spPr>
      </p:pic>
      <p:sp>
        <p:nvSpPr>
          <p:cNvPr id="217" name="Shape 2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32</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Motivational Competency</a:t>
            </a:r>
          </a:p>
        </p:txBody>
      </p:sp>
      <p:sp>
        <p:nvSpPr>
          <p:cNvPr id="223" name="Shape 2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a:spcBef>
                <a:spcPts val="0"/>
              </a:spcBef>
              <a:buNone/>
            </a:pPr>
            <a:r>
              <a:rPr lang="en" sz="2000"/>
              <a:t>Add up your total score for </a:t>
            </a:r>
            <a:r>
              <a:rPr lang="en" sz="2000" u="sng"/>
              <a:t>Part III</a:t>
            </a:r>
            <a:r>
              <a:rPr lang="en" sz="2000"/>
              <a:t> of the survey you took this morning. </a:t>
            </a:r>
          </a:p>
          <a:p>
            <a:pPr lvl="0" algn="ctr">
              <a:spcBef>
                <a:spcPts val="0"/>
              </a:spcBef>
              <a:buNone/>
            </a:pPr>
            <a:endParaRPr sz="2000"/>
          </a:p>
          <a:p>
            <a:pPr lvl="0" algn="ctr">
              <a:spcBef>
                <a:spcPts val="0"/>
              </a:spcBef>
              <a:buNone/>
            </a:pPr>
            <a:endParaRPr sz="2000"/>
          </a:p>
          <a:p>
            <a:pPr lvl="0" algn="ctr">
              <a:spcBef>
                <a:spcPts val="0"/>
              </a:spcBef>
              <a:buNone/>
            </a:pPr>
            <a:endParaRPr sz="2000"/>
          </a:p>
          <a:p>
            <a:pPr lvl="0" algn="ctr">
              <a:spcBef>
                <a:spcPts val="0"/>
              </a:spcBef>
              <a:buNone/>
            </a:pPr>
            <a:endParaRPr sz="2000"/>
          </a:p>
          <a:p>
            <a:pPr lvl="0" algn="ctr" rtl="0">
              <a:spcBef>
                <a:spcPts val="0"/>
              </a:spcBef>
              <a:buNone/>
            </a:pPr>
            <a:r>
              <a:rPr lang="en" sz="2000"/>
              <a:t>This section represents behaviors within the Motivational Competency. </a:t>
            </a:r>
          </a:p>
        </p:txBody>
      </p:sp>
      <p:pic>
        <p:nvPicPr>
          <p:cNvPr id="224" name="Shape 224" descr="Man reading book | Flickr ..."/>
          <p:cNvPicPr preferRelativeResize="0"/>
          <p:nvPr/>
        </p:nvPicPr>
        <p:blipFill>
          <a:blip r:embed="rId3">
            <a:alphaModFix/>
          </a:blip>
          <a:stretch>
            <a:fillRect/>
          </a:stretch>
        </p:blipFill>
        <p:spPr>
          <a:xfrm>
            <a:off x="7970524" y="325650"/>
            <a:ext cx="734349" cy="734349"/>
          </a:xfrm>
          <a:prstGeom prst="rect">
            <a:avLst/>
          </a:prstGeom>
          <a:noFill/>
          <a:ln>
            <a:noFill/>
          </a:ln>
        </p:spPr>
      </p:pic>
      <p:pic>
        <p:nvPicPr>
          <p:cNvPr id="225" name="Shape 225" descr="... Chalkboard, Math, Addition"/>
          <p:cNvPicPr preferRelativeResize="0"/>
          <p:nvPr/>
        </p:nvPicPr>
        <p:blipFill>
          <a:blip r:embed="rId4">
            <a:alphaModFix/>
          </a:blip>
          <a:stretch>
            <a:fillRect/>
          </a:stretch>
        </p:blipFill>
        <p:spPr>
          <a:xfrm>
            <a:off x="3470200" y="1753412"/>
            <a:ext cx="1796224" cy="2214525"/>
          </a:xfrm>
          <a:prstGeom prst="rect">
            <a:avLst/>
          </a:prstGeom>
          <a:noFill/>
          <a:ln>
            <a:noFill/>
          </a:ln>
        </p:spPr>
      </p:pic>
      <p:sp>
        <p:nvSpPr>
          <p:cNvPr id="226" name="Shape 22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33</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Motivational Competency</a:t>
            </a:r>
          </a:p>
        </p:txBody>
      </p:sp>
      <p:sp>
        <p:nvSpPr>
          <p:cNvPr id="232" name="Shape 2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Thinking about the practices within the Motivational Competency...</a:t>
            </a:r>
          </a:p>
          <a:p>
            <a:pPr marL="514350" lvl="0" indent="-285750" rtl="0">
              <a:spcBef>
                <a:spcPts val="0"/>
              </a:spcBef>
              <a:buFont typeface="Arial" charset="0"/>
              <a:buChar char="•"/>
            </a:pPr>
            <a:r>
              <a:rPr lang="en" dirty="0"/>
              <a:t>Which classroom practices do you already use that are related to motivational competency?</a:t>
            </a:r>
          </a:p>
          <a:p>
            <a:pPr marL="514350" lvl="0" indent="-285750" rtl="0">
              <a:spcBef>
                <a:spcPts val="0"/>
              </a:spcBef>
              <a:buFont typeface="Arial" charset="0"/>
              <a:buChar char="•"/>
            </a:pPr>
            <a:r>
              <a:rPr lang="en" dirty="0"/>
              <a:t>What are some challenges you experience in implementing the motivational competency?</a:t>
            </a:r>
          </a:p>
          <a:p>
            <a:pPr marL="514350" lvl="0" indent="-285750" rtl="0">
              <a:spcBef>
                <a:spcPts val="0"/>
              </a:spcBef>
              <a:buFont typeface="Arial" charset="0"/>
              <a:buChar char="•"/>
            </a:pPr>
            <a:r>
              <a:rPr lang="en" dirty="0"/>
              <a:t>What are your most effective </a:t>
            </a:r>
            <a:r>
              <a:rPr lang="en" b="1" dirty="0"/>
              <a:t>strategies</a:t>
            </a:r>
            <a:r>
              <a:rPr lang="en" dirty="0"/>
              <a:t> that you have used in your own classroom to support these practices related to motivational competency?</a:t>
            </a:r>
          </a:p>
        </p:txBody>
      </p:sp>
      <p:pic>
        <p:nvPicPr>
          <p:cNvPr id="233" name="Shape 233" descr="Man reading book | Flickr ..."/>
          <p:cNvPicPr preferRelativeResize="0"/>
          <p:nvPr/>
        </p:nvPicPr>
        <p:blipFill>
          <a:blip r:embed="rId3">
            <a:alphaModFix/>
          </a:blip>
          <a:stretch>
            <a:fillRect/>
          </a:stretch>
        </p:blipFill>
        <p:spPr>
          <a:xfrm>
            <a:off x="7970524" y="325650"/>
            <a:ext cx="734349" cy="734349"/>
          </a:xfrm>
          <a:prstGeom prst="rect">
            <a:avLst/>
          </a:prstGeom>
          <a:noFill/>
          <a:ln>
            <a:noFill/>
          </a:ln>
        </p:spPr>
      </p:pic>
      <p:sp>
        <p:nvSpPr>
          <p:cNvPr id="234" name="Shape 2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34</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Social/Emotional Competency</a:t>
            </a:r>
          </a:p>
        </p:txBody>
      </p:sp>
      <p:sp>
        <p:nvSpPr>
          <p:cNvPr id="240" name="Shape 24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Definition: Sense of self-worth, regard for others, emotional understanding and management, ability to set positive goals and make responsible decisions</a:t>
            </a:r>
          </a:p>
          <a:p>
            <a:pPr lvl="0">
              <a:spcBef>
                <a:spcPts val="0"/>
              </a:spcBef>
              <a:buNone/>
            </a:pPr>
            <a:endParaRPr/>
          </a:p>
          <a:p>
            <a:pPr lvl="0">
              <a:spcBef>
                <a:spcPts val="0"/>
              </a:spcBef>
              <a:buNone/>
            </a:pPr>
            <a:endParaRPr sz="800"/>
          </a:p>
          <a:p>
            <a:pPr lvl="0">
              <a:spcBef>
                <a:spcPts val="0"/>
              </a:spcBef>
              <a:buNone/>
            </a:pPr>
            <a:endParaRPr sz="800"/>
          </a:p>
          <a:p>
            <a:pPr lvl="0">
              <a:spcBef>
                <a:spcPts val="0"/>
              </a:spcBef>
              <a:buNone/>
            </a:pPr>
            <a:endParaRPr sz="800"/>
          </a:p>
          <a:p>
            <a:pPr lvl="0">
              <a:spcBef>
                <a:spcPts val="0"/>
              </a:spcBef>
              <a:buNone/>
            </a:pPr>
            <a:endParaRPr sz="800"/>
          </a:p>
          <a:p>
            <a:pPr lvl="0">
              <a:spcBef>
                <a:spcPts val="0"/>
              </a:spcBef>
              <a:buNone/>
            </a:pPr>
            <a:endParaRPr sz="800"/>
          </a:p>
          <a:p>
            <a:pPr lvl="0">
              <a:spcBef>
                <a:spcPts val="0"/>
              </a:spcBef>
              <a:buNone/>
            </a:pPr>
            <a:endParaRPr sz="800"/>
          </a:p>
          <a:p>
            <a:pPr lvl="0" rtl="0">
              <a:spcBef>
                <a:spcPts val="0"/>
              </a:spcBef>
              <a:buNone/>
            </a:pPr>
            <a:r>
              <a:rPr lang="en" sz="800"/>
              <a:t>Redding, S. (2016). Competencies and personalized learning. In M. Murphy, S. Redding, and J. Twyman (Eds.), Handbook on personalized learning for states, districts, and schools (pp. 3–18). Philadelphia, PA: Temple University, Center on Innovations in Learning. </a:t>
            </a:r>
          </a:p>
        </p:txBody>
      </p:sp>
      <p:sp>
        <p:nvSpPr>
          <p:cNvPr id="241" name="Shape 241"/>
          <p:cNvSpPr txBox="1"/>
          <p:nvPr/>
        </p:nvSpPr>
        <p:spPr>
          <a:xfrm>
            <a:off x="614075" y="2030325"/>
            <a:ext cx="3582000" cy="25386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know:</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Social/emotional learning requires modeling, explicit instruction, and practice</a:t>
            </a:r>
          </a:p>
          <a:p>
            <a:pPr marL="285750" lvl="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Teachers communicate that students belong in academic community</a:t>
            </a:r>
          </a:p>
          <a:p>
            <a:pPr lvl="0" rtl="0">
              <a:lnSpc>
                <a:spcPct val="115000"/>
              </a:lnSpc>
              <a:spcBef>
                <a:spcPts val="0"/>
              </a:spcBef>
              <a:spcAft>
                <a:spcPts val="1600"/>
              </a:spcAft>
              <a:buNone/>
            </a:pPr>
            <a:endParaRPr sz="1800" dirty="0">
              <a:solidFill>
                <a:schemeClr val="accent3"/>
              </a:solidFill>
              <a:latin typeface="Calibri Regular" charset="0"/>
              <a:ea typeface="Calibri Regular" charset="0"/>
              <a:cs typeface="Calibri Regular" charset="0"/>
              <a:sym typeface="Average"/>
            </a:endParaRPr>
          </a:p>
          <a:p>
            <a:pPr lvl="0">
              <a:spcBef>
                <a:spcPts val="0"/>
              </a:spcBef>
              <a:buNone/>
            </a:pPr>
            <a:endParaRPr dirty="0">
              <a:latin typeface="Calibri Regular" charset="0"/>
              <a:ea typeface="Calibri Regular" charset="0"/>
              <a:cs typeface="Calibri Regular" charset="0"/>
            </a:endParaRPr>
          </a:p>
        </p:txBody>
      </p:sp>
      <p:sp>
        <p:nvSpPr>
          <p:cNvPr id="242" name="Shape 242"/>
          <p:cNvSpPr txBox="1"/>
          <p:nvPr/>
        </p:nvSpPr>
        <p:spPr>
          <a:xfrm>
            <a:off x="4897675" y="2030325"/>
            <a:ext cx="3489000" cy="2538600"/>
          </a:xfrm>
          <a:prstGeom prst="rect">
            <a:avLst/>
          </a:prstGeom>
          <a:noFill/>
          <a:ln w="28575" cap="flat" cmpd="sng">
            <a:solidFill>
              <a:srgbClr val="FFFFFF"/>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What teachers need to focus on:</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Self-awareness/management</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Social awareness</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Relationship skills</a:t>
            </a:r>
          </a:p>
          <a:p>
            <a:pPr marL="285750" indent="-285750">
              <a:buClr>
                <a:schemeClr val="accent3"/>
              </a:buClr>
              <a:buSzPct val="100000"/>
              <a:buFont typeface="Arial" charset="0"/>
              <a:buChar char="•"/>
            </a:pPr>
            <a:r>
              <a:rPr lang="en" sz="1800" dirty="0">
                <a:solidFill>
                  <a:schemeClr val="accent3"/>
                </a:solidFill>
                <a:latin typeface="Calibri Regular" charset="0"/>
                <a:ea typeface="Calibri Regular" charset="0"/>
                <a:cs typeface="Calibri Regular" charset="0"/>
                <a:sym typeface="Average"/>
              </a:rPr>
              <a:t>Decision-making</a:t>
            </a:r>
          </a:p>
          <a:p>
            <a:pPr lvl="0">
              <a:spcBef>
                <a:spcPts val="0"/>
              </a:spcBef>
              <a:buNone/>
            </a:pPr>
            <a:endParaRPr dirty="0">
              <a:latin typeface="Calibri Regular" charset="0"/>
              <a:ea typeface="Calibri Regular" charset="0"/>
              <a:cs typeface="Calibri Regular" charset="0"/>
            </a:endParaRPr>
          </a:p>
        </p:txBody>
      </p:sp>
      <p:pic>
        <p:nvPicPr>
          <p:cNvPr id="243" name="Shape 243" descr="Yellow 3d Smiley Icon ..."/>
          <p:cNvPicPr preferRelativeResize="0"/>
          <p:nvPr/>
        </p:nvPicPr>
        <p:blipFill>
          <a:blip r:embed="rId3">
            <a:alphaModFix/>
          </a:blip>
          <a:stretch>
            <a:fillRect/>
          </a:stretch>
        </p:blipFill>
        <p:spPr>
          <a:xfrm>
            <a:off x="8119541" y="312025"/>
            <a:ext cx="712756" cy="705698"/>
          </a:xfrm>
          <a:prstGeom prst="rect">
            <a:avLst/>
          </a:prstGeom>
          <a:noFill/>
          <a:ln>
            <a:noFill/>
          </a:ln>
        </p:spPr>
      </p:pic>
      <p:sp>
        <p:nvSpPr>
          <p:cNvPr id="244" name="Shape 2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35</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descr="Yellow 3d Smiley Icon ..."/>
          <p:cNvPicPr preferRelativeResize="0"/>
          <p:nvPr/>
        </p:nvPicPr>
        <p:blipFill>
          <a:blip r:embed="rId3">
            <a:alphaModFix/>
          </a:blip>
          <a:stretch>
            <a:fillRect/>
          </a:stretch>
        </p:blipFill>
        <p:spPr>
          <a:xfrm>
            <a:off x="8119541" y="312025"/>
            <a:ext cx="712756" cy="705698"/>
          </a:xfrm>
          <a:prstGeom prst="rect">
            <a:avLst/>
          </a:prstGeom>
          <a:noFill/>
          <a:ln>
            <a:noFill/>
          </a:ln>
        </p:spPr>
      </p:pic>
      <p:pic>
        <p:nvPicPr>
          <p:cNvPr id="250" name="Shape 250"/>
          <p:cNvPicPr preferRelativeResize="0"/>
          <p:nvPr/>
        </p:nvPicPr>
        <p:blipFill>
          <a:blip r:embed="rId4">
            <a:alphaModFix/>
          </a:blip>
          <a:stretch>
            <a:fillRect/>
          </a:stretch>
        </p:blipFill>
        <p:spPr>
          <a:xfrm>
            <a:off x="1042775" y="141202"/>
            <a:ext cx="6977474" cy="4822650"/>
          </a:xfrm>
          <a:prstGeom prst="rect">
            <a:avLst/>
          </a:prstGeom>
          <a:noFill/>
          <a:ln>
            <a:noFill/>
          </a:ln>
        </p:spPr>
      </p:pic>
      <p:sp>
        <p:nvSpPr>
          <p:cNvPr id="251" name="Shape 25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36</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Social/Emotional Competency</a:t>
            </a:r>
          </a:p>
        </p:txBody>
      </p:sp>
      <p:pic>
        <p:nvPicPr>
          <p:cNvPr id="257" name="Shape 257" descr="Yellow 3d Smiley Icon ..."/>
          <p:cNvPicPr preferRelativeResize="0"/>
          <p:nvPr/>
        </p:nvPicPr>
        <p:blipFill>
          <a:blip r:embed="rId3">
            <a:alphaModFix/>
          </a:blip>
          <a:stretch>
            <a:fillRect/>
          </a:stretch>
        </p:blipFill>
        <p:spPr>
          <a:xfrm>
            <a:off x="8119541" y="312025"/>
            <a:ext cx="712756" cy="705698"/>
          </a:xfrm>
          <a:prstGeom prst="rect">
            <a:avLst/>
          </a:prstGeom>
          <a:noFill/>
          <a:ln>
            <a:noFill/>
          </a:ln>
        </p:spPr>
      </p:pic>
      <p:sp>
        <p:nvSpPr>
          <p:cNvPr id="258" name="Shape 258" descr="Studies show that sustained and well-integrated social and emotional learning (SEL) programs can help schools engage their students and improve achievement. Explore the classroom practices that make up the best and most effective SEL programs. Learn more at Edutopia: http://www.edutopia.org/social-emotional-learning" title="5 Keys to Social and Emotional Learning Success">
            <a:hlinkClick r:id="rId4"/>
          </p:cNvPr>
          <p:cNvSpPr/>
          <p:nvPr/>
        </p:nvSpPr>
        <p:spPr>
          <a:xfrm>
            <a:off x="2073875" y="1017725"/>
            <a:ext cx="5105824" cy="3829374"/>
          </a:xfrm>
          <a:prstGeom prst="rect">
            <a:avLst/>
          </a:prstGeom>
          <a:blipFill>
            <a:blip r:embed="rId5">
              <a:alphaModFix/>
            </a:blip>
            <a:stretch>
              <a:fillRect/>
            </a:stretch>
          </a:blipFill>
          <a:ln>
            <a:noFill/>
          </a:ln>
        </p:spPr>
      </p:sp>
      <p:sp>
        <p:nvSpPr>
          <p:cNvPr id="259" name="Shape 25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37</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Social/Emotional Competency</a:t>
            </a:r>
          </a:p>
        </p:txBody>
      </p:sp>
      <p:sp>
        <p:nvSpPr>
          <p:cNvPr id="265" name="Shape 2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r>
              <a:rPr lang="en" sz="2000" dirty="0"/>
              <a:t>Add up your total score for </a:t>
            </a:r>
            <a:r>
              <a:rPr lang="en" sz="2000" u="sng" dirty="0"/>
              <a:t>Part IV</a:t>
            </a:r>
            <a:r>
              <a:rPr lang="en" sz="2000" dirty="0"/>
              <a:t> of the survey you took this morning. </a:t>
            </a:r>
          </a:p>
          <a:p>
            <a:pPr lvl="0" algn="ctr" rtl="0">
              <a:spcBef>
                <a:spcPts val="0"/>
              </a:spcBef>
              <a:buNone/>
            </a:pPr>
            <a:endParaRPr sz="2000" dirty="0"/>
          </a:p>
          <a:p>
            <a:pPr lvl="0" algn="ctr" rtl="0">
              <a:spcBef>
                <a:spcPts val="0"/>
              </a:spcBef>
              <a:buNone/>
            </a:pPr>
            <a:endParaRPr sz="2000" dirty="0"/>
          </a:p>
          <a:p>
            <a:pPr lvl="0" algn="ctr" rtl="0">
              <a:spcBef>
                <a:spcPts val="0"/>
              </a:spcBef>
              <a:buNone/>
            </a:pPr>
            <a:endParaRPr sz="2000" dirty="0"/>
          </a:p>
          <a:p>
            <a:pPr lvl="0" algn="ctr" rtl="0">
              <a:spcBef>
                <a:spcPts val="0"/>
              </a:spcBef>
              <a:buNone/>
            </a:pPr>
            <a:endParaRPr sz="2000" dirty="0"/>
          </a:p>
          <a:p>
            <a:pPr lvl="0" algn="ctr" rtl="0">
              <a:spcBef>
                <a:spcPts val="0"/>
              </a:spcBef>
              <a:buNone/>
            </a:pPr>
            <a:r>
              <a:rPr lang="en" sz="2000" dirty="0"/>
              <a:t>This section represents behaviors within the Social/Emotional Competency.</a:t>
            </a:r>
          </a:p>
        </p:txBody>
      </p:sp>
      <p:pic>
        <p:nvPicPr>
          <p:cNvPr id="266" name="Shape 266" descr="Yellow 3d Smiley Icon ..."/>
          <p:cNvPicPr preferRelativeResize="0"/>
          <p:nvPr/>
        </p:nvPicPr>
        <p:blipFill>
          <a:blip r:embed="rId3">
            <a:alphaModFix/>
          </a:blip>
          <a:stretch>
            <a:fillRect/>
          </a:stretch>
        </p:blipFill>
        <p:spPr>
          <a:xfrm>
            <a:off x="8049596" y="1652525"/>
            <a:ext cx="712756" cy="705698"/>
          </a:xfrm>
          <a:prstGeom prst="rect">
            <a:avLst/>
          </a:prstGeom>
          <a:noFill/>
          <a:ln>
            <a:noFill/>
          </a:ln>
        </p:spPr>
      </p:pic>
      <p:pic>
        <p:nvPicPr>
          <p:cNvPr id="267" name="Shape 267" descr="... Chalkboard, Math, Addition"/>
          <p:cNvPicPr preferRelativeResize="0"/>
          <p:nvPr/>
        </p:nvPicPr>
        <p:blipFill>
          <a:blip r:embed="rId4">
            <a:alphaModFix/>
          </a:blip>
          <a:stretch>
            <a:fillRect/>
          </a:stretch>
        </p:blipFill>
        <p:spPr>
          <a:xfrm>
            <a:off x="3460725" y="1652525"/>
            <a:ext cx="1796224" cy="2214525"/>
          </a:xfrm>
          <a:prstGeom prst="rect">
            <a:avLst/>
          </a:prstGeom>
          <a:noFill/>
          <a:ln>
            <a:noFill/>
          </a:ln>
        </p:spPr>
      </p:pic>
      <p:sp>
        <p:nvSpPr>
          <p:cNvPr id="268" name="Shape 26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38</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Strategies for the Social/Emotional Competency</a:t>
            </a:r>
          </a:p>
        </p:txBody>
      </p:sp>
      <p:sp>
        <p:nvSpPr>
          <p:cNvPr id="274" name="Shape 2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Thinking about the practices within the Social/Emotional Competency...</a:t>
            </a:r>
          </a:p>
          <a:p>
            <a:pPr marL="514350" lvl="0" indent="-285750">
              <a:spcBef>
                <a:spcPts val="0"/>
              </a:spcBef>
              <a:buFont typeface="Arial" charset="0"/>
              <a:buChar char="•"/>
            </a:pPr>
            <a:r>
              <a:rPr lang="en" dirty="0"/>
              <a:t>Which classroom practices do you already use that are related to the social/emotional competency?</a:t>
            </a:r>
          </a:p>
          <a:p>
            <a:pPr marL="514350" lvl="0" indent="-285750">
              <a:spcBef>
                <a:spcPts val="0"/>
              </a:spcBef>
              <a:buFont typeface="Arial" charset="0"/>
              <a:buChar char="•"/>
            </a:pPr>
            <a:r>
              <a:rPr lang="en" dirty="0"/>
              <a:t>What are some challenges you experience in implementing the social/emotional competency?</a:t>
            </a:r>
          </a:p>
          <a:p>
            <a:pPr marL="514350" lvl="0" indent="-285750" rtl="0">
              <a:spcBef>
                <a:spcPts val="0"/>
              </a:spcBef>
              <a:buFont typeface="Arial" charset="0"/>
              <a:buChar char="•"/>
            </a:pPr>
            <a:r>
              <a:rPr lang="en" dirty="0"/>
              <a:t>What are your most effective </a:t>
            </a:r>
            <a:r>
              <a:rPr lang="en" b="1" dirty="0"/>
              <a:t>strategies</a:t>
            </a:r>
            <a:r>
              <a:rPr lang="en" dirty="0"/>
              <a:t> that you have used in your own classroom to support these practices related to the social/emotional competency?</a:t>
            </a:r>
          </a:p>
          <a:p>
            <a:pPr lvl="0" rtl="0">
              <a:spcBef>
                <a:spcPts val="0"/>
              </a:spcBef>
              <a:buNone/>
            </a:pPr>
            <a:endParaRPr dirty="0"/>
          </a:p>
        </p:txBody>
      </p:sp>
      <p:pic>
        <p:nvPicPr>
          <p:cNvPr id="275" name="Shape 275" descr="Yellow 3d Smiley Icon ..."/>
          <p:cNvPicPr preferRelativeResize="0"/>
          <p:nvPr/>
        </p:nvPicPr>
        <p:blipFill>
          <a:blip r:embed="rId3">
            <a:alphaModFix/>
          </a:blip>
          <a:stretch>
            <a:fillRect/>
          </a:stretch>
        </p:blipFill>
        <p:spPr>
          <a:xfrm>
            <a:off x="8173362" y="1040341"/>
            <a:ext cx="712756" cy="705698"/>
          </a:xfrm>
          <a:prstGeom prst="rect">
            <a:avLst/>
          </a:prstGeom>
          <a:noFill/>
          <a:ln>
            <a:noFill/>
          </a:ln>
        </p:spPr>
      </p:pic>
      <p:sp>
        <p:nvSpPr>
          <p:cNvPr id="276" name="Shape 27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39</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Importance of the Personal Competencies</a:t>
            </a:r>
          </a:p>
        </p:txBody>
      </p:sp>
      <p:sp>
        <p:nvSpPr>
          <p:cNvPr id="80" name="Shape 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If academic standards are </a:t>
            </a:r>
            <a:r>
              <a:rPr lang="en" i="1" dirty="0"/>
              <a:t>what</a:t>
            </a:r>
            <a:r>
              <a:rPr lang="en" dirty="0"/>
              <a:t> students need to learn, there are also skills and mindsets that prepare and support </a:t>
            </a:r>
            <a:r>
              <a:rPr lang="en" i="1" dirty="0"/>
              <a:t>how</a:t>
            </a:r>
            <a:r>
              <a:rPr lang="en" dirty="0"/>
              <a:t> students learn.</a:t>
            </a:r>
            <a:r>
              <a:rPr lang="en" b="1" dirty="0"/>
              <a:t> </a:t>
            </a:r>
            <a:r>
              <a:rPr lang="en" dirty="0"/>
              <a:t> Successful engagement in the classroom and in life relies on a set of cognitive and social-emotional skills and mindsets, which are not represented in academic standards</a:t>
            </a:r>
            <a:r>
              <a:rPr lang="en" dirty="0" smtClean="0"/>
              <a:t>.”</a:t>
            </a:r>
            <a:endParaRPr dirty="0"/>
          </a:p>
          <a:p>
            <a:pPr lvl="0">
              <a:spcBef>
                <a:spcPts val="0"/>
              </a:spcBef>
              <a:buNone/>
            </a:pPr>
            <a:endParaRPr sz="800" dirty="0"/>
          </a:p>
          <a:p>
            <a:pPr lvl="0">
              <a:lnSpc>
                <a:spcPct val="100000"/>
              </a:lnSpc>
              <a:spcBef>
                <a:spcPts val="0"/>
              </a:spcBef>
              <a:buNone/>
            </a:pPr>
            <a:endParaRPr lang="en-US" sz="800" dirty="0" smtClean="0"/>
          </a:p>
          <a:p>
            <a:pPr lvl="0">
              <a:lnSpc>
                <a:spcPct val="100000"/>
              </a:lnSpc>
              <a:spcBef>
                <a:spcPts val="0"/>
              </a:spcBef>
              <a:spcAft>
                <a:spcPts val="0"/>
              </a:spcAft>
              <a:buNone/>
            </a:pPr>
            <a:endParaRPr lang="en-US" sz="800" dirty="0" smtClean="0"/>
          </a:p>
          <a:p>
            <a:pPr lvl="0">
              <a:lnSpc>
                <a:spcPct val="100000"/>
              </a:lnSpc>
              <a:spcBef>
                <a:spcPts val="0"/>
              </a:spcBef>
              <a:spcAft>
                <a:spcPts val="0"/>
              </a:spcAft>
              <a:buNone/>
            </a:pPr>
            <a:r>
              <a:rPr lang="en" sz="800" dirty="0" smtClean="0"/>
              <a:t>Source</a:t>
            </a:r>
            <a:r>
              <a:rPr lang="en" sz="800" dirty="0"/>
              <a:t>: </a:t>
            </a:r>
            <a:r>
              <a:rPr lang="en" sz="800" dirty="0" err="1"/>
              <a:t>Turnround</a:t>
            </a:r>
            <a:r>
              <a:rPr lang="en" sz="800" dirty="0"/>
              <a:t> for Children: http://</a:t>
            </a:r>
            <a:r>
              <a:rPr lang="en" sz="800" dirty="0" err="1"/>
              <a:t>www.turnaroundusa.org</a:t>
            </a:r>
            <a:r>
              <a:rPr lang="en" sz="800" dirty="0"/>
              <a:t>/what-we-do/tools/</a:t>
            </a:r>
          </a:p>
          <a:p>
            <a:pPr lvl="0" rtl="0">
              <a:lnSpc>
                <a:spcPct val="100000"/>
              </a:lnSpc>
              <a:spcBef>
                <a:spcPts val="0"/>
              </a:spcBef>
              <a:buNone/>
            </a:pPr>
            <a:endParaRPr dirty="0"/>
          </a:p>
        </p:txBody>
      </p:sp>
      <p:sp>
        <p:nvSpPr>
          <p:cNvPr id="81" name="Shape 8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Classroom Teaching Practices Survey Findings</a:t>
            </a:r>
          </a:p>
        </p:txBody>
      </p:sp>
      <p:sp>
        <p:nvSpPr>
          <p:cNvPr id="282" name="Shape 282"/>
          <p:cNvSpPr txBox="1">
            <a:spLocks noGrp="1"/>
          </p:cNvSpPr>
          <p:nvPr>
            <p:ph type="body" idx="1"/>
          </p:nvPr>
        </p:nvSpPr>
        <p:spPr>
          <a:xfrm>
            <a:off x="236075" y="1141162"/>
            <a:ext cx="8520600" cy="3416400"/>
          </a:xfrm>
          <a:prstGeom prst="rect">
            <a:avLst/>
          </a:prstGeom>
        </p:spPr>
        <p:txBody>
          <a:bodyPr lIns="91425" tIns="91425" rIns="91425" bIns="91425" anchor="t" anchorCtr="0">
            <a:noAutofit/>
          </a:bodyPr>
          <a:lstStyle/>
          <a:p>
            <a:pPr lvl="0" algn="ctr">
              <a:spcBef>
                <a:spcPts val="0"/>
              </a:spcBef>
              <a:buNone/>
            </a:pPr>
            <a:r>
              <a:rPr lang="en" sz="2000"/>
              <a:t>Now compare the totals you reached on each of the sections. </a:t>
            </a:r>
          </a:p>
          <a:p>
            <a:pPr lvl="0" algn="ctr">
              <a:spcBef>
                <a:spcPts val="0"/>
              </a:spcBef>
              <a:buNone/>
            </a:pPr>
            <a:endParaRPr/>
          </a:p>
        </p:txBody>
      </p:sp>
      <p:sp>
        <p:nvSpPr>
          <p:cNvPr id="283" name="Shape 28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40</a:t>
            </a:fld>
            <a:endParaRPr lang="en" sz="1100">
              <a:solidFill>
                <a:schemeClr val="accent6"/>
              </a:solidFill>
            </a:endParaRPr>
          </a:p>
        </p:txBody>
      </p:sp>
      <p:graphicFrame>
        <p:nvGraphicFramePr>
          <p:cNvPr id="284" name="Shape 284"/>
          <p:cNvGraphicFramePr/>
          <p:nvPr/>
        </p:nvGraphicFramePr>
        <p:xfrm>
          <a:off x="952500" y="2190750"/>
          <a:ext cx="7239000" cy="1859220"/>
        </p:xfrm>
        <a:graphic>
          <a:graphicData uri="http://schemas.openxmlformats.org/drawingml/2006/table">
            <a:tbl>
              <a:tblPr>
                <a:noFill/>
                <a:tableStyleId>{5831B946-D7F1-434A-B43F-E9AAFA955CCE}</a:tableStyleId>
              </a:tblPr>
              <a:tblGrid>
                <a:gridCol w="1809750"/>
                <a:gridCol w="1809750"/>
                <a:gridCol w="1809750"/>
                <a:gridCol w="1809750"/>
              </a:tblGrid>
              <a:tr h="381000">
                <a:tc>
                  <a:txBody>
                    <a:bodyPr/>
                    <a:lstStyle/>
                    <a:p>
                      <a:pPr lvl="0" algn="ctr" rtl="0">
                        <a:spcBef>
                          <a:spcPts val="0"/>
                        </a:spcBef>
                        <a:buNone/>
                      </a:pPr>
                      <a:r>
                        <a:rPr lang="en" b="1" dirty="0">
                          <a:solidFill>
                            <a:srgbClr val="EFEFEF"/>
                          </a:solidFill>
                          <a:latin typeface="Calibri"/>
                          <a:ea typeface="Calibri"/>
                          <a:cs typeface="Calibri"/>
                          <a:sym typeface="Calibri"/>
                        </a:rPr>
                        <a:t>Cognitive Competency</a:t>
                      </a:r>
                    </a:p>
                    <a:p>
                      <a:pPr lvl="0" algn="ctr" rtl="0">
                        <a:spcBef>
                          <a:spcPts val="0"/>
                        </a:spcBef>
                        <a:buNone/>
                      </a:pPr>
                      <a:r>
                        <a:rPr lang="en" b="1" dirty="0">
                          <a:solidFill>
                            <a:srgbClr val="EFEFEF"/>
                          </a:solidFill>
                          <a:latin typeface="Calibri"/>
                          <a:ea typeface="Calibri"/>
                          <a:cs typeface="Calibri"/>
                          <a:sym typeface="Calibri"/>
                        </a:rPr>
                        <a:t>(Part I)</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4A86E8"/>
                    </a:solidFill>
                  </a:tcPr>
                </a:tc>
                <a:tc>
                  <a:txBody>
                    <a:bodyPr/>
                    <a:lstStyle/>
                    <a:p>
                      <a:pPr lvl="0" algn="ctr" rtl="0">
                        <a:spcBef>
                          <a:spcPts val="0"/>
                        </a:spcBef>
                        <a:buNone/>
                      </a:pPr>
                      <a:r>
                        <a:rPr lang="en" b="1">
                          <a:solidFill>
                            <a:srgbClr val="EFEFEF"/>
                          </a:solidFill>
                          <a:latin typeface="Calibri"/>
                          <a:ea typeface="Calibri"/>
                          <a:cs typeface="Calibri"/>
                          <a:sym typeface="Calibri"/>
                        </a:rPr>
                        <a:t>Metacognitive Competency</a:t>
                      </a:r>
                    </a:p>
                    <a:p>
                      <a:pPr lvl="0" algn="ctr" rtl="0">
                        <a:spcBef>
                          <a:spcPts val="0"/>
                        </a:spcBef>
                        <a:buNone/>
                      </a:pPr>
                      <a:r>
                        <a:rPr lang="en" b="1">
                          <a:solidFill>
                            <a:srgbClr val="EFEFEF"/>
                          </a:solidFill>
                          <a:latin typeface="Calibri"/>
                          <a:ea typeface="Calibri"/>
                          <a:cs typeface="Calibri"/>
                          <a:sym typeface="Calibri"/>
                        </a:rPr>
                        <a:t>(Part II)</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4A86E8"/>
                    </a:solidFill>
                  </a:tcPr>
                </a:tc>
                <a:tc>
                  <a:txBody>
                    <a:bodyPr/>
                    <a:lstStyle/>
                    <a:p>
                      <a:pPr lvl="0" algn="ctr" rtl="0">
                        <a:spcBef>
                          <a:spcPts val="0"/>
                        </a:spcBef>
                        <a:buNone/>
                      </a:pPr>
                      <a:r>
                        <a:rPr lang="en" b="1">
                          <a:solidFill>
                            <a:srgbClr val="EFEFEF"/>
                          </a:solidFill>
                          <a:latin typeface="Calibri"/>
                          <a:ea typeface="Calibri"/>
                          <a:cs typeface="Calibri"/>
                          <a:sym typeface="Calibri"/>
                        </a:rPr>
                        <a:t>Motivational Competency</a:t>
                      </a:r>
                    </a:p>
                    <a:p>
                      <a:pPr lvl="0" algn="ctr" rtl="0">
                        <a:spcBef>
                          <a:spcPts val="0"/>
                        </a:spcBef>
                        <a:buNone/>
                      </a:pPr>
                      <a:r>
                        <a:rPr lang="en" b="1">
                          <a:solidFill>
                            <a:srgbClr val="EFEFEF"/>
                          </a:solidFill>
                          <a:latin typeface="Calibri"/>
                          <a:ea typeface="Calibri"/>
                          <a:cs typeface="Calibri"/>
                          <a:sym typeface="Calibri"/>
                        </a:rPr>
                        <a:t>(Part III)</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4A86E8"/>
                    </a:solidFill>
                  </a:tcPr>
                </a:tc>
                <a:tc>
                  <a:txBody>
                    <a:bodyPr/>
                    <a:lstStyle/>
                    <a:p>
                      <a:pPr lvl="0" algn="ctr" rtl="0">
                        <a:spcBef>
                          <a:spcPts val="0"/>
                        </a:spcBef>
                        <a:buNone/>
                      </a:pPr>
                      <a:r>
                        <a:rPr lang="en" b="1">
                          <a:solidFill>
                            <a:srgbClr val="EFEFEF"/>
                          </a:solidFill>
                          <a:latin typeface="Calibri"/>
                          <a:ea typeface="Calibri"/>
                          <a:cs typeface="Calibri"/>
                          <a:sym typeface="Calibri"/>
                        </a:rPr>
                        <a:t>Social/Emotional Competency</a:t>
                      </a:r>
                    </a:p>
                    <a:p>
                      <a:pPr lvl="0" algn="ctr" rtl="0">
                        <a:spcBef>
                          <a:spcPts val="0"/>
                        </a:spcBef>
                        <a:buNone/>
                      </a:pPr>
                      <a:r>
                        <a:rPr lang="en" b="1">
                          <a:solidFill>
                            <a:srgbClr val="EFEFEF"/>
                          </a:solidFill>
                          <a:latin typeface="Calibri"/>
                          <a:ea typeface="Calibri"/>
                          <a:cs typeface="Calibri"/>
                          <a:sym typeface="Calibri"/>
                        </a:rPr>
                        <a:t>(Part IV)</a:t>
                      </a: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solidFill>
                      <a:srgbClr val="4A86E8"/>
                    </a:solidFill>
                  </a:tcPr>
                </a:tc>
              </a:tr>
              <a:tr h="381000">
                <a:tc>
                  <a:txBody>
                    <a:bodyPr/>
                    <a:lstStyle/>
                    <a:p>
                      <a:pPr lvl="0">
                        <a:spcBef>
                          <a:spcPts val="0"/>
                        </a:spcBef>
                        <a:buNone/>
                      </a:pPr>
                      <a:endParaRPr b="0" i="0" dirty="0">
                        <a:latin typeface="Calibri Regular" charset="0"/>
                      </a:endParaRPr>
                    </a:p>
                    <a:p>
                      <a:pPr lvl="0">
                        <a:spcBef>
                          <a:spcPts val="0"/>
                        </a:spcBef>
                        <a:buNone/>
                      </a:pPr>
                      <a:endParaRPr b="0" i="0" dirty="0">
                        <a:latin typeface="Calibri Regular" charset="0"/>
                      </a:endParaRPr>
                    </a:p>
                    <a:p>
                      <a:pPr lvl="0">
                        <a:spcBef>
                          <a:spcPts val="0"/>
                        </a:spcBef>
                        <a:buNone/>
                      </a:pPr>
                      <a:endParaRPr b="0" i="0" dirty="0">
                        <a:latin typeface="Calibri Regular" charset="0"/>
                      </a:endParaRPr>
                    </a:p>
                    <a:p>
                      <a:pPr lvl="0">
                        <a:spcBef>
                          <a:spcPts val="0"/>
                        </a:spcBef>
                        <a:buNone/>
                      </a:pPr>
                      <a:endParaRPr b="0" i="0" dirty="0">
                        <a:latin typeface="Calibri Regular" charset="0"/>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spcBef>
                          <a:spcPts val="0"/>
                        </a:spcBef>
                        <a:buNone/>
                      </a:pPr>
                      <a:endParaRPr b="0" i="0" dirty="0">
                        <a:latin typeface="Calibri Regular" charset="0"/>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spcBef>
                          <a:spcPts val="0"/>
                        </a:spcBef>
                        <a:buNone/>
                      </a:pPr>
                      <a:endParaRPr b="0" i="0" dirty="0">
                        <a:latin typeface="Calibri Regular" charset="0"/>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spcBef>
                          <a:spcPts val="0"/>
                        </a:spcBef>
                        <a:buNone/>
                      </a:pPr>
                      <a:endParaRPr b="0" i="0" dirty="0">
                        <a:latin typeface="Calibri Regular" charset="0"/>
                      </a:endParaRPr>
                    </a:p>
                  </a:txBody>
                  <a:tcPr marL="91425" marR="91425" marT="91425" marB="91425">
                    <a:lnL w="9525" cap="flat" cmpd="sng">
                      <a:solidFill>
                        <a:srgbClr val="FFFFFF"/>
                      </a:solidFill>
                      <a:prstDash val="solid"/>
                      <a:round/>
                      <a:headEnd type="none" w="med" len="med"/>
                      <a:tailEnd type="none" w="med" len="med"/>
                    </a:lnL>
                    <a:lnR w="9525" cap="flat" cmpd="sng">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Classroom Teaching Practices Survey Findings</a:t>
            </a:r>
          </a:p>
        </p:txBody>
      </p:sp>
      <p:sp>
        <p:nvSpPr>
          <p:cNvPr id="290" name="Shape 290"/>
          <p:cNvSpPr txBox="1">
            <a:spLocks noGrp="1"/>
          </p:cNvSpPr>
          <p:nvPr>
            <p:ph type="body" idx="1"/>
          </p:nvPr>
        </p:nvSpPr>
        <p:spPr>
          <a:xfrm>
            <a:off x="311700" y="1076275"/>
            <a:ext cx="8520600" cy="3416400"/>
          </a:xfrm>
          <a:prstGeom prst="rect">
            <a:avLst/>
          </a:prstGeom>
        </p:spPr>
        <p:txBody>
          <a:bodyPr lIns="91425" tIns="91425" rIns="91425" bIns="91425" anchor="t" anchorCtr="0">
            <a:noAutofit/>
          </a:bodyPr>
          <a:lstStyle/>
          <a:p>
            <a:pPr lvl="0" algn="ctr" rtl="0">
              <a:spcBef>
                <a:spcPts val="0"/>
              </a:spcBef>
              <a:buNone/>
            </a:pPr>
            <a:r>
              <a:rPr lang="en" sz="2000" dirty="0"/>
              <a:t>Now compare the totals you reached on each of the sections. </a:t>
            </a:r>
          </a:p>
          <a:p>
            <a:pPr lvl="0" rtl="0">
              <a:spcBef>
                <a:spcPts val="0"/>
              </a:spcBef>
              <a:buNone/>
            </a:pPr>
            <a:endParaRPr dirty="0"/>
          </a:p>
          <a:p>
            <a:pPr lvl="0" algn="ctr" rtl="0">
              <a:spcBef>
                <a:spcPts val="0"/>
              </a:spcBef>
              <a:buNone/>
            </a:pPr>
            <a:r>
              <a:rPr lang="en" sz="2400" dirty="0"/>
              <a:t>Go to </a:t>
            </a:r>
            <a:r>
              <a:rPr lang="en" sz="2400" u="sng" dirty="0">
                <a:solidFill>
                  <a:schemeClr val="hlink"/>
                </a:solidFill>
                <a:hlinkClick r:id="rId3"/>
              </a:rPr>
              <a:t>www.pollev.com/amandaklein183</a:t>
            </a:r>
            <a:r>
              <a:rPr lang="en" sz="2400" dirty="0"/>
              <a:t> OR text AMANDAKLEIN183 to 22333 to join our survey session. </a:t>
            </a:r>
          </a:p>
          <a:p>
            <a:pPr lvl="0" rtl="0">
              <a:spcBef>
                <a:spcPts val="0"/>
              </a:spcBef>
              <a:buNone/>
            </a:pPr>
            <a:endParaRPr dirty="0"/>
          </a:p>
          <a:p>
            <a:pPr lvl="0" algn="ctr" rtl="0">
              <a:spcBef>
                <a:spcPts val="0"/>
              </a:spcBef>
              <a:buNone/>
            </a:pPr>
            <a:r>
              <a:rPr lang="en" sz="2400" dirty="0"/>
              <a:t>Did any of your results surprise you?</a:t>
            </a:r>
          </a:p>
        </p:txBody>
      </p:sp>
      <p:sp>
        <p:nvSpPr>
          <p:cNvPr id="291" name="Shape 291"/>
          <p:cNvSpPr/>
          <p:nvPr/>
        </p:nvSpPr>
        <p:spPr>
          <a:xfrm>
            <a:off x="775300" y="2051725"/>
            <a:ext cx="7582800" cy="1172400"/>
          </a:xfrm>
          <a:prstGeom prst="rect">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292" name="Shape 29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41</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Personal Competencies and </a:t>
            </a:r>
            <a:r>
              <a:rPr lang="en" i="1"/>
              <a:t>Your Students</a:t>
            </a:r>
          </a:p>
        </p:txBody>
      </p:sp>
      <p:sp>
        <p:nvSpPr>
          <p:cNvPr id="298" name="Shape 2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r>
              <a:rPr lang="en" sz="2400" b="1"/>
              <a:t>Case Study</a:t>
            </a:r>
          </a:p>
          <a:p>
            <a:pPr lvl="0" rtl="0">
              <a:spcBef>
                <a:spcPts val="0"/>
              </a:spcBef>
              <a:buNone/>
            </a:pPr>
            <a:r>
              <a:rPr lang="en"/>
              <a:t>Think of the one student who frustrated you the most, who you felt you couldn’t reach.</a:t>
            </a:r>
          </a:p>
          <a:p>
            <a:pPr lvl="0" rtl="0">
              <a:spcBef>
                <a:spcPts val="0"/>
              </a:spcBef>
              <a:buNone/>
            </a:pPr>
            <a:r>
              <a:rPr lang="en"/>
              <a:t> </a:t>
            </a:r>
          </a:p>
          <a:p>
            <a:pPr lvl="0" rtl="0">
              <a:spcBef>
                <a:spcPts val="0"/>
              </a:spcBef>
              <a:buNone/>
            </a:pPr>
            <a:endParaRPr/>
          </a:p>
          <a:p>
            <a:pPr lvl="0" rtl="0">
              <a:spcBef>
                <a:spcPts val="0"/>
              </a:spcBef>
              <a:buNone/>
            </a:pPr>
            <a:endParaRPr/>
          </a:p>
          <a:p>
            <a:pPr lvl="0" algn="ctr" rtl="0">
              <a:spcBef>
                <a:spcPts val="0"/>
              </a:spcBef>
              <a:buNone/>
            </a:pPr>
            <a:r>
              <a:rPr lang="en" i="1"/>
              <a:t>Use the prompts on page 19 of your participant’s guide to reflect on how you engaged with this student.</a:t>
            </a:r>
            <a:r>
              <a:rPr lang="en"/>
              <a:t>  </a:t>
            </a:r>
          </a:p>
        </p:txBody>
      </p:sp>
      <p:pic>
        <p:nvPicPr>
          <p:cNvPr id="299" name="Shape 299" descr="Angry, Anger, Frustration, Boy"/>
          <p:cNvPicPr preferRelativeResize="0"/>
          <p:nvPr/>
        </p:nvPicPr>
        <p:blipFill rotWithShape="1">
          <a:blip r:embed="rId3">
            <a:alphaModFix/>
          </a:blip>
          <a:srcRect t="14428" b="14427"/>
          <a:stretch/>
        </p:blipFill>
        <p:spPr>
          <a:xfrm>
            <a:off x="3630149" y="2298150"/>
            <a:ext cx="1928800" cy="1446600"/>
          </a:xfrm>
          <a:prstGeom prst="rect">
            <a:avLst/>
          </a:prstGeom>
          <a:noFill/>
          <a:ln>
            <a:noFill/>
          </a:ln>
        </p:spPr>
      </p:pic>
      <p:sp>
        <p:nvSpPr>
          <p:cNvPr id="300" name="Shape 30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42</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1995050" y="1124675"/>
            <a:ext cx="5026800" cy="28932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306" name="Shape 3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Competency Definitions Review</a:t>
            </a:r>
          </a:p>
        </p:txBody>
      </p:sp>
      <p:sp>
        <p:nvSpPr>
          <p:cNvPr id="307" name="Shape 307"/>
          <p:cNvSpPr txBox="1">
            <a:spLocks noGrp="1"/>
          </p:cNvSpPr>
          <p:nvPr>
            <p:ph type="body" idx="1"/>
          </p:nvPr>
        </p:nvSpPr>
        <p:spPr>
          <a:xfrm>
            <a:off x="311700" y="4191025"/>
            <a:ext cx="8520600" cy="744900"/>
          </a:xfrm>
          <a:prstGeom prst="rect">
            <a:avLst/>
          </a:prstGeom>
        </p:spPr>
        <p:txBody>
          <a:bodyPr lIns="91425" tIns="91425" rIns="91425" bIns="91425" anchor="t" anchorCtr="0">
            <a:noAutofit/>
          </a:bodyPr>
          <a:lstStyle/>
          <a:p>
            <a:pPr lvl="0" algn="ctr">
              <a:spcBef>
                <a:spcPts val="0"/>
              </a:spcBef>
              <a:buNone/>
            </a:pPr>
            <a:r>
              <a:rPr lang="en"/>
              <a:t>In use, these competencies turn into </a:t>
            </a:r>
            <a:r>
              <a:rPr lang="en" b="1" u="sng"/>
              <a:t>learning habits</a:t>
            </a:r>
            <a:r>
              <a:rPr lang="en"/>
              <a:t>, behaviors used to tackle new learning tasks.</a:t>
            </a:r>
          </a:p>
        </p:txBody>
      </p:sp>
      <p:pic>
        <p:nvPicPr>
          <p:cNvPr id="308" name="Shape 308" descr="4PCDefinitions.png"/>
          <p:cNvPicPr preferRelativeResize="0"/>
          <p:nvPr/>
        </p:nvPicPr>
        <p:blipFill>
          <a:blip r:embed="rId3">
            <a:alphaModFix/>
          </a:blip>
          <a:stretch>
            <a:fillRect/>
          </a:stretch>
        </p:blipFill>
        <p:spPr>
          <a:xfrm>
            <a:off x="1946150" y="1113075"/>
            <a:ext cx="5081499" cy="2916399"/>
          </a:xfrm>
          <a:prstGeom prst="rect">
            <a:avLst/>
          </a:prstGeom>
          <a:noFill/>
          <a:ln>
            <a:noFill/>
          </a:ln>
        </p:spPr>
      </p:pic>
      <p:sp>
        <p:nvSpPr>
          <p:cNvPr id="309" name="Shape 30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43</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2800" dirty="0"/>
              <a:t>The Importance of the Personal Competencies Revisited</a:t>
            </a:r>
          </a:p>
        </p:txBody>
      </p:sp>
      <p:sp>
        <p:nvSpPr>
          <p:cNvPr id="367" name="Shape 367"/>
          <p:cNvSpPr txBox="1">
            <a:spLocks noGrp="1"/>
          </p:cNvSpPr>
          <p:nvPr>
            <p:ph type="body" idx="1"/>
          </p:nvPr>
        </p:nvSpPr>
        <p:spPr>
          <a:xfrm>
            <a:off x="311700" y="1163675"/>
            <a:ext cx="8520600" cy="3416400"/>
          </a:xfrm>
          <a:prstGeom prst="rect">
            <a:avLst/>
          </a:prstGeom>
        </p:spPr>
        <p:txBody>
          <a:bodyPr lIns="91425" tIns="91425" rIns="91425" bIns="91425" anchor="t" anchorCtr="0">
            <a:noAutofit/>
          </a:bodyPr>
          <a:lstStyle/>
          <a:p>
            <a:pPr lvl="0">
              <a:spcBef>
                <a:spcPts val="0"/>
              </a:spcBef>
              <a:spcAft>
                <a:spcPts val="0"/>
              </a:spcAft>
              <a:buNone/>
            </a:pPr>
            <a:endParaRPr sz="1100" dirty="0"/>
          </a:p>
          <a:p>
            <a:pPr lvl="0" rtl="0">
              <a:lnSpc>
                <a:spcPct val="100000"/>
              </a:lnSpc>
              <a:spcBef>
                <a:spcPts val="0"/>
              </a:spcBef>
              <a:buNone/>
            </a:pPr>
            <a:r>
              <a:rPr lang="en" sz="2400" dirty="0"/>
              <a:t>“If academic standards are </a:t>
            </a:r>
            <a:r>
              <a:rPr lang="en" sz="2400" i="1" dirty="0"/>
              <a:t>what</a:t>
            </a:r>
            <a:r>
              <a:rPr lang="en" sz="2400" dirty="0"/>
              <a:t> students need to learn, there are also skills and mindsets that prepare and support </a:t>
            </a:r>
            <a:r>
              <a:rPr lang="en" sz="2400" i="1" dirty="0"/>
              <a:t>how</a:t>
            </a:r>
            <a:r>
              <a:rPr lang="en" sz="2400" dirty="0"/>
              <a:t> students learn.</a:t>
            </a:r>
            <a:r>
              <a:rPr lang="en" sz="2400" b="1" dirty="0"/>
              <a:t> </a:t>
            </a:r>
            <a:r>
              <a:rPr lang="en" sz="2400" dirty="0"/>
              <a:t> Successful engagement in the classroom and in life relies on a set of cognitive and social-emotional skills and mindsets, which are not represented in academic standards.”</a:t>
            </a:r>
          </a:p>
          <a:p>
            <a:pPr lvl="0" rtl="0">
              <a:spcBef>
                <a:spcPts val="0"/>
              </a:spcBef>
              <a:buNone/>
            </a:pPr>
            <a:endParaRPr sz="800" dirty="0"/>
          </a:p>
          <a:p>
            <a:pPr lvl="0" rtl="0">
              <a:spcBef>
                <a:spcPts val="0"/>
              </a:spcBef>
              <a:buNone/>
            </a:pPr>
            <a:r>
              <a:rPr lang="en" sz="800" dirty="0"/>
              <a:t>Source: </a:t>
            </a:r>
            <a:r>
              <a:rPr lang="en" sz="800" dirty="0" err="1"/>
              <a:t>Turnround</a:t>
            </a:r>
            <a:r>
              <a:rPr lang="en" sz="800" dirty="0"/>
              <a:t> for Children: http://</a:t>
            </a:r>
            <a:r>
              <a:rPr lang="en" sz="800" dirty="0" err="1"/>
              <a:t>www.turnaroundusa.org</a:t>
            </a:r>
            <a:r>
              <a:rPr lang="en" sz="800" dirty="0"/>
              <a:t>/what-we-do/tools/</a:t>
            </a:r>
          </a:p>
          <a:p>
            <a:pPr lvl="0" rtl="0">
              <a:spcBef>
                <a:spcPts val="0"/>
              </a:spcBef>
              <a:buNone/>
            </a:pPr>
            <a:endParaRPr dirty="0"/>
          </a:p>
        </p:txBody>
      </p:sp>
      <p:sp>
        <p:nvSpPr>
          <p:cNvPr id="368" name="Shape 36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44</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2800" dirty="0"/>
              <a:t>The Importance of the Personal Competencies Revisited</a:t>
            </a:r>
          </a:p>
        </p:txBody>
      </p:sp>
      <p:sp>
        <p:nvSpPr>
          <p:cNvPr id="374" name="Shape 374"/>
          <p:cNvSpPr txBox="1">
            <a:spLocks noGrp="1"/>
          </p:cNvSpPr>
          <p:nvPr>
            <p:ph type="body" idx="1"/>
          </p:nvPr>
        </p:nvSpPr>
        <p:spPr>
          <a:xfrm>
            <a:off x="311700" y="1317171"/>
            <a:ext cx="8520600" cy="3116954"/>
          </a:xfrm>
          <a:prstGeom prst="rect">
            <a:avLst/>
          </a:prstGeom>
        </p:spPr>
        <p:txBody>
          <a:bodyPr lIns="91425" tIns="91425" rIns="91425" bIns="91425" anchor="t" anchorCtr="0">
            <a:noAutofit/>
          </a:bodyPr>
          <a:lstStyle/>
          <a:p>
            <a:pPr lvl="0" rtl="0">
              <a:spcBef>
                <a:spcPts val="0"/>
              </a:spcBef>
              <a:buNone/>
            </a:pPr>
            <a:r>
              <a:rPr lang="en" dirty="0"/>
              <a:t>Personal Competencies = “The Something Other”</a:t>
            </a:r>
          </a:p>
          <a:p>
            <a:pPr lvl="0" rtl="0">
              <a:spcBef>
                <a:spcPts val="0"/>
              </a:spcBef>
              <a:buNone/>
            </a:pPr>
            <a:endParaRPr dirty="0"/>
          </a:p>
          <a:p>
            <a:pPr lvl="0" rtl="0">
              <a:spcBef>
                <a:spcPts val="0"/>
              </a:spcBef>
              <a:buNone/>
            </a:pPr>
            <a:endParaRPr dirty="0"/>
          </a:p>
        </p:txBody>
      </p:sp>
      <p:pic>
        <p:nvPicPr>
          <p:cNvPr id="375" name="Shape 375" descr="monster14.png"/>
          <p:cNvPicPr preferRelativeResize="0"/>
          <p:nvPr/>
        </p:nvPicPr>
        <p:blipFill>
          <a:blip r:embed="rId3">
            <a:alphaModFix/>
          </a:blip>
          <a:stretch>
            <a:fillRect/>
          </a:stretch>
        </p:blipFill>
        <p:spPr>
          <a:xfrm>
            <a:off x="5760720" y="1759299"/>
            <a:ext cx="3077630" cy="2337213"/>
          </a:xfrm>
          <a:prstGeom prst="rect">
            <a:avLst/>
          </a:prstGeom>
          <a:noFill/>
          <a:ln>
            <a:noFill/>
          </a:ln>
        </p:spPr>
      </p:pic>
      <p:sp>
        <p:nvSpPr>
          <p:cNvPr id="376" name="Shape 376"/>
          <p:cNvSpPr/>
          <p:nvPr/>
        </p:nvSpPr>
        <p:spPr>
          <a:xfrm>
            <a:off x="311700"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Cognitive</a:t>
            </a:r>
            <a:r>
              <a:rPr lang="en" dirty="0">
                <a:latin typeface="Calibri Regular" charset="0"/>
                <a:ea typeface="Calibri Regular" charset="0"/>
                <a:cs typeface="Calibri Regular" charset="0"/>
              </a:rPr>
              <a:t>	</a:t>
            </a:r>
          </a:p>
        </p:txBody>
      </p:sp>
      <p:sp>
        <p:nvSpPr>
          <p:cNvPr id="377" name="Shape 377"/>
          <p:cNvSpPr/>
          <p:nvPr/>
        </p:nvSpPr>
        <p:spPr>
          <a:xfrm>
            <a:off x="311700" y="289940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latin typeface="Calibri Regular" charset="0"/>
              <a:ea typeface="Calibri Regular" charset="0"/>
              <a:cs typeface="Calibri Regular" charset="0"/>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lvl="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Motivational</a:t>
            </a:r>
          </a:p>
        </p:txBody>
      </p:sp>
      <p:sp>
        <p:nvSpPr>
          <p:cNvPr id="378" name="Shape 378"/>
          <p:cNvSpPr/>
          <p:nvPr/>
        </p:nvSpPr>
        <p:spPr>
          <a:xfrm>
            <a:off x="1989700" y="2946125"/>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latin typeface="Calibri Regular" charset="0"/>
              <a:ea typeface="Calibri Regular" charset="0"/>
              <a:cs typeface="Calibri Regular" charset="0"/>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lvl="0" indent="457200" rtl="0">
              <a:spcBef>
                <a:spcPts val="0"/>
              </a:spcBef>
              <a:buNone/>
            </a:pPr>
            <a:endParaRPr dirty="0">
              <a:solidFill>
                <a:srgbClr val="FFFFFF"/>
              </a:solidFill>
              <a:latin typeface="Calibri Regular" charset="0"/>
              <a:ea typeface="Calibri Regular" charset="0"/>
              <a:cs typeface="Calibri Regular" charset="0"/>
              <a:sym typeface="Average"/>
            </a:endParaRPr>
          </a:p>
          <a:p>
            <a:pPr marL="0" lvl="0" indent="0" rtl="0">
              <a:spcBef>
                <a:spcPts val="0"/>
              </a:spcBef>
              <a:buNone/>
            </a:pPr>
            <a:r>
              <a:rPr lang="en" dirty="0">
                <a:solidFill>
                  <a:srgbClr val="FFFFFF"/>
                </a:solidFill>
                <a:latin typeface="Calibri Regular" charset="0"/>
                <a:ea typeface="Calibri Regular" charset="0"/>
                <a:cs typeface="Calibri Regular" charset="0"/>
                <a:sym typeface="Average"/>
              </a:rPr>
              <a:t>  Social/Emotional</a:t>
            </a:r>
            <a:r>
              <a:rPr lang="en" dirty="0">
                <a:latin typeface="Calibri Regular" charset="0"/>
                <a:ea typeface="Calibri Regular" charset="0"/>
                <a:cs typeface="Calibri Regular" charset="0"/>
                <a:sym typeface="Average"/>
              </a:rPr>
              <a:t>  </a:t>
            </a:r>
          </a:p>
        </p:txBody>
      </p:sp>
      <p:sp>
        <p:nvSpPr>
          <p:cNvPr id="379" name="Shape 379"/>
          <p:cNvSpPr/>
          <p:nvPr/>
        </p:nvSpPr>
        <p:spPr>
          <a:xfrm>
            <a:off x="2017525" y="1515250"/>
            <a:ext cx="2240700" cy="2118000"/>
          </a:xfrm>
          <a:prstGeom prst="ellipse">
            <a:avLst/>
          </a:prstGeom>
          <a:noFill/>
          <a:ln w="38100" cap="flat" cmpd="sng">
            <a:solidFill>
              <a:schemeClr val="dk2"/>
            </a:solidFill>
            <a:prstDash val="solid"/>
            <a:round/>
            <a:headEnd type="none" w="med" len="med"/>
            <a:tailEnd type="none" w="med" len="med"/>
          </a:ln>
        </p:spPr>
        <p:txBody>
          <a:bodyPr lIns="91425" tIns="91425" rIns="91425" bIns="91425" anchor="t" anchorCtr="0">
            <a:noAutofit/>
          </a:bodyPr>
          <a:lstStyle/>
          <a:p>
            <a:pPr marL="0" lvl="0" indent="0" algn="l" rtl="0">
              <a:spcBef>
                <a:spcPts val="0"/>
              </a:spcBef>
              <a:buNone/>
            </a:pPr>
            <a:r>
              <a:rPr lang="en" dirty="0">
                <a:latin typeface="Calibri Regular" charset="0"/>
                <a:ea typeface="Calibri Regular" charset="0"/>
                <a:cs typeface="Calibri Regular" charset="0"/>
              </a:rPr>
              <a:t>    </a:t>
            </a:r>
            <a:r>
              <a:rPr lang="en" dirty="0">
                <a:solidFill>
                  <a:srgbClr val="FFFFFF"/>
                </a:solidFill>
                <a:latin typeface="Calibri Regular" charset="0"/>
                <a:ea typeface="Calibri Regular" charset="0"/>
                <a:cs typeface="Calibri Regular" charset="0"/>
                <a:sym typeface="Average"/>
              </a:rPr>
              <a:t>Metacognitive</a:t>
            </a:r>
          </a:p>
        </p:txBody>
      </p:sp>
      <p:pic>
        <p:nvPicPr>
          <p:cNvPr id="380" name="Shape 380" descr="... brain and gears | by ..."/>
          <p:cNvPicPr preferRelativeResize="0"/>
          <p:nvPr/>
        </p:nvPicPr>
        <p:blipFill>
          <a:blip r:embed="rId4">
            <a:alphaModFix/>
          </a:blip>
          <a:stretch>
            <a:fillRect/>
          </a:stretch>
        </p:blipFill>
        <p:spPr>
          <a:xfrm>
            <a:off x="974879" y="2233850"/>
            <a:ext cx="733048" cy="572700"/>
          </a:xfrm>
          <a:prstGeom prst="rect">
            <a:avLst/>
          </a:prstGeom>
          <a:noFill/>
          <a:ln>
            <a:noFill/>
          </a:ln>
        </p:spPr>
      </p:pic>
      <p:pic>
        <p:nvPicPr>
          <p:cNvPr id="381" name="Shape 381" descr="Lightbulb by kwl617 ..."/>
          <p:cNvPicPr preferRelativeResize="0"/>
          <p:nvPr/>
        </p:nvPicPr>
        <p:blipFill>
          <a:blip r:embed="rId5">
            <a:alphaModFix/>
          </a:blip>
          <a:stretch>
            <a:fillRect/>
          </a:stretch>
        </p:blipFill>
        <p:spPr>
          <a:xfrm>
            <a:off x="2891247" y="2184725"/>
            <a:ext cx="642924" cy="626650"/>
          </a:xfrm>
          <a:prstGeom prst="rect">
            <a:avLst/>
          </a:prstGeom>
          <a:noFill/>
          <a:ln>
            <a:noFill/>
          </a:ln>
        </p:spPr>
      </p:pic>
      <p:pic>
        <p:nvPicPr>
          <p:cNvPr id="382" name="Shape 382" descr="Man reading book | Flickr ..."/>
          <p:cNvPicPr preferRelativeResize="0"/>
          <p:nvPr/>
        </p:nvPicPr>
        <p:blipFill>
          <a:blip r:embed="rId6">
            <a:alphaModFix/>
          </a:blip>
          <a:stretch>
            <a:fillRect/>
          </a:stretch>
        </p:blipFill>
        <p:spPr>
          <a:xfrm>
            <a:off x="1019925" y="3717450"/>
            <a:ext cx="642924" cy="642924"/>
          </a:xfrm>
          <a:prstGeom prst="rect">
            <a:avLst/>
          </a:prstGeom>
          <a:noFill/>
          <a:ln>
            <a:noFill/>
          </a:ln>
        </p:spPr>
      </p:pic>
      <p:pic>
        <p:nvPicPr>
          <p:cNvPr id="383" name="Shape 383" descr="Yellow 3d Smiley Icon ..."/>
          <p:cNvPicPr preferRelativeResize="0"/>
          <p:nvPr/>
        </p:nvPicPr>
        <p:blipFill>
          <a:blip r:embed="rId7">
            <a:alphaModFix/>
          </a:blip>
          <a:stretch>
            <a:fillRect/>
          </a:stretch>
        </p:blipFill>
        <p:spPr>
          <a:xfrm>
            <a:off x="2835874" y="3767905"/>
            <a:ext cx="642926" cy="636568"/>
          </a:xfrm>
          <a:prstGeom prst="rect">
            <a:avLst/>
          </a:prstGeom>
          <a:noFill/>
          <a:ln>
            <a:noFill/>
          </a:ln>
        </p:spPr>
      </p:pic>
      <p:sp>
        <p:nvSpPr>
          <p:cNvPr id="384" name="Shape 38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45</a:t>
            </a:fld>
            <a:endParaRPr lang="en" sz="1100">
              <a:solidFill>
                <a:schemeClr val="accent6"/>
              </a:solidFill>
            </a:endParaRPr>
          </a:p>
        </p:txBody>
      </p:sp>
      <p:sp>
        <p:nvSpPr>
          <p:cNvPr id="2" name="TextBox 1"/>
          <p:cNvSpPr txBox="1"/>
          <p:nvPr/>
        </p:nvSpPr>
        <p:spPr>
          <a:xfrm>
            <a:off x="4829801" y="2574250"/>
            <a:ext cx="1106424" cy="523220"/>
          </a:xfrm>
          <a:prstGeom prst="rect">
            <a:avLst/>
          </a:prstGeom>
          <a:noFill/>
        </p:spPr>
        <p:txBody>
          <a:bodyPr wrap="square" rtlCol="0">
            <a:spAutoFit/>
          </a:bodyPr>
          <a:lstStyle/>
          <a:p>
            <a:r>
              <a:rPr lang="en-US" sz="2800" smtClean="0">
                <a:solidFill>
                  <a:schemeClr val="accent6"/>
                </a:solidFill>
              </a:rPr>
              <a:t>=</a:t>
            </a:r>
            <a:endParaRPr lang="en-US" sz="2800">
              <a:solidFill>
                <a:schemeClr val="accent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Personal Competencies and </a:t>
            </a:r>
            <a:r>
              <a:rPr lang="en" i="1"/>
              <a:t>You</a:t>
            </a:r>
          </a:p>
        </p:txBody>
      </p:sp>
      <p:sp>
        <p:nvSpPr>
          <p:cNvPr id="390" name="Shape 390"/>
          <p:cNvSpPr txBox="1">
            <a:spLocks noGrp="1"/>
          </p:cNvSpPr>
          <p:nvPr>
            <p:ph type="body" idx="1"/>
          </p:nvPr>
        </p:nvSpPr>
        <p:spPr>
          <a:xfrm>
            <a:off x="3375425" y="1152475"/>
            <a:ext cx="5457000" cy="3416400"/>
          </a:xfrm>
          <a:prstGeom prst="rect">
            <a:avLst/>
          </a:prstGeom>
        </p:spPr>
        <p:txBody>
          <a:bodyPr lIns="91425" tIns="91425" rIns="91425" bIns="91425" anchor="t" anchorCtr="0">
            <a:noAutofit/>
          </a:bodyPr>
          <a:lstStyle/>
          <a:p>
            <a:pPr lvl="0">
              <a:lnSpc>
                <a:spcPct val="100000"/>
              </a:lnSpc>
              <a:spcBef>
                <a:spcPts val="0"/>
              </a:spcBef>
              <a:buNone/>
            </a:pPr>
            <a:r>
              <a:rPr lang="en" dirty="0"/>
              <a:t>We’ve all seen it - a child throwing a tantrum in a store.</a:t>
            </a:r>
          </a:p>
          <a:p>
            <a:pPr lvl="0" algn="ctr" rtl="0">
              <a:lnSpc>
                <a:spcPct val="100000"/>
              </a:lnSpc>
              <a:spcBef>
                <a:spcPts val="0"/>
              </a:spcBef>
              <a:buNone/>
            </a:pPr>
            <a:r>
              <a:rPr lang="en" dirty="0"/>
              <a:t>The parent (maybe you!) is embarrassed, other shoppers are horrified, and a solution is needed right away</a:t>
            </a:r>
            <a:r>
              <a:rPr lang="en" dirty="0" smtClean="0"/>
              <a:t>!</a:t>
            </a:r>
            <a:endParaRPr lang="en-US" dirty="0" smtClean="0"/>
          </a:p>
          <a:p>
            <a:pPr lvl="0" algn="ctr" rtl="0">
              <a:lnSpc>
                <a:spcPct val="100000"/>
              </a:lnSpc>
              <a:spcBef>
                <a:spcPts val="0"/>
              </a:spcBef>
              <a:buNone/>
            </a:pPr>
            <a:endParaRPr dirty="0"/>
          </a:p>
          <a:p>
            <a:pPr lvl="0" algn="ctr" rtl="0">
              <a:lnSpc>
                <a:spcPct val="100000"/>
              </a:lnSpc>
              <a:spcBef>
                <a:spcPts val="0"/>
              </a:spcBef>
              <a:buNone/>
            </a:pPr>
            <a:r>
              <a:rPr lang="en" dirty="0"/>
              <a:t>What skills or behaviors does the parent need to properly address this situation?</a:t>
            </a:r>
          </a:p>
          <a:p>
            <a:pPr lvl="0" algn="ctr">
              <a:lnSpc>
                <a:spcPct val="100000"/>
              </a:lnSpc>
              <a:spcBef>
                <a:spcPts val="0"/>
              </a:spcBef>
              <a:buNone/>
            </a:pPr>
            <a:r>
              <a:rPr lang="en" dirty="0"/>
              <a:t>How do those fit into the four competencies?</a:t>
            </a:r>
          </a:p>
        </p:txBody>
      </p:sp>
      <p:pic>
        <p:nvPicPr>
          <p:cNvPr id="391" name="Shape 391" descr="File:Toddler tantrum.jpg"/>
          <p:cNvPicPr preferRelativeResize="0"/>
          <p:nvPr/>
        </p:nvPicPr>
        <p:blipFill>
          <a:blip r:embed="rId3">
            <a:alphaModFix/>
          </a:blip>
          <a:stretch>
            <a:fillRect/>
          </a:stretch>
        </p:blipFill>
        <p:spPr>
          <a:xfrm>
            <a:off x="479546" y="1152475"/>
            <a:ext cx="2558756" cy="3416400"/>
          </a:xfrm>
          <a:prstGeom prst="rect">
            <a:avLst/>
          </a:prstGeom>
          <a:noFill/>
          <a:ln>
            <a:noFill/>
          </a:ln>
        </p:spPr>
      </p:pic>
      <p:sp>
        <p:nvSpPr>
          <p:cNvPr id="392" name="Shape 392"/>
          <p:cNvSpPr/>
          <p:nvPr/>
        </p:nvSpPr>
        <p:spPr>
          <a:xfrm>
            <a:off x="3422825" y="3018175"/>
            <a:ext cx="5362200" cy="1550700"/>
          </a:xfrm>
          <a:prstGeom prst="rect">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393" name="Shape 39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46</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Personal Competencies and </a:t>
            </a:r>
            <a:r>
              <a:rPr lang="en" i="1"/>
              <a:t>You</a:t>
            </a:r>
          </a:p>
          <a:p>
            <a:pPr lvl="0" rtl="0">
              <a:spcBef>
                <a:spcPts val="0"/>
              </a:spcBef>
              <a:buNone/>
            </a:pPr>
            <a:endParaRPr/>
          </a:p>
          <a:p>
            <a:pPr lvl="0" rtl="0">
              <a:spcBef>
                <a:spcPts val="0"/>
              </a:spcBef>
              <a:buNone/>
            </a:pPr>
            <a:endParaRPr/>
          </a:p>
        </p:txBody>
      </p:sp>
      <p:sp>
        <p:nvSpPr>
          <p:cNvPr id="399" name="Shape 3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Think of a hobby that you have outside of work. How have you developed this interest/skill? </a:t>
            </a:r>
          </a:p>
          <a:p>
            <a:pPr lvl="0">
              <a:spcBef>
                <a:spcPts val="0"/>
              </a:spcBef>
              <a:buNone/>
            </a:pPr>
            <a:endParaRPr/>
          </a:p>
          <a:p>
            <a:pPr lvl="0">
              <a:spcBef>
                <a:spcPts val="0"/>
              </a:spcBef>
              <a:buNone/>
            </a:pPr>
            <a:endParaRPr i="1"/>
          </a:p>
          <a:p>
            <a:pPr lvl="0">
              <a:spcBef>
                <a:spcPts val="0"/>
              </a:spcBef>
              <a:buNone/>
            </a:pPr>
            <a:endParaRPr i="1"/>
          </a:p>
          <a:p>
            <a:pPr lvl="0">
              <a:spcBef>
                <a:spcPts val="0"/>
              </a:spcBef>
              <a:buNone/>
            </a:pPr>
            <a:endParaRPr i="1"/>
          </a:p>
          <a:p>
            <a:pPr lvl="0" rtl="0">
              <a:spcBef>
                <a:spcPts val="0"/>
              </a:spcBef>
              <a:buNone/>
            </a:pPr>
            <a:r>
              <a:rPr lang="en"/>
              <a:t>On page 18 of your participant’s guide, use the note paper to jot down your thoughts.</a:t>
            </a:r>
          </a:p>
          <a:p>
            <a:pPr lvl="0">
              <a:spcBef>
                <a:spcPts val="0"/>
              </a:spcBef>
              <a:buNone/>
            </a:pPr>
            <a:endParaRPr i="1"/>
          </a:p>
          <a:p>
            <a:pPr lvl="0" rtl="0">
              <a:spcBef>
                <a:spcPts val="0"/>
              </a:spcBef>
              <a:buNone/>
            </a:pPr>
            <a:endParaRPr/>
          </a:p>
        </p:txBody>
      </p:sp>
      <p:pic>
        <p:nvPicPr>
          <p:cNvPr id="400" name="Shape 400" descr="... playing, game, tennis, ..."/>
          <p:cNvPicPr preferRelativeResize="0"/>
          <p:nvPr/>
        </p:nvPicPr>
        <p:blipFill>
          <a:blip r:embed="rId3">
            <a:alphaModFix/>
          </a:blip>
          <a:stretch>
            <a:fillRect/>
          </a:stretch>
        </p:blipFill>
        <p:spPr>
          <a:xfrm>
            <a:off x="2416424" y="2061275"/>
            <a:ext cx="1306075" cy="1968149"/>
          </a:xfrm>
          <a:prstGeom prst="rect">
            <a:avLst/>
          </a:prstGeom>
          <a:noFill/>
          <a:ln>
            <a:noFill/>
          </a:ln>
        </p:spPr>
      </p:pic>
      <p:sp>
        <p:nvSpPr>
          <p:cNvPr id="401" name="Shape 401"/>
          <p:cNvSpPr txBox="1"/>
          <p:nvPr/>
        </p:nvSpPr>
        <p:spPr>
          <a:xfrm>
            <a:off x="6281625" y="2061275"/>
            <a:ext cx="2354400" cy="8010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Odds are, you’ve used the personal competencies while learning this skill!</a:t>
            </a:r>
          </a:p>
        </p:txBody>
      </p:sp>
      <p:pic>
        <p:nvPicPr>
          <p:cNvPr id="402" name="Shape 402" descr="Trying playing Yume ni Yell on ..."/>
          <p:cNvPicPr preferRelativeResize="0"/>
          <p:nvPr/>
        </p:nvPicPr>
        <p:blipFill>
          <a:blip r:embed="rId4">
            <a:alphaModFix/>
          </a:blip>
          <a:stretch>
            <a:fillRect/>
          </a:stretch>
        </p:blipFill>
        <p:spPr>
          <a:xfrm>
            <a:off x="4050969" y="2980400"/>
            <a:ext cx="2014579" cy="1133200"/>
          </a:xfrm>
          <a:prstGeom prst="rect">
            <a:avLst/>
          </a:prstGeom>
          <a:noFill/>
          <a:ln>
            <a:noFill/>
          </a:ln>
        </p:spPr>
      </p:pic>
      <p:pic>
        <p:nvPicPr>
          <p:cNvPr id="403" name="Shape 403" descr="... Reading a Book | by ..."/>
          <p:cNvPicPr preferRelativeResize="0"/>
          <p:nvPr/>
        </p:nvPicPr>
        <p:blipFill>
          <a:blip r:embed="rId5">
            <a:alphaModFix/>
          </a:blip>
          <a:stretch>
            <a:fillRect/>
          </a:stretch>
        </p:blipFill>
        <p:spPr>
          <a:xfrm>
            <a:off x="388976" y="1928950"/>
            <a:ext cx="1698967" cy="1133199"/>
          </a:xfrm>
          <a:prstGeom prst="rect">
            <a:avLst/>
          </a:prstGeom>
          <a:noFill/>
          <a:ln>
            <a:noFill/>
          </a:ln>
        </p:spPr>
      </p:pic>
      <p:sp>
        <p:nvSpPr>
          <p:cNvPr id="404" name="Shape 40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47</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Personal Competencies and </a:t>
            </a:r>
            <a:r>
              <a:rPr lang="en" i="1"/>
              <a:t>You</a:t>
            </a:r>
          </a:p>
          <a:p>
            <a:pPr lvl="0" rtl="0">
              <a:spcBef>
                <a:spcPts val="0"/>
              </a:spcBef>
              <a:buNone/>
            </a:pPr>
            <a:endParaRPr/>
          </a:p>
          <a:p>
            <a:pPr lvl="0" rtl="0">
              <a:spcBef>
                <a:spcPts val="0"/>
              </a:spcBef>
              <a:buNone/>
            </a:pPr>
            <a:endParaRPr/>
          </a:p>
        </p:txBody>
      </p:sp>
      <p:sp>
        <p:nvSpPr>
          <p:cNvPr id="410" name="Shape 41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How can you connect your own hobby to the 4 competencies?</a:t>
            </a:r>
          </a:p>
          <a:p>
            <a:pPr marL="457200" lvl="0" indent="-330200" rtl="0">
              <a:spcBef>
                <a:spcPts val="0"/>
              </a:spcBef>
              <a:buSzPct val="100000"/>
              <a:buFont typeface="Arial" charset="0"/>
              <a:buChar char="•"/>
            </a:pPr>
            <a:r>
              <a:rPr lang="en" sz="1600" dirty="0"/>
              <a:t>How did you build your knowledge/skill, and how do you continue to learn?</a:t>
            </a:r>
          </a:p>
          <a:p>
            <a:pPr marL="457200" lvl="0" indent="-330200" rtl="0">
              <a:spcBef>
                <a:spcPts val="0"/>
              </a:spcBef>
              <a:buSzPct val="100000"/>
              <a:buFont typeface="Arial" charset="0"/>
              <a:buChar char="•"/>
            </a:pPr>
            <a:r>
              <a:rPr lang="en" sz="1600" dirty="0"/>
              <a:t>How do you reflect on and manage your learning/skills?  </a:t>
            </a:r>
          </a:p>
          <a:p>
            <a:pPr marL="457200" lvl="0" indent="-330200" rtl="0">
              <a:spcBef>
                <a:spcPts val="0"/>
              </a:spcBef>
              <a:buSzPct val="100000"/>
              <a:buFont typeface="Arial" charset="0"/>
              <a:buChar char="•"/>
            </a:pPr>
            <a:r>
              <a:rPr lang="en" sz="1600" dirty="0"/>
              <a:t>How do you stay motivated to continue learning?  How do you deal with barriers (e.g., time demands, limited access to information) to your learning?</a:t>
            </a:r>
          </a:p>
          <a:p>
            <a:pPr marL="457200" lvl="0" indent="-330200" rtl="0">
              <a:spcBef>
                <a:spcPts val="0"/>
              </a:spcBef>
              <a:buSzPct val="100000"/>
              <a:buFont typeface="Arial" charset="0"/>
              <a:buChar char="•"/>
            </a:pPr>
            <a:r>
              <a:rPr lang="en" sz="1600" dirty="0"/>
              <a:t>How do you build relationships, show empathy, and/or make responsible decisions within this area?</a:t>
            </a:r>
          </a:p>
          <a:p>
            <a:pPr lvl="0" rtl="0">
              <a:spcBef>
                <a:spcPts val="0"/>
              </a:spcBef>
              <a:buNone/>
            </a:pPr>
            <a:r>
              <a:rPr lang="en" dirty="0"/>
              <a:t>What are some similarities/differences among your table group members?</a:t>
            </a:r>
          </a:p>
        </p:txBody>
      </p:sp>
      <p:sp>
        <p:nvSpPr>
          <p:cNvPr id="411" name="Shape 41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48</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Personal Competencies and</a:t>
            </a:r>
            <a:r>
              <a:rPr lang="en" i="1"/>
              <a:t> Your Students</a:t>
            </a:r>
          </a:p>
        </p:txBody>
      </p:sp>
      <p:sp>
        <p:nvSpPr>
          <p:cNvPr id="417" name="Shape 417"/>
          <p:cNvSpPr txBox="1">
            <a:spLocks noGrp="1"/>
          </p:cNvSpPr>
          <p:nvPr>
            <p:ph type="body" idx="1"/>
          </p:nvPr>
        </p:nvSpPr>
        <p:spPr>
          <a:xfrm>
            <a:off x="311700" y="1132925"/>
            <a:ext cx="8434200" cy="3335700"/>
          </a:xfrm>
          <a:prstGeom prst="rect">
            <a:avLst/>
          </a:prstGeom>
        </p:spPr>
        <p:txBody>
          <a:bodyPr lIns="91425" tIns="91425" rIns="91425" bIns="91425" anchor="t" anchorCtr="0">
            <a:noAutofit/>
          </a:bodyPr>
          <a:lstStyle/>
          <a:p>
            <a:pPr lvl="0" rtl="0">
              <a:spcBef>
                <a:spcPts val="0"/>
              </a:spcBef>
              <a:buNone/>
            </a:pPr>
            <a:r>
              <a:rPr lang="en" dirty="0"/>
              <a:t>How can you help students develop their personal competencies, and ultimately the learning habits they need to be successful?</a:t>
            </a:r>
          </a:p>
          <a:p>
            <a:pPr marL="514350" lvl="0" indent="-285750" rtl="0">
              <a:lnSpc>
                <a:spcPct val="100000"/>
              </a:lnSpc>
              <a:spcBef>
                <a:spcPts val="0"/>
              </a:spcBef>
              <a:spcAft>
                <a:spcPts val="0"/>
              </a:spcAft>
              <a:buFont typeface="Arial" charset="0"/>
              <a:buChar char="•"/>
            </a:pPr>
            <a:r>
              <a:rPr lang="en" dirty="0"/>
              <a:t>Modeling of competencies in the classroom</a:t>
            </a:r>
          </a:p>
          <a:p>
            <a:pPr marL="514350" lvl="0" indent="-285750" rtl="0">
              <a:lnSpc>
                <a:spcPct val="100000"/>
              </a:lnSpc>
              <a:spcBef>
                <a:spcPts val="0"/>
              </a:spcBef>
              <a:spcAft>
                <a:spcPts val="0"/>
              </a:spcAft>
              <a:buFont typeface="Arial" charset="0"/>
              <a:buChar char="•"/>
            </a:pPr>
            <a:r>
              <a:rPr lang="en" dirty="0"/>
              <a:t>Explicit teaching of how to use the competencies</a:t>
            </a:r>
          </a:p>
          <a:p>
            <a:pPr marL="514350" lvl="0" indent="-285750" rtl="0">
              <a:lnSpc>
                <a:spcPct val="100000"/>
              </a:lnSpc>
              <a:spcBef>
                <a:spcPts val="0"/>
              </a:spcBef>
              <a:spcAft>
                <a:spcPts val="0"/>
              </a:spcAft>
              <a:buFont typeface="Arial" charset="0"/>
              <a:buChar char="•"/>
            </a:pPr>
            <a:r>
              <a:rPr lang="en" dirty="0" smtClean="0"/>
              <a:t>Building relationships with students and families</a:t>
            </a:r>
            <a:endParaRPr lang="en-US" dirty="0" smtClean="0"/>
          </a:p>
          <a:p>
            <a:pPr marL="228600" lvl="0" rtl="0">
              <a:lnSpc>
                <a:spcPct val="100000"/>
              </a:lnSpc>
              <a:spcBef>
                <a:spcPts val="0"/>
              </a:spcBef>
              <a:spcAft>
                <a:spcPts val="0"/>
              </a:spcAft>
            </a:pPr>
            <a:endParaRPr lang="en" dirty="0" smtClean="0"/>
          </a:p>
          <a:p>
            <a:pPr lvl="0" rtl="0">
              <a:spcBef>
                <a:spcPts val="0"/>
              </a:spcBef>
              <a:buNone/>
            </a:pPr>
            <a:r>
              <a:rPr lang="en" b="1" dirty="0" smtClean="0"/>
              <a:t> </a:t>
            </a:r>
            <a:r>
              <a:rPr lang="en" dirty="0" smtClean="0"/>
              <a:t>These are the components of </a:t>
            </a:r>
            <a:r>
              <a:rPr lang="en" b="1" i="1" dirty="0" smtClean="0"/>
              <a:t>Relational Suasion.</a:t>
            </a:r>
          </a:p>
          <a:p>
            <a:pPr lvl="0">
              <a:spcBef>
                <a:spcPts val="0"/>
              </a:spcBef>
              <a:buNone/>
            </a:pPr>
            <a:endParaRPr sz="800" dirty="0"/>
          </a:p>
          <a:p>
            <a:pPr lvl="0" rtl="0">
              <a:spcBef>
                <a:spcPts val="0"/>
              </a:spcBef>
              <a:buNone/>
            </a:pPr>
            <a:r>
              <a:rPr lang="en" sz="800" dirty="0"/>
              <a:t>Redding, S. (2016). Competencies and personalized learning.  Philadelphia, PA: Temple University, Center on Innovations in Learning. </a:t>
            </a:r>
          </a:p>
          <a:p>
            <a:pPr lvl="0" rtl="0">
              <a:spcBef>
                <a:spcPts val="0"/>
              </a:spcBef>
              <a:buNone/>
            </a:pPr>
            <a:endParaRPr dirty="0"/>
          </a:p>
        </p:txBody>
      </p:sp>
      <p:sp>
        <p:nvSpPr>
          <p:cNvPr id="418" name="Shape 41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49</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The Importance of the Personal Competencies</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dirty="0"/>
              <a:t>“Currently the U.S. education system draws from a rigorous and well-developed set of academic standards for learning which focus on what children should know and be able to do.  However, success in the classroom and beyond relies on much more than mastery of these academic standards.  </a:t>
            </a:r>
            <a:r>
              <a:rPr lang="en" b="1" dirty="0"/>
              <a:t>If academic standards are </a:t>
            </a:r>
            <a:r>
              <a:rPr lang="en" b="1" i="1" dirty="0"/>
              <a:t>what</a:t>
            </a:r>
            <a:r>
              <a:rPr lang="en" b="1" dirty="0"/>
              <a:t> students need to learn, there are also skills and mindsets that prepare and support </a:t>
            </a:r>
            <a:r>
              <a:rPr lang="en" b="1" i="1" dirty="0"/>
              <a:t>how</a:t>
            </a:r>
            <a:r>
              <a:rPr lang="en" b="1" dirty="0"/>
              <a:t> students learn.  </a:t>
            </a:r>
            <a:r>
              <a:rPr lang="en" dirty="0"/>
              <a:t>Successful engagement in the classroom and in life relies on a set of cognitive and social-emotional skills and mindsets, which are not represented in academic standards.”</a:t>
            </a:r>
          </a:p>
          <a:p>
            <a:pPr lvl="0">
              <a:spcBef>
                <a:spcPts val="0"/>
              </a:spcBef>
              <a:buNone/>
            </a:pPr>
            <a:endParaRPr dirty="0"/>
          </a:p>
          <a:p>
            <a:pPr lvl="0">
              <a:spcBef>
                <a:spcPts val="0"/>
              </a:spcBef>
              <a:spcAft>
                <a:spcPts val="0"/>
              </a:spcAft>
              <a:buNone/>
            </a:pPr>
            <a:endParaRPr dirty="0"/>
          </a:p>
          <a:p>
            <a:pPr lvl="0" rtl="0">
              <a:spcBef>
                <a:spcPts val="0"/>
              </a:spcBef>
              <a:buNone/>
            </a:pPr>
            <a:r>
              <a:rPr lang="en" sz="800" dirty="0"/>
              <a:t>Source: </a:t>
            </a:r>
            <a:r>
              <a:rPr lang="en" sz="800" dirty="0" err="1"/>
              <a:t>Turnround</a:t>
            </a:r>
            <a:r>
              <a:rPr lang="en" sz="800" dirty="0"/>
              <a:t> for Children: http://</a:t>
            </a:r>
            <a:r>
              <a:rPr lang="en" sz="800" dirty="0" err="1"/>
              <a:t>www.turnaroundusa.org</a:t>
            </a:r>
            <a:r>
              <a:rPr lang="en" sz="800" dirty="0"/>
              <a:t>/what-we-do/tools/</a:t>
            </a:r>
          </a:p>
          <a:p>
            <a:pPr lvl="0" rtl="0">
              <a:spcBef>
                <a:spcPts val="0"/>
              </a:spcBef>
              <a:buNone/>
            </a:pPr>
            <a:endParaRPr dirty="0"/>
          </a:p>
        </p:txBody>
      </p:sp>
      <p:pic>
        <p:nvPicPr>
          <p:cNvPr id="88" name="Shape 88" descr="monster14.png"/>
          <p:cNvPicPr preferRelativeResize="0"/>
          <p:nvPr/>
        </p:nvPicPr>
        <p:blipFill>
          <a:blip r:embed="rId3">
            <a:alphaModFix/>
          </a:blip>
          <a:stretch>
            <a:fillRect/>
          </a:stretch>
        </p:blipFill>
        <p:spPr>
          <a:xfrm>
            <a:off x="7021577" y="3646880"/>
            <a:ext cx="1748965" cy="1302649"/>
          </a:xfrm>
          <a:prstGeom prst="rect">
            <a:avLst/>
          </a:prstGeom>
          <a:noFill/>
          <a:ln>
            <a:noFill/>
          </a:ln>
        </p:spPr>
      </p:pic>
      <p:sp>
        <p:nvSpPr>
          <p:cNvPr id="89" name="Shape 89"/>
          <p:cNvSpPr txBox="1"/>
          <p:nvPr/>
        </p:nvSpPr>
        <p:spPr>
          <a:xfrm>
            <a:off x="4122350" y="3696875"/>
            <a:ext cx="2855400" cy="1248000"/>
          </a:xfrm>
          <a:prstGeom prst="rect">
            <a:avLst/>
          </a:prstGeom>
          <a:noFill/>
          <a:ln w="28575" cap="flat" cmpd="sng">
            <a:solidFill>
              <a:srgbClr val="F3F3F3"/>
            </a:solidFill>
            <a:prstDash val="solid"/>
            <a:round/>
            <a:headEnd type="none" w="med" len="med"/>
            <a:tailEnd type="none" w="med" len="med"/>
          </a:ln>
        </p:spPr>
        <p:txBody>
          <a:bodyPr lIns="91425" tIns="91425" rIns="91425" bIns="91425" anchor="t" anchorCtr="0">
            <a:noAutofit/>
          </a:bodyPr>
          <a:lstStyle/>
          <a:p>
            <a:pPr marL="0" lvl="0" indent="0" algn="ctr" rtl="0">
              <a:lnSpc>
                <a:spcPct val="115000"/>
              </a:lnSpc>
              <a:spcBef>
                <a:spcPts val="0"/>
              </a:spcBef>
              <a:buNone/>
            </a:pPr>
            <a:r>
              <a:rPr lang="en" sz="1800" dirty="0">
                <a:solidFill>
                  <a:srgbClr val="FFFFFF"/>
                </a:solidFill>
                <a:latin typeface="Calibri Regular" charset="0"/>
                <a:ea typeface="Calibri Regular" charset="0"/>
                <a:cs typeface="Calibri Regular" charset="0"/>
                <a:sym typeface="Average"/>
              </a:rPr>
              <a:t>This training will focus on those “other” things that help students succeed.</a:t>
            </a:r>
          </a:p>
          <a:p>
            <a:pPr lvl="0" algn="ctr">
              <a:spcBef>
                <a:spcPts val="0"/>
              </a:spcBef>
              <a:buNone/>
            </a:pPr>
            <a:endParaRPr dirty="0">
              <a:latin typeface="Calibri Regular" charset="0"/>
              <a:ea typeface="Calibri Regular" charset="0"/>
              <a:cs typeface="Calibri Regular" charset="0"/>
            </a:endParaRPr>
          </a:p>
        </p:txBody>
      </p:sp>
      <p:sp>
        <p:nvSpPr>
          <p:cNvPr id="90" name="Shape 9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Relational Suasion and the Personal Competencies</a:t>
            </a:r>
          </a:p>
        </p:txBody>
      </p:sp>
      <p:sp>
        <p:nvSpPr>
          <p:cNvPr id="424" name="Shape 424"/>
          <p:cNvSpPr txBox="1">
            <a:spLocks noGrp="1"/>
          </p:cNvSpPr>
          <p:nvPr>
            <p:ph type="body" idx="1"/>
          </p:nvPr>
        </p:nvSpPr>
        <p:spPr>
          <a:xfrm>
            <a:off x="311700" y="1152475"/>
            <a:ext cx="8520600" cy="30765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sp>
        <p:nvSpPr>
          <p:cNvPr id="425" name="Shape 42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50</a:t>
            </a:fld>
            <a:endParaRPr lang="en" sz="1100">
              <a:solidFill>
                <a:schemeClr val="accent6"/>
              </a:solidFill>
            </a:endParaRPr>
          </a:p>
        </p:txBody>
      </p:sp>
      <p:pic>
        <p:nvPicPr>
          <p:cNvPr id="426" name="Shape 426"/>
          <p:cNvPicPr preferRelativeResize="0"/>
          <p:nvPr/>
        </p:nvPicPr>
        <p:blipFill>
          <a:blip r:embed="rId3">
            <a:alphaModFix/>
          </a:blip>
          <a:stretch>
            <a:fillRect/>
          </a:stretch>
        </p:blipFill>
        <p:spPr>
          <a:xfrm>
            <a:off x="3542304" y="1360638"/>
            <a:ext cx="1916664" cy="2509825"/>
          </a:xfrm>
          <a:prstGeom prst="rect">
            <a:avLst/>
          </a:prstGeom>
          <a:noFill/>
          <a:ln>
            <a:noFill/>
          </a:ln>
        </p:spPr>
      </p:pic>
      <p:sp>
        <p:nvSpPr>
          <p:cNvPr id="427" name="Shape 427"/>
          <p:cNvSpPr txBox="1"/>
          <p:nvPr/>
        </p:nvSpPr>
        <p:spPr>
          <a:xfrm>
            <a:off x="1102950" y="4078625"/>
            <a:ext cx="6938100" cy="7794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dirty="0">
                <a:solidFill>
                  <a:schemeClr val="accent3"/>
                </a:solidFill>
                <a:latin typeface="Calibri Regular" charset="0"/>
                <a:ea typeface="Calibri Regular" charset="0"/>
                <a:cs typeface="Calibri Regular" charset="0"/>
                <a:sym typeface="Average"/>
              </a:rPr>
              <a:t>Please read Jeffrey’s Story on pages 21-22 of your Participant’s Guide.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Relational Suasion and the Personal Competencies</a:t>
            </a:r>
          </a:p>
        </p:txBody>
      </p:sp>
      <p:sp>
        <p:nvSpPr>
          <p:cNvPr id="433" name="Shape 433"/>
          <p:cNvSpPr txBox="1">
            <a:spLocks noGrp="1"/>
          </p:cNvSpPr>
          <p:nvPr>
            <p:ph type="body" idx="1"/>
          </p:nvPr>
        </p:nvSpPr>
        <p:spPr>
          <a:xfrm>
            <a:off x="311700" y="1469571"/>
            <a:ext cx="8520600" cy="3099304"/>
          </a:xfrm>
          <a:prstGeom prst="rect">
            <a:avLst/>
          </a:prstGeom>
        </p:spPr>
        <p:txBody>
          <a:bodyPr lIns="91425" tIns="91425" rIns="91425" bIns="91425" anchor="t" anchorCtr="0">
            <a:noAutofit/>
          </a:bodyPr>
          <a:lstStyle/>
          <a:p>
            <a:pPr lvl="0" rtl="0">
              <a:spcBef>
                <a:spcPts val="0"/>
              </a:spcBef>
              <a:buNone/>
            </a:pPr>
            <a:r>
              <a:rPr lang="en" b="1" dirty="0"/>
              <a:t>Jeffrey’s Story</a:t>
            </a:r>
          </a:p>
          <a:p>
            <a:pPr marL="514350" lvl="0" indent="-285750">
              <a:lnSpc>
                <a:spcPct val="100000"/>
              </a:lnSpc>
              <a:spcBef>
                <a:spcPts val="0"/>
              </a:spcBef>
              <a:spcAft>
                <a:spcPts val="0"/>
              </a:spcAft>
              <a:buFont typeface="Arial" charset="0"/>
              <a:buChar char="•"/>
            </a:pPr>
            <a:r>
              <a:rPr lang="en" dirty="0"/>
              <a:t>How did Ms. Johnson teach or reinforce the cognitive and metacognitive competencies within her classroom?</a:t>
            </a:r>
          </a:p>
          <a:p>
            <a:pPr marL="514350" lvl="0" indent="-285750">
              <a:lnSpc>
                <a:spcPct val="100000"/>
              </a:lnSpc>
              <a:spcBef>
                <a:spcPts val="0"/>
              </a:spcBef>
              <a:spcAft>
                <a:spcPts val="0"/>
              </a:spcAft>
              <a:buFont typeface="Arial" charset="0"/>
              <a:buChar char="•"/>
            </a:pPr>
            <a:r>
              <a:rPr lang="en" dirty="0"/>
              <a:t>What about Ms. Johnson’s assignment enhanced Jeffrey’s motivational competency?</a:t>
            </a:r>
          </a:p>
          <a:p>
            <a:pPr marL="514350" lvl="0" indent="-285750">
              <a:lnSpc>
                <a:spcPct val="100000"/>
              </a:lnSpc>
              <a:spcBef>
                <a:spcPts val="0"/>
              </a:spcBef>
              <a:spcAft>
                <a:spcPts val="0"/>
              </a:spcAft>
              <a:buFont typeface="Arial" charset="0"/>
              <a:buChar char="•"/>
            </a:pPr>
            <a:r>
              <a:rPr lang="en" dirty="0"/>
              <a:t>In what ways did Jeffrey’s social/emotional competency improve through his engagement with others?</a:t>
            </a:r>
          </a:p>
          <a:p>
            <a:pPr marL="514350" lvl="0" indent="-285750" rtl="0">
              <a:lnSpc>
                <a:spcPct val="100000"/>
              </a:lnSpc>
              <a:spcBef>
                <a:spcPts val="0"/>
              </a:spcBef>
              <a:spcAft>
                <a:spcPts val="0"/>
              </a:spcAft>
              <a:buFont typeface="Arial" charset="0"/>
              <a:buChar char="•"/>
            </a:pPr>
            <a:r>
              <a:rPr lang="en" dirty="0"/>
              <a:t>How did Jeffrey exhibit a pattern of behavior in tackling Ms. Johnson’s assignment that might be useful to future learning?</a:t>
            </a:r>
          </a:p>
          <a:p>
            <a:pPr lvl="0" rtl="0">
              <a:spcBef>
                <a:spcPts val="0"/>
              </a:spcBef>
              <a:buNone/>
            </a:pPr>
            <a:endParaRPr dirty="0"/>
          </a:p>
        </p:txBody>
      </p:sp>
      <p:sp>
        <p:nvSpPr>
          <p:cNvPr id="434" name="Shape 4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51</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Relational Suasion and the Personal Competencies</a:t>
            </a:r>
          </a:p>
        </p:txBody>
      </p:sp>
      <p:sp>
        <p:nvSpPr>
          <p:cNvPr id="440" name="Shape 440"/>
          <p:cNvSpPr txBox="1">
            <a:spLocks noGrp="1"/>
          </p:cNvSpPr>
          <p:nvPr>
            <p:ph type="body" idx="1"/>
          </p:nvPr>
        </p:nvSpPr>
        <p:spPr>
          <a:xfrm>
            <a:off x="311700" y="1371600"/>
            <a:ext cx="8520600" cy="3185962"/>
          </a:xfrm>
          <a:prstGeom prst="rect">
            <a:avLst/>
          </a:prstGeom>
        </p:spPr>
        <p:txBody>
          <a:bodyPr lIns="91425" tIns="91425" rIns="91425" bIns="91425" anchor="t" anchorCtr="0">
            <a:noAutofit/>
          </a:bodyPr>
          <a:lstStyle/>
          <a:p>
            <a:pPr lvl="0" rtl="0">
              <a:spcBef>
                <a:spcPts val="0"/>
              </a:spcBef>
              <a:buNone/>
            </a:pPr>
            <a:r>
              <a:rPr lang="en" sz="1600" u="sng" dirty="0"/>
              <a:t>Relational Suasion</a:t>
            </a:r>
            <a:r>
              <a:rPr lang="en" sz="1600" dirty="0"/>
              <a:t> - the teacher’s ability to influence a student’s learning and personal competencies by virtue of their personal knowledge of, and interaction with the student and the student’s family.</a:t>
            </a:r>
          </a:p>
          <a:p>
            <a:pPr marL="457200" lvl="0" indent="0" rtl="0">
              <a:spcBef>
                <a:spcPts val="0"/>
              </a:spcBef>
              <a:buNone/>
            </a:pPr>
            <a:endParaRPr sz="1600" b="1" dirty="0"/>
          </a:p>
          <a:p>
            <a:pPr marL="0" lvl="0" indent="0" rtl="0">
              <a:spcBef>
                <a:spcPts val="0"/>
              </a:spcBef>
              <a:buNone/>
            </a:pPr>
            <a:endParaRPr sz="1600" b="1" dirty="0"/>
          </a:p>
          <a:p>
            <a:pPr marL="0" lvl="0" indent="0" rtl="0">
              <a:spcBef>
                <a:spcPts val="0"/>
              </a:spcBef>
              <a:buNone/>
            </a:pPr>
            <a:endParaRPr sz="1600" b="1" dirty="0"/>
          </a:p>
          <a:p>
            <a:pPr marL="0" lvl="0" indent="0" rtl="0">
              <a:spcBef>
                <a:spcPts val="0"/>
              </a:spcBef>
              <a:buNone/>
            </a:pPr>
            <a:r>
              <a:rPr lang="en" sz="1600" dirty="0"/>
              <a:t>“Students develop personal competencies in part through instruction. They also acquire personal competencies through the modeling, encouragement, and caring exhibited by teachers and other people they respect.”</a:t>
            </a:r>
          </a:p>
          <a:p>
            <a:pPr lvl="0" rtl="0">
              <a:lnSpc>
                <a:spcPct val="100000"/>
              </a:lnSpc>
              <a:spcBef>
                <a:spcPts val="0"/>
              </a:spcBef>
              <a:spcAft>
                <a:spcPts val="0"/>
              </a:spcAft>
              <a:buNone/>
            </a:pPr>
            <a:r>
              <a:rPr lang="en" sz="800" dirty="0"/>
              <a:t>Redding, S. (2014). Personal competencies in personalized learning.  </a:t>
            </a:r>
            <a:r>
              <a:rPr lang="en" sz="800" i="1" dirty="0"/>
              <a:t>Philadelphia, PA: Temple University, Center on Innovations in Learning. </a:t>
            </a:r>
          </a:p>
          <a:p>
            <a:pPr lvl="0" rtl="0">
              <a:spcBef>
                <a:spcPts val="0"/>
              </a:spcBef>
              <a:buNone/>
            </a:pPr>
            <a:endParaRPr dirty="0"/>
          </a:p>
        </p:txBody>
      </p:sp>
      <p:sp>
        <p:nvSpPr>
          <p:cNvPr id="441" name="Shape 44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52</a:t>
            </a:fld>
            <a:endParaRPr lang="en" sz="1100" dirty="0">
              <a:solidFill>
                <a:schemeClr val="accent6"/>
              </a:solidFill>
            </a:endParaRPr>
          </a:p>
        </p:txBody>
      </p:sp>
      <p:pic>
        <p:nvPicPr>
          <p:cNvPr id="442" name="Shape 442" descr="Happy, Healthy, and Smart."/>
          <p:cNvPicPr preferRelativeResize="0"/>
          <p:nvPr/>
        </p:nvPicPr>
        <p:blipFill>
          <a:blip r:embed="rId3">
            <a:alphaModFix/>
          </a:blip>
          <a:stretch>
            <a:fillRect/>
          </a:stretch>
        </p:blipFill>
        <p:spPr>
          <a:xfrm>
            <a:off x="3139050" y="2265732"/>
            <a:ext cx="2155326" cy="1397698"/>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Personal Competencies and</a:t>
            </a:r>
            <a:r>
              <a:rPr lang="en" i="1"/>
              <a:t> Your Students</a:t>
            </a:r>
          </a:p>
        </p:txBody>
      </p:sp>
      <p:sp>
        <p:nvSpPr>
          <p:cNvPr id="448" name="Shape 448"/>
          <p:cNvSpPr txBox="1">
            <a:spLocks noGrp="1"/>
          </p:cNvSpPr>
          <p:nvPr>
            <p:ph type="body" idx="1"/>
          </p:nvPr>
        </p:nvSpPr>
        <p:spPr>
          <a:xfrm>
            <a:off x="311700" y="1176800"/>
            <a:ext cx="8520600" cy="3416400"/>
          </a:xfrm>
          <a:prstGeom prst="rect">
            <a:avLst/>
          </a:prstGeom>
        </p:spPr>
        <p:txBody>
          <a:bodyPr lIns="91425" tIns="91425" rIns="91425" bIns="91425" anchor="t" anchorCtr="0">
            <a:noAutofit/>
          </a:bodyPr>
          <a:lstStyle/>
          <a:p>
            <a:pPr lvl="0">
              <a:spcBef>
                <a:spcPts val="0"/>
              </a:spcBef>
              <a:spcAft>
                <a:spcPts val="0"/>
              </a:spcAft>
              <a:buNone/>
            </a:pPr>
            <a:r>
              <a:rPr lang="en" sz="1600" b="1" dirty="0"/>
              <a:t>Teachers are responsible for</a:t>
            </a:r>
            <a:r>
              <a:rPr lang="en" sz="1600" b="1" dirty="0" smtClean="0"/>
              <a:t>:</a:t>
            </a:r>
            <a:endParaRPr lang="en-US" sz="1600" b="1" dirty="0" smtClean="0"/>
          </a:p>
          <a:p>
            <a:pPr lvl="0">
              <a:spcBef>
                <a:spcPts val="0"/>
              </a:spcBef>
              <a:spcAft>
                <a:spcPts val="0"/>
              </a:spcAft>
              <a:buNone/>
            </a:pPr>
            <a:endParaRPr lang="en" sz="1600" b="1" dirty="0"/>
          </a:p>
          <a:p>
            <a:pPr marL="457200" lvl="0" indent="-330200" rtl="0">
              <a:lnSpc>
                <a:spcPct val="100000"/>
              </a:lnSpc>
              <a:spcBef>
                <a:spcPts val="0"/>
              </a:spcBef>
              <a:spcAft>
                <a:spcPts val="0"/>
              </a:spcAft>
              <a:buSzPct val="100000"/>
              <a:buFont typeface="Arial" charset="0"/>
              <a:buChar char="•"/>
            </a:pPr>
            <a:r>
              <a:rPr lang="en" sz="1600" dirty="0"/>
              <a:t>What their students learn </a:t>
            </a:r>
            <a:r>
              <a:rPr lang="en" sz="1600" i="1" dirty="0"/>
              <a:t>(cognitive competency)</a:t>
            </a:r>
            <a:r>
              <a:rPr lang="en" sz="1600" dirty="0"/>
              <a:t>, </a:t>
            </a:r>
          </a:p>
          <a:p>
            <a:pPr marL="457200" lvl="0" indent="-330200" rtl="0">
              <a:lnSpc>
                <a:spcPct val="100000"/>
              </a:lnSpc>
              <a:spcBef>
                <a:spcPts val="0"/>
              </a:spcBef>
              <a:spcAft>
                <a:spcPts val="0"/>
              </a:spcAft>
              <a:buSzPct val="100000"/>
              <a:buFont typeface="Arial" charset="0"/>
              <a:buChar char="•"/>
            </a:pPr>
            <a:r>
              <a:rPr lang="en" sz="1600" dirty="0"/>
              <a:t>Their ability </a:t>
            </a:r>
            <a:r>
              <a:rPr lang="en" sz="1600" i="1" dirty="0"/>
              <a:t>(metacognitive competency)</a:t>
            </a:r>
            <a:r>
              <a:rPr lang="en" sz="1600" dirty="0"/>
              <a:t> and desire </a:t>
            </a:r>
            <a:r>
              <a:rPr lang="en" sz="1600" i="1" dirty="0"/>
              <a:t>(motivational competency)</a:t>
            </a:r>
            <a:r>
              <a:rPr lang="en" sz="1600" dirty="0"/>
              <a:t> to learn, and</a:t>
            </a:r>
          </a:p>
          <a:p>
            <a:pPr marL="457200" lvl="0" indent="-330200" rtl="0">
              <a:lnSpc>
                <a:spcPct val="100000"/>
              </a:lnSpc>
              <a:spcBef>
                <a:spcPts val="0"/>
              </a:spcBef>
              <a:spcAft>
                <a:spcPts val="0"/>
              </a:spcAft>
              <a:buSzPct val="100000"/>
              <a:buFont typeface="Arial" charset="0"/>
              <a:buChar char="•"/>
            </a:pPr>
            <a:r>
              <a:rPr lang="en" sz="1600" dirty="0"/>
              <a:t>How students feel and interact with others while learning (</a:t>
            </a:r>
            <a:r>
              <a:rPr lang="en" sz="1600" i="1" dirty="0"/>
              <a:t>social/emotional competency). </a:t>
            </a:r>
            <a:endParaRPr lang="en-US" sz="1600" i="1" dirty="0"/>
          </a:p>
          <a:p>
            <a:pPr marL="127000" lvl="0" rtl="0">
              <a:lnSpc>
                <a:spcPct val="100000"/>
              </a:lnSpc>
              <a:spcBef>
                <a:spcPts val="0"/>
              </a:spcBef>
              <a:spcAft>
                <a:spcPts val="0"/>
              </a:spcAft>
              <a:buSzPct val="100000"/>
            </a:pPr>
            <a:endParaRPr lang="en" sz="1600" i="1" dirty="0"/>
          </a:p>
          <a:p>
            <a:pPr lvl="0" rtl="0">
              <a:spcBef>
                <a:spcPts val="0"/>
              </a:spcBef>
              <a:buNone/>
            </a:pPr>
            <a:r>
              <a:rPr lang="en" sz="1600" b="1" i="1" dirty="0">
                <a:solidFill>
                  <a:srgbClr val="FFFFFF"/>
                </a:solidFill>
              </a:rPr>
              <a:t>Building relationships with students and families help them meet these responsibilities.</a:t>
            </a:r>
          </a:p>
          <a:p>
            <a:pPr lvl="0" rtl="0">
              <a:lnSpc>
                <a:spcPct val="100000"/>
              </a:lnSpc>
              <a:spcBef>
                <a:spcPts val="0"/>
              </a:spcBef>
              <a:spcAft>
                <a:spcPts val="0"/>
              </a:spcAft>
              <a:buNone/>
            </a:pPr>
            <a:endParaRPr sz="800" dirty="0"/>
          </a:p>
          <a:p>
            <a:pPr lvl="0" rtl="0">
              <a:lnSpc>
                <a:spcPct val="100000"/>
              </a:lnSpc>
              <a:spcBef>
                <a:spcPts val="0"/>
              </a:spcBef>
              <a:spcAft>
                <a:spcPts val="0"/>
              </a:spcAft>
              <a:buNone/>
            </a:pPr>
            <a:endParaRPr sz="800" dirty="0"/>
          </a:p>
          <a:p>
            <a:pPr lvl="0" rtl="0">
              <a:lnSpc>
                <a:spcPct val="100000"/>
              </a:lnSpc>
              <a:spcBef>
                <a:spcPts val="0"/>
              </a:spcBef>
              <a:spcAft>
                <a:spcPts val="0"/>
              </a:spcAft>
              <a:buNone/>
            </a:pPr>
            <a:endParaRPr sz="800" dirty="0"/>
          </a:p>
          <a:p>
            <a:pPr lvl="0" rtl="0">
              <a:lnSpc>
                <a:spcPct val="100000"/>
              </a:lnSpc>
              <a:spcBef>
                <a:spcPts val="0"/>
              </a:spcBef>
              <a:spcAft>
                <a:spcPts val="0"/>
              </a:spcAft>
              <a:buNone/>
            </a:pPr>
            <a:endParaRPr sz="800" dirty="0"/>
          </a:p>
          <a:p>
            <a:pPr lvl="0" rtl="0">
              <a:lnSpc>
                <a:spcPct val="100000"/>
              </a:lnSpc>
              <a:spcBef>
                <a:spcPts val="0"/>
              </a:spcBef>
              <a:spcAft>
                <a:spcPts val="0"/>
              </a:spcAft>
              <a:buNone/>
            </a:pPr>
            <a:endParaRPr sz="800" dirty="0"/>
          </a:p>
          <a:p>
            <a:pPr lvl="0">
              <a:lnSpc>
                <a:spcPct val="100000"/>
              </a:lnSpc>
              <a:spcBef>
                <a:spcPts val="0"/>
              </a:spcBef>
              <a:spcAft>
                <a:spcPts val="0"/>
              </a:spcAft>
              <a:buNone/>
            </a:pPr>
            <a:r>
              <a:rPr lang="en" sz="800" dirty="0"/>
              <a:t>Redding, S. (2013). Through the Student’s Eyes. </a:t>
            </a:r>
            <a:r>
              <a:rPr lang="en" sz="800" i="1" dirty="0"/>
              <a:t>Philadelphia, PA: Temple University, Center on Innovations in Learning. </a:t>
            </a:r>
          </a:p>
          <a:p>
            <a:pPr lvl="0" rtl="0">
              <a:lnSpc>
                <a:spcPct val="100000"/>
              </a:lnSpc>
              <a:spcBef>
                <a:spcPts val="0"/>
              </a:spcBef>
              <a:spcAft>
                <a:spcPts val="0"/>
              </a:spcAft>
              <a:buNone/>
            </a:pPr>
            <a:r>
              <a:rPr lang="en" sz="800" dirty="0"/>
              <a:t>Redding, S. (2014). Personal competencies in personalized learning.  </a:t>
            </a:r>
            <a:r>
              <a:rPr lang="en" sz="800" i="1" dirty="0"/>
              <a:t>Philadelphia, PA: Temple University, Center on Innovations in Learning. </a:t>
            </a:r>
          </a:p>
          <a:p>
            <a:pPr lvl="0" rtl="0">
              <a:spcBef>
                <a:spcPts val="0"/>
              </a:spcBef>
              <a:buNone/>
            </a:pPr>
            <a:endParaRPr dirty="0"/>
          </a:p>
        </p:txBody>
      </p:sp>
      <p:sp>
        <p:nvSpPr>
          <p:cNvPr id="449" name="Shape 44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53</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rtl="0">
              <a:spcBef>
                <a:spcPts val="0"/>
              </a:spcBef>
              <a:buNone/>
            </a:pPr>
            <a:r>
              <a:rPr lang="en"/>
              <a:t>Personal Competencies and </a:t>
            </a:r>
            <a:r>
              <a:rPr lang="en" i="1"/>
              <a:t>Your Students</a:t>
            </a:r>
          </a:p>
        </p:txBody>
      </p:sp>
      <p:sp>
        <p:nvSpPr>
          <p:cNvPr id="455" name="Shape 455"/>
          <p:cNvSpPr txBox="1">
            <a:spLocks noGrp="1"/>
          </p:cNvSpPr>
          <p:nvPr>
            <p:ph type="body" idx="1"/>
          </p:nvPr>
        </p:nvSpPr>
        <p:spPr>
          <a:xfrm>
            <a:off x="311700" y="1064962"/>
            <a:ext cx="8520600" cy="3416400"/>
          </a:xfrm>
          <a:prstGeom prst="rect">
            <a:avLst/>
          </a:prstGeom>
        </p:spPr>
        <p:txBody>
          <a:bodyPr lIns="91425" tIns="91425" rIns="91425" bIns="91425" anchor="t" anchorCtr="0">
            <a:noAutofit/>
          </a:bodyPr>
          <a:lstStyle/>
          <a:p>
            <a:pPr lvl="0" algn="ctr">
              <a:spcBef>
                <a:spcPts val="0"/>
              </a:spcBef>
              <a:buNone/>
            </a:pPr>
            <a:r>
              <a:rPr lang="en" sz="2400" b="1" dirty="0"/>
              <a:t>Case Study</a:t>
            </a:r>
          </a:p>
          <a:p>
            <a:pPr lvl="0">
              <a:spcBef>
                <a:spcPts val="0"/>
              </a:spcBef>
              <a:buNone/>
            </a:pPr>
            <a:r>
              <a:rPr lang="en" dirty="0"/>
              <a:t>Think of the one student who frustrated you the most, who you felt you couldn’t reach.</a:t>
            </a:r>
          </a:p>
          <a:p>
            <a:pPr lvl="0">
              <a:spcBef>
                <a:spcPts val="0"/>
              </a:spcBef>
              <a:buNone/>
            </a:pPr>
            <a:r>
              <a:rPr lang="en" dirty="0"/>
              <a:t> </a:t>
            </a:r>
          </a:p>
          <a:p>
            <a:pPr lvl="0">
              <a:spcBef>
                <a:spcPts val="0"/>
              </a:spcBef>
              <a:buNone/>
            </a:pPr>
            <a:endParaRPr dirty="0"/>
          </a:p>
          <a:p>
            <a:pPr lvl="0">
              <a:spcBef>
                <a:spcPts val="0"/>
              </a:spcBef>
              <a:buNone/>
            </a:pPr>
            <a:endParaRPr dirty="0"/>
          </a:p>
          <a:p>
            <a:pPr marL="514350" lvl="0" indent="-285750" rtl="0">
              <a:spcBef>
                <a:spcPts val="0"/>
              </a:spcBef>
              <a:buFont typeface="Arial" charset="0"/>
              <a:buChar char="•"/>
            </a:pPr>
            <a:r>
              <a:rPr lang="en" dirty="0"/>
              <a:t>How could you better incorporate (or have incorporated) the personal competencies into your interactions with that student (using your relational suasion) to improve your relationship and their outcomes?</a:t>
            </a:r>
          </a:p>
        </p:txBody>
      </p:sp>
      <p:pic>
        <p:nvPicPr>
          <p:cNvPr id="456" name="Shape 456" descr="Angry, Anger, Frustration, Boy"/>
          <p:cNvPicPr preferRelativeResize="0"/>
          <p:nvPr/>
        </p:nvPicPr>
        <p:blipFill rotWithShape="1">
          <a:blip r:embed="rId3">
            <a:alphaModFix/>
          </a:blip>
          <a:srcRect t="14428" b="14427"/>
          <a:stretch/>
        </p:blipFill>
        <p:spPr>
          <a:xfrm>
            <a:off x="3630149" y="2298150"/>
            <a:ext cx="1928800" cy="1446600"/>
          </a:xfrm>
          <a:prstGeom prst="rect">
            <a:avLst/>
          </a:prstGeom>
          <a:noFill/>
          <a:ln>
            <a:noFill/>
          </a:ln>
        </p:spPr>
      </p:pic>
      <p:sp>
        <p:nvSpPr>
          <p:cNvPr id="457" name="Shape 45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54</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To Prepare for Tomorrow</a:t>
            </a:r>
          </a:p>
        </p:txBody>
      </p:sp>
      <p:sp>
        <p:nvSpPr>
          <p:cNvPr id="463" name="Shape 4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200" dirty="0"/>
              <a:t>Bring in a lesson plan that you are comfortable sharing and critiquing. </a:t>
            </a:r>
          </a:p>
          <a:p>
            <a:pPr marL="514350" lvl="0" indent="-285750" rtl="0">
              <a:lnSpc>
                <a:spcPct val="100000"/>
              </a:lnSpc>
              <a:spcBef>
                <a:spcPts val="0"/>
              </a:spcBef>
              <a:spcAft>
                <a:spcPts val="0"/>
              </a:spcAft>
              <a:buFont typeface="Arial" charset="0"/>
              <a:buChar char="•"/>
            </a:pPr>
            <a:r>
              <a:rPr lang="en" dirty="0"/>
              <a:t>This lesson could be your tried and true favorite, one that did not go as well as you would have liked, or a new one that you are developing.</a:t>
            </a:r>
          </a:p>
          <a:p>
            <a:pPr marL="285750" lvl="0" indent="-285750" rtl="0">
              <a:lnSpc>
                <a:spcPct val="100000"/>
              </a:lnSpc>
              <a:spcBef>
                <a:spcPts val="0"/>
              </a:spcBef>
              <a:spcAft>
                <a:spcPts val="0"/>
              </a:spcAft>
              <a:buFont typeface="Arial" charset="0"/>
              <a:buChar char="•"/>
            </a:pPr>
            <a:endParaRPr dirty="0"/>
          </a:p>
          <a:p>
            <a:pPr marL="514350" lvl="0" indent="-285750" rtl="0">
              <a:lnSpc>
                <a:spcPct val="100000"/>
              </a:lnSpc>
              <a:spcBef>
                <a:spcPts val="0"/>
              </a:spcBef>
              <a:spcAft>
                <a:spcPts val="0"/>
              </a:spcAft>
              <a:buFont typeface="Arial" charset="0"/>
              <a:buChar char="•"/>
            </a:pPr>
            <a:r>
              <a:rPr lang="en" dirty="0"/>
              <a:t>Pick a lesson for which it would be useful to receive feedback.</a:t>
            </a:r>
          </a:p>
          <a:p>
            <a:pPr marL="285750" lvl="0" indent="-285750">
              <a:lnSpc>
                <a:spcPct val="100000"/>
              </a:lnSpc>
              <a:spcBef>
                <a:spcPts val="0"/>
              </a:spcBef>
              <a:spcAft>
                <a:spcPts val="0"/>
              </a:spcAft>
              <a:buFont typeface="Arial" charset="0"/>
              <a:buChar char="•"/>
            </a:pPr>
            <a:endParaRPr dirty="0"/>
          </a:p>
          <a:p>
            <a:pPr marL="514350" lvl="0" indent="-285750">
              <a:lnSpc>
                <a:spcPct val="100000"/>
              </a:lnSpc>
              <a:spcBef>
                <a:spcPts val="0"/>
              </a:spcBef>
              <a:spcAft>
                <a:spcPts val="0"/>
              </a:spcAft>
              <a:buFont typeface="Arial" charset="0"/>
              <a:buChar char="•"/>
            </a:pPr>
            <a:r>
              <a:rPr lang="en" dirty="0"/>
              <a:t>You do NOT need to use a lesson plan that already exemplifies the personal competencies!</a:t>
            </a:r>
          </a:p>
        </p:txBody>
      </p:sp>
      <p:sp>
        <p:nvSpPr>
          <p:cNvPr id="464" name="Shape 46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55</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Day 2 Agenda</a:t>
            </a:r>
          </a:p>
        </p:txBody>
      </p:sp>
      <p:sp>
        <p:nvSpPr>
          <p:cNvPr id="470" name="Shape 470"/>
          <p:cNvSpPr txBox="1"/>
          <p:nvPr/>
        </p:nvSpPr>
        <p:spPr>
          <a:xfrm>
            <a:off x="472750" y="1219700"/>
            <a:ext cx="8301300" cy="3526800"/>
          </a:xfrm>
          <a:prstGeom prst="rect">
            <a:avLst/>
          </a:prstGeom>
          <a:noFill/>
          <a:ln>
            <a:noFill/>
          </a:ln>
        </p:spPr>
        <p:txBody>
          <a:bodyPr lIns="91425" tIns="91425" rIns="91425" bIns="91425" anchor="t" anchorCtr="0">
            <a:noAutofit/>
          </a:bodyPr>
          <a:lstStyle/>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8:30	Welcome back and review of previous day</a:t>
            </a:r>
          </a:p>
          <a:p>
            <a:pPr lvl="0" rt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8:45   	Introduction of Enhanced Lesson Design (ELD)</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9:45 	Break</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10:00	Adapt lesson plan with ELD</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11:30	Lunch</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12:30  	Reflecting on the ELD Process</a:t>
            </a:r>
          </a:p>
          <a:p>
            <a:pPr lvl="0" rt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1:30  	Classroom Culture, School Culture, and School Community</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2:30	Break</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2:45 	Wrap-Up and Evaluation</a:t>
            </a:r>
          </a:p>
          <a:p>
            <a:pPr lvl="0">
              <a:lnSpc>
                <a:spcPct val="115000"/>
              </a:lnSpc>
              <a:spcBef>
                <a:spcPts val="0"/>
              </a:spcBef>
              <a:spcAft>
                <a:spcPts val="1000"/>
              </a:spcAft>
              <a:buNone/>
            </a:pPr>
            <a:r>
              <a:rPr lang="en" sz="1200" dirty="0">
                <a:solidFill>
                  <a:srgbClr val="F3F3F3"/>
                </a:solidFill>
                <a:latin typeface="Calibri Regular" charset="0"/>
                <a:ea typeface="Calibri Regular" charset="0"/>
                <a:cs typeface="Calibri Regular" charset="0"/>
                <a:sym typeface="Average"/>
              </a:rPr>
              <a:t>3:30  	Adjourn</a:t>
            </a:r>
          </a:p>
          <a:p>
            <a:pPr lvl="0">
              <a:spcBef>
                <a:spcPts val="0"/>
              </a:spcBef>
              <a:buNone/>
            </a:pPr>
            <a:endParaRPr dirty="0">
              <a:latin typeface="Calibri Regular" charset="0"/>
              <a:ea typeface="Calibri Regular" charset="0"/>
              <a:cs typeface="Calibri Regular" charset="0"/>
              <a:sym typeface="Average"/>
            </a:endParaRPr>
          </a:p>
          <a:p>
            <a:pPr lvl="0">
              <a:spcBef>
                <a:spcPts val="0"/>
              </a:spcBef>
              <a:buNone/>
            </a:pPr>
            <a:endParaRPr dirty="0">
              <a:latin typeface="Calibri Regular" charset="0"/>
              <a:ea typeface="Calibri Regular" charset="0"/>
              <a:cs typeface="Calibri Regular" charset="0"/>
              <a:sym typeface="Average"/>
            </a:endParaRPr>
          </a:p>
        </p:txBody>
      </p:sp>
      <p:sp>
        <p:nvSpPr>
          <p:cNvPr id="471" name="Shape 47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56</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smtClean="0">
                <a:solidFill>
                  <a:srgbClr val="FFFF00"/>
                </a:solidFill>
              </a:rPr>
              <a:t>Review </a:t>
            </a:r>
            <a:r>
              <a:rPr lang="en-US" sz="3600" dirty="0">
                <a:solidFill>
                  <a:srgbClr val="FFFF00"/>
                </a:solidFill>
              </a:rPr>
              <a:t>prior learning, connecting to new </a:t>
            </a:r>
            <a:r>
              <a:rPr lang="en-US" sz="3600" dirty="0" smtClean="0">
                <a:solidFill>
                  <a:srgbClr val="FFFF00"/>
                </a:solidFill>
              </a:rPr>
              <a:t>topics</a:t>
            </a: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57</a:t>
            </a:fld>
            <a:endParaRPr lang="en"/>
          </a:p>
        </p:txBody>
      </p:sp>
    </p:spTree>
    <p:extLst>
      <p:ext uri="{BB962C8B-B14F-4D97-AF65-F5344CB8AC3E}">
        <p14:creationId xmlns:p14="http://schemas.microsoft.com/office/powerpoint/2010/main" val="829195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smtClean="0">
                <a:solidFill>
                  <a:srgbClr val="FFFF00"/>
                </a:solidFill>
              </a:rPr>
              <a:t>Review </a:t>
            </a:r>
            <a:r>
              <a:rPr lang="en-US" sz="3600" dirty="0">
                <a:solidFill>
                  <a:srgbClr val="FFFF00"/>
                </a:solidFill>
              </a:rPr>
              <a:t>prior learning, connecting to new </a:t>
            </a:r>
            <a:r>
              <a:rPr lang="en-US" sz="3600" dirty="0" smtClean="0">
                <a:solidFill>
                  <a:srgbClr val="FFFF00"/>
                </a:solidFill>
              </a:rPr>
              <a:t>topics</a:t>
            </a:r>
          </a:p>
          <a:p>
            <a:pPr algn="ctr">
              <a:lnSpc>
                <a:spcPct val="100000"/>
              </a:lnSpc>
              <a:spcAft>
                <a:spcPts val="0"/>
              </a:spcAft>
            </a:pPr>
            <a:endParaRPr lang="en-US" sz="3600" dirty="0" smtClean="0">
              <a:solidFill>
                <a:srgbClr val="FFFF00"/>
              </a:solidFill>
            </a:endParaRPr>
          </a:p>
          <a:p>
            <a:pPr algn="ctr">
              <a:lnSpc>
                <a:spcPct val="100000"/>
              </a:lnSpc>
              <a:spcAft>
                <a:spcPts val="0"/>
              </a:spcAft>
            </a:pPr>
            <a:r>
              <a:rPr lang="en-US" sz="3600" dirty="0" smtClean="0"/>
              <a:t>COGNITIVE</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58</a:t>
            </a:fld>
            <a:endParaRPr lang="en"/>
          </a:p>
        </p:txBody>
      </p:sp>
    </p:spTree>
    <p:extLst>
      <p:ext uri="{BB962C8B-B14F-4D97-AF65-F5344CB8AC3E}">
        <p14:creationId xmlns:p14="http://schemas.microsoft.com/office/powerpoint/2010/main" val="905276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Establish classroom norms for personal responsibility, cooperation and concern for </a:t>
            </a:r>
            <a:r>
              <a:rPr lang="en-US" sz="3600" dirty="0" smtClean="0">
                <a:solidFill>
                  <a:srgbClr val="FFFF00"/>
                </a:solidFill>
              </a:rPr>
              <a:t>others</a:t>
            </a:r>
            <a:endParaRPr lang="en-US" sz="3600" dirty="0">
              <a:solidFill>
                <a:srgbClr val="FFFF00"/>
              </a:solidFill>
            </a:endParaRP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59</a:t>
            </a:fld>
            <a:endParaRPr lang="en"/>
          </a:p>
        </p:txBody>
      </p:sp>
    </p:spTree>
    <p:extLst>
      <p:ext uri="{BB962C8B-B14F-4D97-AF65-F5344CB8AC3E}">
        <p14:creationId xmlns:p14="http://schemas.microsoft.com/office/powerpoint/2010/main" val="1235337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Your Classroom Teaching Practices</a:t>
            </a:r>
          </a:p>
        </p:txBody>
      </p:sp>
      <p:sp>
        <p:nvSpPr>
          <p:cNvPr id="96" name="Shape 96"/>
          <p:cNvSpPr txBox="1">
            <a:spLocks noGrp="1"/>
          </p:cNvSpPr>
          <p:nvPr>
            <p:ph type="body" idx="1"/>
          </p:nvPr>
        </p:nvSpPr>
        <p:spPr>
          <a:xfrm>
            <a:off x="311700" y="1304875"/>
            <a:ext cx="8520600" cy="3416400"/>
          </a:xfrm>
          <a:prstGeom prst="rect">
            <a:avLst/>
          </a:prstGeom>
        </p:spPr>
        <p:txBody>
          <a:bodyPr lIns="91425" tIns="91425" rIns="91425" bIns="91425" anchor="t" anchorCtr="0">
            <a:noAutofit/>
          </a:bodyPr>
          <a:lstStyle/>
          <a:p>
            <a:pPr lvl="0" algn="ctr">
              <a:spcBef>
                <a:spcPts val="0"/>
              </a:spcBef>
              <a:buNone/>
            </a:pPr>
            <a:r>
              <a:rPr lang="en"/>
              <a:t>Complete the Classroom Practices Survey on pages 5-8 of your packet. Please do not total your scores yet!</a:t>
            </a:r>
          </a:p>
        </p:txBody>
      </p:sp>
      <p:pic>
        <p:nvPicPr>
          <p:cNvPr id="97" name="Shape 97" descr="Survey Results + War Attacks"/>
          <p:cNvPicPr preferRelativeResize="0"/>
          <p:nvPr/>
        </p:nvPicPr>
        <p:blipFill>
          <a:blip r:embed="rId3">
            <a:alphaModFix/>
          </a:blip>
          <a:stretch>
            <a:fillRect/>
          </a:stretch>
        </p:blipFill>
        <p:spPr>
          <a:xfrm>
            <a:off x="2815606" y="2088314"/>
            <a:ext cx="3307290" cy="2403003"/>
          </a:xfrm>
          <a:prstGeom prst="rect">
            <a:avLst/>
          </a:prstGeom>
          <a:noFill/>
          <a:ln>
            <a:noFill/>
          </a:ln>
        </p:spPr>
      </p:pic>
      <p:sp>
        <p:nvSpPr>
          <p:cNvPr id="98" name="Shape 9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6</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Establish classroom norms for personal responsibility, cooperation and concern for others</a:t>
            </a:r>
          </a:p>
          <a:p>
            <a:pPr algn="ctr">
              <a:lnSpc>
                <a:spcPct val="100000"/>
              </a:lnSpc>
              <a:spcAft>
                <a:spcPts val="0"/>
              </a:spcAft>
            </a:pPr>
            <a:endParaRPr lang="en-US" sz="3600" dirty="0" smtClean="0">
              <a:solidFill>
                <a:srgbClr val="FFFF00"/>
              </a:solidFill>
            </a:endParaRPr>
          </a:p>
          <a:p>
            <a:pPr algn="ctr">
              <a:lnSpc>
                <a:spcPct val="100000"/>
              </a:lnSpc>
              <a:spcAft>
                <a:spcPts val="0"/>
              </a:spcAft>
            </a:pPr>
            <a:r>
              <a:rPr lang="en-US" sz="3600" dirty="0" smtClean="0"/>
              <a:t>SOCIAL/EMOTIONAL</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60</a:t>
            </a:fld>
            <a:endParaRPr lang="en"/>
          </a:p>
        </p:txBody>
      </p:sp>
    </p:spTree>
    <p:extLst>
      <p:ext uri="{BB962C8B-B14F-4D97-AF65-F5344CB8AC3E}">
        <p14:creationId xmlns:p14="http://schemas.microsoft.com/office/powerpoint/2010/main" val="4435473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smtClean="0">
                <a:solidFill>
                  <a:srgbClr val="FFFF00"/>
                </a:solidFill>
              </a:rPr>
              <a:t>Review </a:t>
            </a:r>
            <a:r>
              <a:rPr lang="en-US" sz="3600" dirty="0">
                <a:solidFill>
                  <a:srgbClr val="FFFF00"/>
                </a:solidFill>
              </a:rPr>
              <a:t>prior learning, connecting to new </a:t>
            </a:r>
            <a:r>
              <a:rPr lang="en-US" sz="3600" dirty="0" smtClean="0">
                <a:solidFill>
                  <a:srgbClr val="FFFF00"/>
                </a:solidFill>
              </a:rPr>
              <a:t>topics</a:t>
            </a: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61</a:t>
            </a:fld>
            <a:endParaRPr lang="en"/>
          </a:p>
        </p:txBody>
      </p:sp>
    </p:spTree>
    <p:extLst>
      <p:ext uri="{BB962C8B-B14F-4D97-AF65-F5344CB8AC3E}">
        <p14:creationId xmlns:p14="http://schemas.microsoft.com/office/powerpoint/2010/main" val="3027318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smtClean="0">
                <a:solidFill>
                  <a:srgbClr val="FFFF00"/>
                </a:solidFill>
              </a:rPr>
              <a:t>Review </a:t>
            </a:r>
            <a:r>
              <a:rPr lang="en-US" sz="3600" dirty="0">
                <a:solidFill>
                  <a:srgbClr val="FFFF00"/>
                </a:solidFill>
              </a:rPr>
              <a:t>prior learning, connecting to new </a:t>
            </a:r>
            <a:r>
              <a:rPr lang="en-US" sz="3600" dirty="0" smtClean="0">
                <a:solidFill>
                  <a:srgbClr val="FFFF00"/>
                </a:solidFill>
              </a:rPr>
              <a:t>topics</a:t>
            </a:r>
          </a:p>
          <a:p>
            <a:pPr algn="ctr">
              <a:lnSpc>
                <a:spcPct val="100000"/>
              </a:lnSpc>
              <a:spcAft>
                <a:spcPts val="0"/>
              </a:spcAft>
            </a:pPr>
            <a:endParaRPr lang="en-US" sz="3600" dirty="0" smtClean="0">
              <a:solidFill>
                <a:srgbClr val="FFFF00"/>
              </a:solidFill>
            </a:endParaRPr>
          </a:p>
          <a:p>
            <a:pPr algn="ctr">
              <a:lnSpc>
                <a:spcPct val="100000"/>
              </a:lnSpc>
              <a:spcAft>
                <a:spcPts val="0"/>
              </a:spcAft>
            </a:pPr>
            <a:r>
              <a:rPr lang="en-US" sz="3600" dirty="0" smtClean="0"/>
              <a:t>COGNITIVE</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62</a:t>
            </a:fld>
            <a:endParaRPr lang="en"/>
          </a:p>
        </p:txBody>
      </p:sp>
    </p:spTree>
    <p:extLst>
      <p:ext uri="{BB962C8B-B14F-4D97-AF65-F5344CB8AC3E}">
        <p14:creationId xmlns:p14="http://schemas.microsoft.com/office/powerpoint/2010/main" val="625728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Connect learning tasks to the student’s personal </a:t>
            </a:r>
            <a:r>
              <a:rPr lang="en-US" sz="3600" dirty="0" smtClean="0">
                <a:solidFill>
                  <a:srgbClr val="FFFF00"/>
                </a:solidFill>
              </a:rPr>
              <a:t>aspirations </a:t>
            </a:r>
            <a:endParaRPr lang="en-US" sz="3600" dirty="0">
              <a:solidFill>
                <a:srgbClr val="FFFF00"/>
              </a:solidFill>
            </a:endParaRPr>
          </a:p>
          <a:p>
            <a:pPr algn="ctr">
              <a:lnSpc>
                <a:spcPct val="100000"/>
              </a:lnSpc>
              <a:spcAft>
                <a:spcPts val="0"/>
              </a:spcAft>
            </a:pPr>
            <a:endParaRPr lang="en-US" sz="3600" dirty="0">
              <a:solidFill>
                <a:srgbClr val="FFFF00"/>
              </a:solidFill>
            </a:endParaRP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63</a:t>
            </a:fld>
            <a:endParaRPr lang="en"/>
          </a:p>
        </p:txBody>
      </p:sp>
    </p:spTree>
    <p:extLst>
      <p:ext uri="{BB962C8B-B14F-4D97-AF65-F5344CB8AC3E}">
        <p14:creationId xmlns:p14="http://schemas.microsoft.com/office/powerpoint/2010/main" val="16571989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Connect learning tasks to the student’s personal </a:t>
            </a:r>
            <a:r>
              <a:rPr lang="en-US" sz="3600" dirty="0" smtClean="0">
                <a:solidFill>
                  <a:srgbClr val="FFFF00"/>
                </a:solidFill>
              </a:rPr>
              <a:t>aspirations</a:t>
            </a:r>
            <a:endParaRPr lang="en-US" sz="3600" dirty="0">
              <a:solidFill>
                <a:srgbClr val="FFFF00"/>
              </a:solidFill>
            </a:endParaRPr>
          </a:p>
          <a:p>
            <a:pPr algn="ctr">
              <a:lnSpc>
                <a:spcPct val="100000"/>
              </a:lnSpc>
              <a:spcAft>
                <a:spcPts val="0"/>
              </a:spcAft>
            </a:pPr>
            <a:endParaRPr lang="en-US" sz="1600" dirty="0" smtClean="0">
              <a:solidFill>
                <a:srgbClr val="FFFF00"/>
              </a:solidFill>
            </a:endParaRPr>
          </a:p>
          <a:p>
            <a:pPr algn="ctr">
              <a:lnSpc>
                <a:spcPct val="100000"/>
              </a:lnSpc>
              <a:spcAft>
                <a:spcPts val="0"/>
              </a:spcAft>
            </a:pPr>
            <a:r>
              <a:rPr lang="en-US" sz="3600" smtClean="0"/>
              <a:t>MOTIVATIONAL</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64</a:t>
            </a:fld>
            <a:endParaRPr lang="en"/>
          </a:p>
        </p:txBody>
      </p:sp>
    </p:spTree>
    <p:extLst>
      <p:ext uri="{BB962C8B-B14F-4D97-AF65-F5344CB8AC3E}">
        <p14:creationId xmlns:p14="http://schemas.microsoft.com/office/powerpoint/2010/main" val="18274355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Think out loud to show how a learning task is approached and </a:t>
            </a:r>
            <a:r>
              <a:rPr lang="en-US" sz="3600" dirty="0" smtClean="0">
                <a:solidFill>
                  <a:srgbClr val="FFFF00"/>
                </a:solidFill>
              </a:rPr>
              <a:t>pursued</a:t>
            </a:r>
            <a:endParaRPr lang="en-US" sz="3600" dirty="0">
              <a:solidFill>
                <a:srgbClr val="FFFF00"/>
              </a:solidFill>
            </a:endParaRPr>
          </a:p>
          <a:p>
            <a:pPr algn="ctr">
              <a:lnSpc>
                <a:spcPct val="100000"/>
              </a:lnSpc>
              <a:spcAft>
                <a:spcPts val="0"/>
              </a:spcAft>
            </a:pPr>
            <a:endParaRPr lang="en-US" sz="3600" dirty="0">
              <a:solidFill>
                <a:srgbClr val="FFFF00"/>
              </a:solidFill>
            </a:endParaRP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65</a:t>
            </a:fld>
            <a:endParaRPr lang="en"/>
          </a:p>
        </p:txBody>
      </p:sp>
    </p:spTree>
    <p:extLst>
      <p:ext uri="{BB962C8B-B14F-4D97-AF65-F5344CB8AC3E}">
        <p14:creationId xmlns:p14="http://schemas.microsoft.com/office/powerpoint/2010/main" val="1918203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Think out loud to show how a learning task is approached and </a:t>
            </a:r>
            <a:r>
              <a:rPr lang="en-US" sz="3600" dirty="0" smtClean="0">
                <a:solidFill>
                  <a:srgbClr val="FFFF00"/>
                </a:solidFill>
              </a:rPr>
              <a:t>pursued</a:t>
            </a:r>
            <a:endParaRPr lang="en-US" sz="3600" dirty="0">
              <a:solidFill>
                <a:srgbClr val="FFFF00"/>
              </a:solidFill>
            </a:endParaRPr>
          </a:p>
          <a:p>
            <a:pPr algn="ctr">
              <a:lnSpc>
                <a:spcPct val="100000"/>
              </a:lnSpc>
              <a:spcAft>
                <a:spcPts val="0"/>
              </a:spcAft>
            </a:pPr>
            <a:endParaRPr lang="en-US" sz="1600" dirty="0" smtClean="0">
              <a:solidFill>
                <a:srgbClr val="FFFF00"/>
              </a:solidFill>
            </a:endParaRPr>
          </a:p>
          <a:p>
            <a:pPr algn="ctr">
              <a:lnSpc>
                <a:spcPct val="100000"/>
              </a:lnSpc>
              <a:spcAft>
                <a:spcPts val="0"/>
              </a:spcAft>
            </a:pPr>
            <a:r>
              <a:rPr lang="en-US" sz="3600" dirty="0" smtClean="0"/>
              <a:t>METACOGNITIVE</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66</a:t>
            </a:fld>
            <a:endParaRPr lang="en"/>
          </a:p>
        </p:txBody>
      </p:sp>
    </p:spTree>
    <p:extLst>
      <p:ext uri="{BB962C8B-B14F-4D97-AF65-F5344CB8AC3E}">
        <p14:creationId xmlns:p14="http://schemas.microsoft.com/office/powerpoint/2010/main" val="12233628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Model responsible behavior, caring, optimism, and positive verbal </a:t>
            </a:r>
            <a:r>
              <a:rPr lang="en-US" sz="3600" dirty="0" smtClean="0">
                <a:solidFill>
                  <a:srgbClr val="FFFF00"/>
                </a:solidFill>
              </a:rPr>
              <a:t>interactions</a:t>
            </a:r>
            <a:endParaRPr lang="en-US" sz="3600" dirty="0">
              <a:solidFill>
                <a:srgbClr val="FFFF00"/>
              </a:solidFill>
            </a:endParaRPr>
          </a:p>
          <a:p>
            <a:pPr algn="ctr">
              <a:lnSpc>
                <a:spcPct val="100000"/>
              </a:lnSpc>
              <a:spcAft>
                <a:spcPts val="0"/>
              </a:spcAft>
            </a:pPr>
            <a:endParaRPr lang="en-US" sz="3600" dirty="0">
              <a:solidFill>
                <a:srgbClr val="FFFF00"/>
              </a:solidFill>
            </a:endParaRP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67</a:t>
            </a:fld>
            <a:endParaRPr lang="en"/>
          </a:p>
        </p:txBody>
      </p:sp>
    </p:spTree>
    <p:extLst>
      <p:ext uri="{BB962C8B-B14F-4D97-AF65-F5344CB8AC3E}">
        <p14:creationId xmlns:p14="http://schemas.microsoft.com/office/powerpoint/2010/main" val="18975861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Model responsible behavior, caring, optimism, and positive verbal </a:t>
            </a:r>
            <a:r>
              <a:rPr lang="en-US" sz="3600" dirty="0" smtClean="0">
                <a:solidFill>
                  <a:srgbClr val="FFFF00"/>
                </a:solidFill>
              </a:rPr>
              <a:t>interactions</a:t>
            </a:r>
            <a:endParaRPr lang="en-US" sz="3600" dirty="0">
              <a:solidFill>
                <a:srgbClr val="FFFF00"/>
              </a:solidFill>
            </a:endParaRPr>
          </a:p>
          <a:p>
            <a:pPr algn="ctr">
              <a:lnSpc>
                <a:spcPct val="100000"/>
              </a:lnSpc>
              <a:spcAft>
                <a:spcPts val="0"/>
              </a:spcAft>
            </a:pPr>
            <a:endParaRPr lang="en-US" sz="1600" dirty="0" smtClean="0">
              <a:solidFill>
                <a:srgbClr val="FFFF00"/>
              </a:solidFill>
            </a:endParaRPr>
          </a:p>
          <a:p>
            <a:pPr algn="ctr">
              <a:lnSpc>
                <a:spcPct val="100000"/>
              </a:lnSpc>
              <a:spcAft>
                <a:spcPts val="0"/>
              </a:spcAft>
            </a:pPr>
            <a:r>
              <a:rPr lang="en-US" sz="3600" dirty="0" smtClean="0"/>
              <a:t>SOCIAL/EMOTIONAL</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68</a:t>
            </a:fld>
            <a:endParaRPr lang="en"/>
          </a:p>
        </p:txBody>
      </p:sp>
    </p:spTree>
    <p:extLst>
      <p:ext uri="{BB962C8B-B14F-4D97-AF65-F5344CB8AC3E}">
        <p14:creationId xmlns:p14="http://schemas.microsoft.com/office/powerpoint/2010/main" val="4500755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Stretch the student’s interests to find value in new topics (acquired relevance</a:t>
            </a:r>
            <a:r>
              <a:rPr lang="en-US" sz="3600" dirty="0" smtClean="0">
                <a:solidFill>
                  <a:srgbClr val="FFFF00"/>
                </a:solidFill>
              </a:rPr>
              <a:t>) </a:t>
            </a:r>
            <a:endParaRPr lang="en-US" sz="3600" dirty="0">
              <a:solidFill>
                <a:srgbClr val="FFFF00"/>
              </a:solidFill>
            </a:endParaRPr>
          </a:p>
          <a:p>
            <a:pPr algn="ctr">
              <a:lnSpc>
                <a:spcPct val="100000"/>
              </a:lnSpc>
              <a:spcAft>
                <a:spcPts val="0"/>
              </a:spcAft>
            </a:pPr>
            <a:endParaRPr lang="en-US" sz="3600" dirty="0">
              <a:solidFill>
                <a:srgbClr val="FFFF00"/>
              </a:solidFill>
            </a:endParaRPr>
          </a:p>
          <a:p>
            <a:pPr algn="ctr">
              <a:lnSpc>
                <a:spcPct val="100000"/>
              </a:lnSpc>
              <a:spcAft>
                <a:spcPts val="0"/>
              </a:spcAft>
            </a:pPr>
            <a:endParaRPr lang="en-US" sz="3600" dirty="0">
              <a:solidFill>
                <a:srgbClr val="FFFF00"/>
              </a:solidFill>
            </a:endParaRPr>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69</a:t>
            </a:fld>
            <a:endParaRPr lang="en"/>
          </a:p>
        </p:txBody>
      </p:sp>
    </p:spTree>
    <p:extLst>
      <p:ext uri="{BB962C8B-B14F-4D97-AF65-F5344CB8AC3E}">
        <p14:creationId xmlns:p14="http://schemas.microsoft.com/office/powerpoint/2010/main" val="127703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What are the Personal Competencies?</a:t>
            </a:r>
          </a:p>
        </p:txBody>
      </p:sp>
      <p:sp>
        <p:nvSpPr>
          <p:cNvPr id="104" name="Shape 1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r>
              <a:rPr lang="en" sz="2400" dirty="0"/>
              <a:t>The four “propellants” of learning</a:t>
            </a:r>
          </a:p>
          <a:p>
            <a:pPr marL="457200" lvl="0" indent="-228600" rtl="0">
              <a:lnSpc>
                <a:spcPct val="100000"/>
              </a:lnSpc>
              <a:spcBef>
                <a:spcPts val="0"/>
              </a:spcBef>
              <a:spcAft>
                <a:spcPts val="0"/>
              </a:spcAft>
              <a:buAutoNum type="arabicPeriod"/>
            </a:pPr>
            <a:r>
              <a:rPr lang="en" dirty="0"/>
              <a:t>Cognitive Competency</a:t>
            </a:r>
          </a:p>
          <a:p>
            <a:pPr marL="457200" lvl="0" indent="-228600" rtl="0">
              <a:lnSpc>
                <a:spcPct val="100000"/>
              </a:lnSpc>
              <a:spcBef>
                <a:spcPts val="0"/>
              </a:spcBef>
              <a:spcAft>
                <a:spcPts val="0"/>
              </a:spcAft>
              <a:buAutoNum type="arabicPeriod"/>
            </a:pPr>
            <a:r>
              <a:rPr lang="en" dirty="0"/>
              <a:t>Metacognitive Competency</a:t>
            </a:r>
          </a:p>
          <a:p>
            <a:pPr marL="457200" lvl="0" indent="-228600" rtl="0">
              <a:lnSpc>
                <a:spcPct val="100000"/>
              </a:lnSpc>
              <a:spcBef>
                <a:spcPts val="0"/>
              </a:spcBef>
              <a:spcAft>
                <a:spcPts val="0"/>
              </a:spcAft>
              <a:buAutoNum type="arabicPeriod"/>
            </a:pPr>
            <a:r>
              <a:rPr lang="en" dirty="0"/>
              <a:t>Motivational Competency</a:t>
            </a:r>
          </a:p>
          <a:p>
            <a:pPr marL="457200" lvl="0" indent="-228600" rtl="0">
              <a:lnSpc>
                <a:spcPct val="100000"/>
              </a:lnSpc>
              <a:spcBef>
                <a:spcPts val="0"/>
              </a:spcBef>
              <a:spcAft>
                <a:spcPts val="0"/>
              </a:spcAft>
              <a:buAutoNum type="arabicPeriod"/>
            </a:pPr>
            <a:r>
              <a:rPr lang="en" dirty="0"/>
              <a:t>Social/Emotional Competency</a:t>
            </a:r>
          </a:p>
        </p:txBody>
      </p:sp>
      <p:pic>
        <p:nvPicPr>
          <p:cNvPr id="105" name="Shape 105" descr="Free stock photo: Helicopter, ..."/>
          <p:cNvPicPr preferRelativeResize="0"/>
          <p:nvPr/>
        </p:nvPicPr>
        <p:blipFill rotWithShape="1">
          <a:blip r:embed="rId3">
            <a:alphaModFix/>
          </a:blip>
          <a:srcRect l="357" r="367"/>
          <a:stretch/>
        </p:blipFill>
        <p:spPr>
          <a:xfrm>
            <a:off x="4954450" y="1607350"/>
            <a:ext cx="3550274" cy="2384124"/>
          </a:xfrm>
          <a:prstGeom prst="rect">
            <a:avLst/>
          </a:prstGeom>
          <a:noFill/>
          <a:ln>
            <a:noFill/>
          </a:ln>
        </p:spPr>
      </p:pic>
      <p:sp>
        <p:nvSpPr>
          <p:cNvPr id="106" name="Shape 10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Let’s See What You’ve Learned</a:t>
            </a:r>
            <a:endParaRPr lang="en-US" dirty="0"/>
          </a:p>
        </p:txBody>
      </p:sp>
      <p:sp>
        <p:nvSpPr>
          <p:cNvPr id="7" name="Text Placeholder 6"/>
          <p:cNvSpPr>
            <a:spLocks noGrp="1"/>
          </p:cNvSpPr>
          <p:nvPr>
            <p:ph type="body" idx="1"/>
          </p:nvPr>
        </p:nvSpPr>
        <p:spPr>
          <a:xfrm>
            <a:off x="244000" y="1017725"/>
            <a:ext cx="8520600" cy="3883974"/>
          </a:xfrm>
        </p:spPr>
        <p:txBody>
          <a:bodyPr/>
          <a:lstStyle/>
          <a:p>
            <a:pPr algn="ctr">
              <a:spcAft>
                <a:spcPts val="0"/>
              </a:spcAft>
            </a:pPr>
            <a:r>
              <a:rPr lang="en-US" sz="2800" dirty="0" smtClean="0"/>
              <a:t>Which competency does this strategy enhance? </a:t>
            </a:r>
            <a:endParaRPr lang="en-US" sz="2800" dirty="0"/>
          </a:p>
          <a:p>
            <a:pPr marL="171450" indent="-171450">
              <a:lnSpc>
                <a:spcPct val="100000"/>
              </a:lnSpc>
              <a:spcAft>
                <a:spcPts val="0"/>
              </a:spcAft>
              <a:buFont typeface="Arial" charset="0"/>
              <a:buChar char="•"/>
            </a:pPr>
            <a:endParaRPr lang="en-US" sz="1200" dirty="0" smtClean="0"/>
          </a:p>
          <a:p>
            <a:pPr algn="ctr">
              <a:lnSpc>
                <a:spcPct val="100000"/>
              </a:lnSpc>
              <a:spcAft>
                <a:spcPts val="0"/>
              </a:spcAft>
            </a:pPr>
            <a:r>
              <a:rPr lang="en-US" sz="3600" dirty="0">
                <a:solidFill>
                  <a:srgbClr val="FFFF00"/>
                </a:solidFill>
              </a:rPr>
              <a:t>Stretch the student’s interests to find value in new topics (acquired relevance</a:t>
            </a:r>
            <a:r>
              <a:rPr lang="en-US" sz="3600" dirty="0" smtClean="0">
                <a:solidFill>
                  <a:srgbClr val="FFFF00"/>
                </a:solidFill>
              </a:rPr>
              <a:t>)</a:t>
            </a:r>
            <a:endParaRPr lang="en-US" sz="3600" dirty="0">
              <a:solidFill>
                <a:srgbClr val="FFFF00"/>
              </a:solidFill>
            </a:endParaRPr>
          </a:p>
          <a:p>
            <a:pPr algn="ctr">
              <a:lnSpc>
                <a:spcPct val="100000"/>
              </a:lnSpc>
              <a:spcAft>
                <a:spcPts val="0"/>
              </a:spcAft>
            </a:pPr>
            <a:endParaRPr lang="en-US" sz="1600" dirty="0" smtClean="0">
              <a:solidFill>
                <a:srgbClr val="FFFF00"/>
              </a:solidFill>
            </a:endParaRPr>
          </a:p>
          <a:p>
            <a:pPr algn="ctr">
              <a:lnSpc>
                <a:spcPct val="100000"/>
              </a:lnSpc>
              <a:spcAft>
                <a:spcPts val="0"/>
              </a:spcAft>
            </a:pPr>
            <a:r>
              <a:rPr lang="en-US" sz="3600" dirty="0" smtClean="0"/>
              <a:t>MOTIVATIONAL</a:t>
            </a:r>
            <a:endParaRPr lang="en-US" sz="3600" dirty="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70</a:t>
            </a:fld>
            <a:endParaRPr lang="en"/>
          </a:p>
        </p:txBody>
      </p:sp>
    </p:spTree>
    <p:extLst>
      <p:ext uri="{BB962C8B-B14F-4D97-AF65-F5344CB8AC3E}">
        <p14:creationId xmlns:p14="http://schemas.microsoft.com/office/powerpoint/2010/main" val="12378963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a:t>What You Already Know About Lesson Planning</a:t>
            </a:r>
          </a:p>
        </p:txBody>
      </p:sp>
      <p:sp>
        <p:nvSpPr>
          <p:cNvPr id="502" name="Shape 502"/>
          <p:cNvSpPr txBox="1">
            <a:spLocks noGrp="1"/>
          </p:cNvSpPr>
          <p:nvPr>
            <p:ph type="body" idx="1"/>
          </p:nvPr>
        </p:nvSpPr>
        <p:spPr>
          <a:xfrm>
            <a:off x="264750" y="1144050"/>
            <a:ext cx="8567400" cy="34059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dirty="0">
                <a:solidFill>
                  <a:srgbClr val="EFEFEF"/>
                </a:solidFill>
              </a:rPr>
              <a:t>Every great lesson plan should include the following elements:</a:t>
            </a:r>
          </a:p>
          <a:p>
            <a:pPr lvl="0" rtl="0">
              <a:lnSpc>
                <a:spcPct val="100000"/>
              </a:lnSpc>
              <a:spcBef>
                <a:spcPts val="0"/>
              </a:spcBef>
              <a:spcAft>
                <a:spcPts val="0"/>
              </a:spcAft>
              <a:buNone/>
            </a:pPr>
            <a:endParaRPr dirty="0">
              <a:solidFill>
                <a:srgbClr val="EFEFEF"/>
              </a:solidFill>
            </a:endParaRPr>
          </a:p>
          <a:p>
            <a:pPr marL="514350" lvl="0" indent="-285750" rtl="0">
              <a:lnSpc>
                <a:spcPct val="100000"/>
              </a:lnSpc>
              <a:spcBef>
                <a:spcPts val="0"/>
              </a:spcBef>
              <a:spcAft>
                <a:spcPts val="0"/>
              </a:spcAft>
              <a:buClr>
                <a:srgbClr val="EFEFEF"/>
              </a:buClr>
              <a:buFont typeface="Arial" charset="0"/>
              <a:buChar char="•"/>
            </a:pPr>
            <a:r>
              <a:rPr lang="en" dirty="0">
                <a:solidFill>
                  <a:srgbClr val="EFEFEF"/>
                </a:solidFill>
              </a:rPr>
              <a:t>A clearly stated </a:t>
            </a:r>
            <a:r>
              <a:rPr lang="en" u="sng" dirty="0">
                <a:solidFill>
                  <a:srgbClr val="EFEFEF"/>
                </a:solidFill>
              </a:rPr>
              <a:t>learning objective</a:t>
            </a:r>
            <a:r>
              <a:rPr lang="en" dirty="0">
                <a:solidFill>
                  <a:srgbClr val="EFEFEF"/>
                </a:solidFill>
              </a:rPr>
              <a:t> that includes why it is worth learning and how it will be assessed</a:t>
            </a:r>
          </a:p>
          <a:p>
            <a:pPr marL="514350" lvl="0" indent="-285750" rtl="0">
              <a:lnSpc>
                <a:spcPct val="100000"/>
              </a:lnSpc>
              <a:spcBef>
                <a:spcPts val="0"/>
              </a:spcBef>
              <a:spcAft>
                <a:spcPts val="0"/>
              </a:spcAft>
              <a:buClr>
                <a:srgbClr val="EFEFEF"/>
              </a:buClr>
              <a:buFont typeface="Arial" charset="0"/>
              <a:buChar char="•"/>
            </a:pPr>
            <a:r>
              <a:rPr lang="en" u="sng" dirty="0">
                <a:solidFill>
                  <a:srgbClr val="EFEFEF"/>
                </a:solidFill>
              </a:rPr>
              <a:t>Modeling</a:t>
            </a:r>
            <a:r>
              <a:rPr lang="en" dirty="0">
                <a:solidFill>
                  <a:srgbClr val="EFEFEF"/>
                </a:solidFill>
              </a:rPr>
              <a:t> to explain and show in small steps how to work/think for success</a:t>
            </a:r>
          </a:p>
          <a:p>
            <a:pPr marL="514350" lvl="0" indent="-285750" rtl="0">
              <a:lnSpc>
                <a:spcPct val="100000"/>
              </a:lnSpc>
              <a:spcBef>
                <a:spcPts val="0"/>
              </a:spcBef>
              <a:spcAft>
                <a:spcPts val="0"/>
              </a:spcAft>
              <a:buClr>
                <a:srgbClr val="EFEFEF"/>
              </a:buClr>
              <a:buFont typeface="Arial" charset="0"/>
              <a:buChar char="•"/>
            </a:pPr>
            <a:r>
              <a:rPr lang="en" u="sng" dirty="0">
                <a:solidFill>
                  <a:srgbClr val="EFEFEF"/>
                </a:solidFill>
              </a:rPr>
              <a:t>Guided practice</a:t>
            </a:r>
            <a:r>
              <a:rPr lang="en" dirty="0">
                <a:solidFill>
                  <a:srgbClr val="EFEFEF"/>
                </a:solidFill>
              </a:rPr>
              <a:t> to increase student application in small steps</a:t>
            </a:r>
          </a:p>
          <a:p>
            <a:pPr marL="914400" lvl="1" indent="-342900" rtl="0">
              <a:lnSpc>
                <a:spcPct val="100000"/>
              </a:lnSpc>
              <a:spcBef>
                <a:spcPts val="0"/>
              </a:spcBef>
              <a:spcAft>
                <a:spcPts val="0"/>
              </a:spcAft>
              <a:buClr>
                <a:srgbClr val="EFEFEF"/>
              </a:buClr>
              <a:buSzPct val="100000"/>
              <a:buFont typeface="Arial" charset="0"/>
              <a:buChar char="•"/>
            </a:pPr>
            <a:r>
              <a:rPr lang="en" sz="1800" u="sng" dirty="0">
                <a:solidFill>
                  <a:srgbClr val="EFEFEF"/>
                </a:solidFill>
                <a:latin typeface="Calibri Regular" charset="0"/>
                <a:ea typeface="Calibri Regular" charset="0"/>
                <a:cs typeface="Calibri Regular" charset="0"/>
              </a:rPr>
              <a:t>Checks for understanding</a:t>
            </a:r>
            <a:r>
              <a:rPr lang="en" sz="1800" dirty="0">
                <a:solidFill>
                  <a:srgbClr val="EFEFEF"/>
                </a:solidFill>
                <a:latin typeface="Calibri Regular" charset="0"/>
                <a:ea typeface="Calibri Regular" charset="0"/>
                <a:cs typeface="Calibri Regular" charset="0"/>
              </a:rPr>
              <a:t> (formative assessment)</a:t>
            </a:r>
          </a:p>
          <a:p>
            <a:pPr marL="914400" lvl="1" indent="-342900" rtl="0">
              <a:lnSpc>
                <a:spcPct val="100000"/>
              </a:lnSpc>
              <a:spcBef>
                <a:spcPts val="0"/>
              </a:spcBef>
              <a:spcAft>
                <a:spcPts val="0"/>
              </a:spcAft>
              <a:buClr>
                <a:srgbClr val="EFEFEF"/>
              </a:buClr>
              <a:buSzPct val="100000"/>
              <a:buFont typeface="Arial" charset="0"/>
              <a:buChar char="•"/>
            </a:pPr>
            <a:r>
              <a:rPr lang="en" sz="1800" u="sng" dirty="0">
                <a:solidFill>
                  <a:srgbClr val="EFEFEF"/>
                </a:solidFill>
                <a:latin typeface="Calibri Regular" charset="0"/>
                <a:ea typeface="Calibri Regular" charset="0"/>
                <a:cs typeface="Calibri Regular" charset="0"/>
              </a:rPr>
              <a:t>Adjustment of instruction</a:t>
            </a:r>
            <a:r>
              <a:rPr lang="en" sz="1800" dirty="0">
                <a:solidFill>
                  <a:srgbClr val="EFEFEF"/>
                </a:solidFill>
                <a:latin typeface="Calibri Regular" charset="0"/>
                <a:ea typeface="Calibri Regular" charset="0"/>
                <a:cs typeface="Calibri Regular" charset="0"/>
              </a:rPr>
              <a:t>, as necessary, through re-teaching or student pairs helping each other</a:t>
            </a:r>
          </a:p>
          <a:p>
            <a:pPr lvl="0" rtl="0">
              <a:lnSpc>
                <a:spcPct val="100000"/>
              </a:lnSpc>
              <a:spcBef>
                <a:spcPts val="0"/>
              </a:spcBef>
              <a:spcAft>
                <a:spcPts val="0"/>
              </a:spcAft>
              <a:buNone/>
            </a:pPr>
            <a:endParaRPr dirty="0">
              <a:solidFill>
                <a:srgbClr val="EFEFEF"/>
              </a:solidFill>
            </a:endParaRPr>
          </a:p>
          <a:p>
            <a:pPr lvl="0" rtl="0">
              <a:lnSpc>
                <a:spcPct val="100000"/>
              </a:lnSpc>
              <a:spcBef>
                <a:spcPts val="0"/>
              </a:spcBef>
              <a:spcAft>
                <a:spcPts val="0"/>
              </a:spcAft>
              <a:buNone/>
            </a:pPr>
            <a:r>
              <a:rPr lang="en" dirty="0">
                <a:solidFill>
                  <a:srgbClr val="EFEFEF"/>
                </a:solidFill>
              </a:rPr>
              <a:t>Continue to informally assess and adjust instruction until most students can independently master the content. </a:t>
            </a:r>
          </a:p>
          <a:p>
            <a:pPr lvl="0" rtl="0">
              <a:lnSpc>
                <a:spcPct val="100000"/>
              </a:lnSpc>
              <a:spcBef>
                <a:spcPts val="0"/>
              </a:spcBef>
              <a:spcAft>
                <a:spcPts val="0"/>
              </a:spcAft>
              <a:buNone/>
            </a:pPr>
            <a:endParaRPr dirty="0">
              <a:solidFill>
                <a:schemeClr val="dk1"/>
              </a:solidFill>
            </a:endParaRPr>
          </a:p>
          <a:p>
            <a:pPr marL="0" lvl="0" indent="0">
              <a:lnSpc>
                <a:spcPct val="100000"/>
              </a:lnSpc>
              <a:spcBef>
                <a:spcPts val="0"/>
              </a:spcBef>
              <a:spcAft>
                <a:spcPts val="0"/>
              </a:spcAft>
              <a:buNone/>
            </a:pPr>
            <a:r>
              <a:rPr lang="en" sz="800" dirty="0" err="1">
                <a:solidFill>
                  <a:schemeClr val="dk1"/>
                </a:solidFill>
              </a:rPr>
              <a:t>Schmoker</a:t>
            </a:r>
            <a:r>
              <a:rPr lang="en" sz="800" dirty="0">
                <a:solidFill>
                  <a:schemeClr val="dk1"/>
                </a:solidFill>
              </a:rPr>
              <a:t>, M. (2013).  The lost art of teaching soundly structured lessons.  Retrieved from http://</a:t>
            </a:r>
            <a:r>
              <a:rPr lang="en" sz="800" dirty="0" err="1">
                <a:solidFill>
                  <a:schemeClr val="dk1"/>
                </a:solidFill>
              </a:rPr>
              <a:t>www.edweek.org</a:t>
            </a:r>
            <a:r>
              <a:rPr lang="en" sz="800" dirty="0">
                <a:solidFill>
                  <a:schemeClr val="dk1"/>
                </a:solidFill>
              </a:rPr>
              <a:t>/tm/articles/2013/06/04/</a:t>
            </a:r>
            <a:r>
              <a:rPr lang="en" sz="800" dirty="0" err="1">
                <a:solidFill>
                  <a:schemeClr val="dk1"/>
                </a:solidFill>
              </a:rPr>
              <a:t>fp_schmoker_lessons.html</a:t>
            </a:r>
            <a:endParaRPr lang="en" sz="800" dirty="0">
              <a:solidFill>
                <a:schemeClr val="dk1"/>
              </a:solidFill>
            </a:endParaRPr>
          </a:p>
        </p:txBody>
      </p:sp>
      <p:sp>
        <p:nvSpPr>
          <p:cNvPr id="503" name="Shape 50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71</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a:t>Where We’re Headed</a:t>
            </a:r>
          </a:p>
        </p:txBody>
      </p:sp>
      <p:sp>
        <p:nvSpPr>
          <p:cNvPr id="509" name="Shape 509"/>
          <p:cNvSpPr txBox="1">
            <a:spLocks noGrp="1"/>
          </p:cNvSpPr>
          <p:nvPr>
            <p:ph type="body" idx="1"/>
          </p:nvPr>
        </p:nvSpPr>
        <p:spPr>
          <a:xfrm>
            <a:off x="234450" y="1458125"/>
            <a:ext cx="8598000" cy="31680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000" dirty="0">
                <a:solidFill>
                  <a:srgbClr val="EFEFEF"/>
                </a:solidFill>
              </a:rPr>
              <a:t>Now that you understand the four competencies, we are going to apply what you have learned. Our activities will include three different steps:</a:t>
            </a:r>
          </a:p>
          <a:p>
            <a:pPr lvl="0" rtl="0">
              <a:lnSpc>
                <a:spcPct val="100000"/>
              </a:lnSpc>
              <a:spcBef>
                <a:spcPts val="0"/>
              </a:spcBef>
              <a:spcAft>
                <a:spcPts val="0"/>
              </a:spcAft>
              <a:buNone/>
            </a:pPr>
            <a:endParaRPr dirty="0">
              <a:solidFill>
                <a:srgbClr val="EFEFEF"/>
              </a:solidFill>
            </a:endParaRPr>
          </a:p>
          <a:p>
            <a:pPr marL="457200" lvl="0" indent="-228600" rtl="0">
              <a:lnSpc>
                <a:spcPct val="100000"/>
              </a:lnSpc>
              <a:spcBef>
                <a:spcPts val="0"/>
              </a:spcBef>
              <a:spcAft>
                <a:spcPts val="0"/>
              </a:spcAft>
              <a:buClr>
                <a:srgbClr val="EFEFEF"/>
              </a:buClr>
              <a:buAutoNum type="arabicPeriod"/>
            </a:pPr>
            <a:r>
              <a:rPr lang="en" dirty="0">
                <a:solidFill>
                  <a:srgbClr val="EFEFEF"/>
                </a:solidFill>
              </a:rPr>
              <a:t>Looking at some sample lessons as a group</a:t>
            </a:r>
          </a:p>
          <a:p>
            <a:pPr marL="457200" lvl="0" indent="-228600" rtl="0">
              <a:lnSpc>
                <a:spcPct val="100000"/>
              </a:lnSpc>
              <a:spcBef>
                <a:spcPts val="0"/>
              </a:spcBef>
              <a:spcAft>
                <a:spcPts val="0"/>
              </a:spcAft>
              <a:buClr>
                <a:srgbClr val="EFEFEF"/>
              </a:buClr>
              <a:buAutoNum type="arabicPeriod"/>
            </a:pPr>
            <a:r>
              <a:rPr lang="en" dirty="0">
                <a:solidFill>
                  <a:srgbClr val="EFEFEF"/>
                </a:solidFill>
              </a:rPr>
              <a:t>Reflecting on how well these sample lesson plans incorporate and enhance the personal competencies, with practice adapting these samples to better incorporate the competencies</a:t>
            </a:r>
          </a:p>
          <a:p>
            <a:pPr marL="457200" lvl="0" indent="-228600" rtl="0">
              <a:lnSpc>
                <a:spcPct val="100000"/>
              </a:lnSpc>
              <a:spcBef>
                <a:spcPts val="0"/>
              </a:spcBef>
              <a:spcAft>
                <a:spcPts val="0"/>
              </a:spcAft>
              <a:buClr>
                <a:srgbClr val="EFEFEF"/>
              </a:buClr>
              <a:buAutoNum type="arabicPeriod"/>
            </a:pPr>
            <a:r>
              <a:rPr lang="en" dirty="0">
                <a:solidFill>
                  <a:srgbClr val="EFEFEF"/>
                </a:solidFill>
              </a:rPr>
              <a:t>Adapting your own lesson plan to further foster students’ personal competencies through “Enhanced Lesson Design”</a:t>
            </a:r>
          </a:p>
          <a:p>
            <a:pPr marL="914400" lvl="0" indent="0" rtl="0">
              <a:lnSpc>
                <a:spcPct val="100000"/>
              </a:lnSpc>
              <a:spcBef>
                <a:spcPts val="0"/>
              </a:spcBef>
              <a:spcAft>
                <a:spcPts val="0"/>
              </a:spcAft>
              <a:buNone/>
            </a:pPr>
            <a:endParaRPr dirty="0">
              <a:solidFill>
                <a:srgbClr val="EFEFEF"/>
              </a:solidFill>
            </a:endParaRPr>
          </a:p>
          <a:p>
            <a:pPr marL="914400" lvl="0" indent="0" rtl="0">
              <a:lnSpc>
                <a:spcPct val="100000"/>
              </a:lnSpc>
              <a:spcBef>
                <a:spcPts val="0"/>
              </a:spcBef>
              <a:spcAft>
                <a:spcPts val="0"/>
              </a:spcAft>
              <a:buNone/>
            </a:pPr>
            <a:endParaRPr dirty="0">
              <a:solidFill>
                <a:schemeClr val="dk1"/>
              </a:solidFill>
            </a:endParaRPr>
          </a:p>
          <a:p>
            <a:pPr marL="914400" lvl="0" indent="0" rtl="0">
              <a:lnSpc>
                <a:spcPct val="100000"/>
              </a:lnSpc>
              <a:spcBef>
                <a:spcPts val="0"/>
              </a:spcBef>
              <a:spcAft>
                <a:spcPts val="0"/>
              </a:spcAft>
              <a:buNone/>
            </a:pPr>
            <a:endParaRPr dirty="0">
              <a:solidFill>
                <a:schemeClr val="dk1"/>
              </a:solidFill>
            </a:endParaRPr>
          </a:p>
          <a:p>
            <a:pPr marL="914400" lvl="0" indent="0" rtl="0">
              <a:lnSpc>
                <a:spcPct val="100000"/>
              </a:lnSpc>
              <a:spcBef>
                <a:spcPts val="0"/>
              </a:spcBef>
              <a:spcAft>
                <a:spcPts val="0"/>
              </a:spcAft>
              <a:buNone/>
            </a:pPr>
            <a:endParaRPr dirty="0">
              <a:solidFill>
                <a:schemeClr val="dk1"/>
              </a:solidFill>
            </a:endParaRPr>
          </a:p>
          <a:p>
            <a:pPr marL="457200" lvl="0" indent="0" rtl="0">
              <a:lnSpc>
                <a:spcPct val="100000"/>
              </a:lnSpc>
              <a:spcBef>
                <a:spcPts val="0"/>
              </a:spcBef>
              <a:spcAft>
                <a:spcPts val="0"/>
              </a:spcAft>
              <a:buNone/>
            </a:pPr>
            <a:endParaRPr sz="800" dirty="0">
              <a:solidFill>
                <a:schemeClr val="dk1"/>
              </a:solidFill>
            </a:endParaRPr>
          </a:p>
        </p:txBody>
      </p:sp>
      <p:sp>
        <p:nvSpPr>
          <p:cNvPr id="510" name="Shape 51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72</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a:t>Incorporating Personal Competencies into Your Lessons</a:t>
            </a:r>
          </a:p>
          <a:p>
            <a:pPr lvl="0" rtl="0">
              <a:spcBef>
                <a:spcPts val="0"/>
              </a:spcBef>
              <a:buNone/>
            </a:pPr>
            <a:endParaRPr/>
          </a:p>
        </p:txBody>
      </p:sp>
      <p:sp>
        <p:nvSpPr>
          <p:cNvPr id="516" name="Shape 516"/>
          <p:cNvSpPr txBox="1">
            <a:spLocks noGrp="1"/>
          </p:cNvSpPr>
          <p:nvPr>
            <p:ph type="body" idx="1"/>
          </p:nvPr>
        </p:nvSpPr>
        <p:spPr>
          <a:xfrm>
            <a:off x="311700" y="1624850"/>
            <a:ext cx="8520600" cy="2804400"/>
          </a:xfrm>
          <a:prstGeom prst="rect">
            <a:avLst/>
          </a:prstGeom>
        </p:spPr>
        <p:txBody>
          <a:bodyPr lIns="91425" tIns="91425" rIns="91425" bIns="91425" anchor="t" anchorCtr="0">
            <a:noAutofit/>
          </a:bodyPr>
          <a:lstStyle/>
          <a:p>
            <a:pPr marL="0" lvl="0" indent="0" algn="ctr" rtl="0">
              <a:lnSpc>
                <a:spcPct val="100000"/>
              </a:lnSpc>
              <a:spcBef>
                <a:spcPts val="0"/>
              </a:spcBef>
              <a:spcAft>
                <a:spcPts val="0"/>
              </a:spcAft>
              <a:buNone/>
            </a:pPr>
            <a:r>
              <a:rPr lang="en" dirty="0">
                <a:solidFill>
                  <a:schemeClr val="tx1">
                    <a:lumMod val="85000"/>
                  </a:schemeClr>
                </a:solidFill>
              </a:rPr>
              <a:t>“It may take several lessons, spread across days or topics to adequately address [personal] competencies.  As personal competencies are ever evolving, none is ever ‘achieved,’ but each is strengthened within the intentional design of the teacher’s instruction.”</a:t>
            </a:r>
          </a:p>
          <a:p>
            <a:pPr marL="914400" lvl="0" indent="0" algn="ctr" rtl="0">
              <a:lnSpc>
                <a:spcPct val="100000"/>
              </a:lnSpc>
              <a:spcBef>
                <a:spcPts val="0"/>
              </a:spcBef>
              <a:spcAft>
                <a:spcPts val="0"/>
              </a:spcAft>
              <a:buNone/>
            </a:pPr>
            <a:endParaRPr sz="2400" dirty="0">
              <a:solidFill>
                <a:schemeClr val="tx1">
                  <a:lumMod val="85000"/>
                </a:schemeClr>
              </a:solidFill>
            </a:endParaRPr>
          </a:p>
          <a:p>
            <a:pPr lvl="0" algn="ctr" rtl="0">
              <a:lnSpc>
                <a:spcPct val="100000"/>
              </a:lnSpc>
              <a:spcBef>
                <a:spcPts val="0"/>
              </a:spcBef>
              <a:spcAft>
                <a:spcPts val="0"/>
              </a:spcAft>
              <a:buNone/>
            </a:pPr>
            <a:r>
              <a:rPr lang="en" sz="2400" dirty="0">
                <a:solidFill>
                  <a:schemeClr val="tx1">
                    <a:lumMod val="85000"/>
                  </a:schemeClr>
                </a:solidFill>
              </a:rPr>
              <a:t>Teachers are </a:t>
            </a:r>
            <a:r>
              <a:rPr lang="en" sz="2400" b="1" i="1" dirty="0">
                <a:solidFill>
                  <a:schemeClr val="tx1">
                    <a:lumMod val="85000"/>
                  </a:schemeClr>
                </a:solidFill>
              </a:rPr>
              <a:t>not</a:t>
            </a:r>
            <a:r>
              <a:rPr lang="en" sz="2400" dirty="0">
                <a:solidFill>
                  <a:schemeClr val="tx1">
                    <a:lumMod val="85000"/>
                  </a:schemeClr>
                </a:solidFill>
              </a:rPr>
              <a:t> expected to address all 4 competencies within a single lesson!</a:t>
            </a:r>
          </a:p>
          <a:p>
            <a:pPr marL="914400" lvl="0" indent="0" rtl="0">
              <a:lnSpc>
                <a:spcPct val="100000"/>
              </a:lnSpc>
              <a:spcBef>
                <a:spcPts val="0"/>
              </a:spcBef>
              <a:spcAft>
                <a:spcPts val="0"/>
              </a:spcAft>
              <a:buNone/>
            </a:pPr>
            <a:endParaRPr dirty="0">
              <a:solidFill>
                <a:schemeClr val="tx1">
                  <a:lumMod val="85000"/>
                </a:schemeClr>
              </a:solidFill>
            </a:endParaRPr>
          </a:p>
          <a:p>
            <a:pPr lvl="0" rtl="0">
              <a:lnSpc>
                <a:spcPct val="100000"/>
              </a:lnSpc>
              <a:spcBef>
                <a:spcPts val="0"/>
              </a:spcBef>
              <a:spcAft>
                <a:spcPts val="0"/>
              </a:spcAft>
              <a:buNone/>
            </a:pPr>
            <a:endParaRPr dirty="0">
              <a:solidFill>
                <a:schemeClr val="tx1">
                  <a:lumMod val="85000"/>
                </a:schemeClr>
              </a:solidFill>
            </a:endParaRPr>
          </a:p>
          <a:p>
            <a:pPr marL="0" lvl="0" indent="0" rtl="0">
              <a:lnSpc>
                <a:spcPct val="100000"/>
              </a:lnSpc>
              <a:spcBef>
                <a:spcPts val="0"/>
              </a:spcBef>
              <a:spcAft>
                <a:spcPts val="0"/>
              </a:spcAft>
              <a:buNone/>
            </a:pPr>
            <a:endParaRPr dirty="0">
              <a:solidFill>
                <a:schemeClr val="tx1">
                  <a:lumMod val="85000"/>
                </a:schemeClr>
              </a:solidFill>
            </a:endParaRPr>
          </a:p>
          <a:p>
            <a:pPr marL="914400" lvl="0" indent="0" rtl="0">
              <a:lnSpc>
                <a:spcPct val="100000"/>
              </a:lnSpc>
              <a:spcBef>
                <a:spcPts val="0"/>
              </a:spcBef>
              <a:spcAft>
                <a:spcPts val="0"/>
              </a:spcAft>
              <a:buNone/>
            </a:pPr>
            <a:endParaRPr sz="800" dirty="0">
              <a:solidFill>
                <a:schemeClr val="tx1">
                  <a:lumMod val="85000"/>
                </a:schemeClr>
              </a:solidFill>
            </a:endParaRPr>
          </a:p>
          <a:p>
            <a:pPr marL="0" lvl="0" indent="0" rtl="0">
              <a:lnSpc>
                <a:spcPct val="100000"/>
              </a:lnSpc>
              <a:spcBef>
                <a:spcPts val="0"/>
              </a:spcBef>
              <a:spcAft>
                <a:spcPts val="0"/>
              </a:spcAft>
              <a:buNone/>
            </a:pPr>
            <a:r>
              <a:rPr lang="en" sz="800" dirty="0" err="1">
                <a:solidFill>
                  <a:schemeClr val="tx1">
                    <a:lumMod val="85000"/>
                  </a:schemeClr>
                </a:solidFill>
              </a:rPr>
              <a:t>Twyman</a:t>
            </a:r>
            <a:r>
              <a:rPr lang="en" sz="800" dirty="0">
                <a:solidFill>
                  <a:schemeClr val="tx1">
                    <a:lumMod val="85000"/>
                  </a:schemeClr>
                </a:solidFill>
              </a:rPr>
              <a:t>, J., &amp; Redding, S. (2015). Personal competencies/personalized learning: Lesson plan reflection guide.</a:t>
            </a:r>
          </a:p>
        </p:txBody>
      </p:sp>
      <p:sp>
        <p:nvSpPr>
          <p:cNvPr id="517" name="Shape 5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73</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dirty="0"/>
              <a:t>Incorporating Personal Competencies into Your </a:t>
            </a:r>
            <a:r>
              <a:rPr lang="en" dirty="0" smtClean="0"/>
              <a:t>Lessons</a:t>
            </a:r>
            <a:r>
              <a:rPr lang="en-US" dirty="0" smtClean="0"/>
              <a:t>: Enhanced Lesson Design (ELD)</a:t>
            </a:r>
            <a:endParaRPr lang="en" dirty="0"/>
          </a:p>
          <a:p>
            <a:pPr lvl="0" rtl="0">
              <a:spcBef>
                <a:spcPts val="0"/>
              </a:spcBef>
              <a:buNone/>
            </a:pPr>
            <a:endParaRPr dirty="0"/>
          </a:p>
        </p:txBody>
      </p:sp>
      <p:sp>
        <p:nvSpPr>
          <p:cNvPr id="524" name="Shape 52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74</a:t>
            </a:fld>
            <a:endParaRPr lang="en" sz="1100" dirty="0">
              <a:solidFill>
                <a:schemeClr val="accent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966" y="1831659"/>
            <a:ext cx="5930900" cy="27305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dirty="0"/>
              <a:t>Incorporating Personal Competencies into Your </a:t>
            </a:r>
            <a:r>
              <a:rPr lang="en" dirty="0" smtClean="0"/>
              <a:t>Lessons</a:t>
            </a:r>
            <a:r>
              <a:rPr lang="en-US" dirty="0" smtClean="0"/>
              <a:t>: Enhanced Lesson Design (ELD)</a:t>
            </a:r>
            <a:endParaRPr lang="en" dirty="0"/>
          </a:p>
          <a:p>
            <a:pPr lvl="0" rtl="0">
              <a:spcBef>
                <a:spcPts val="0"/>
              </a:spcBef>
              <a:buNone/>
            </a:pPr>
            <a:endParaRPr dirty="0"/>
          </a:p>
        </p:txBody>
      </p:sp>
      <p:sp>
        <p:nvSpPr>
          <p:cNvPr id="523" name="Shape 523"/>
          <p:cNvSpPr txBox="1">
            <a:spLocks noGrp="1"/>
          </p:cNvSpPr>
          <p:nvPr>
            <p:ph type="body" idx="1"/>
          </p:nvPr>
        </p:nvSpPr>
        <p:spPr>
          <a:xfrm>
            <a:off x="244000" y="1507767"/>
            <a:ext cx="8520600" cy="3047400"/>
          </a:xfrm>
          <a:prstGeom prst="rect">
            <a:avLst/>
          </a:prstGeom>
        </p:spPr>
        <p:txBody>
          <a:bodyPr lIns="91425" tIns="91425" rIns="91425" bIns="91425" anchor="t" anchorCtr="0">
            <a:noAutofit/>
          </a:bodyPr>
          <a:lstStyle/>
          <a:p>
            <a:pPr marL="228600" lvl="0" algn="ctr" rtl="0">
              <a:lnSpc>
                <a:spcPct val="100000"/>
              </a:lnSpc>
              <a:spcBef>
                <a:spcPts val="0"/>
              </a:spcBef>
              <a:spcAft>
                <a:spcPts val="0"/>
              </a:spcAft>
              <a:buClr>
                <a:srgbClr val="EFEFEF"/>
              </a:buClr>
            </a:pPr>
            <a:endParaRPr lang="en-US" sz="2000" dirty="0">
              <a:solidFill>
                <a:srgbClr val="EFEFEF"/>
              </a:solidFill>
            </a:endParaRPr>
          </a:p>
          <a:p>
            <a:pPr marL="228600" lvl="0" algn="ctr" rtl="0">
              <a:lnSpc>
                <a:spcPct val="100000"/>
              </a:lnSpc>
              <a:spcBef>
                <a:spcPts val="0"/>
              </a:spcBef>
              <a:spcAft>
                <a:spcPts val="0"/>
              </a:spcAft>
              <a:buClr>
                <a:srgbClr val="EFEFEF"/>
              </a:buClr>
            </a:pPr>
            <a:endParaRPr lang="en-US" sz="2000" dirty="0" smtClean="0">
              <a:solidFill>
                <a:srgbClr val="EFEFEF"/>
              </a:solidFill>
            </a:endParaRPr>
          </a:p>
          <a:p>
            <a:pPr marL="228600" lvl="0" algn="ctr" rtl="0">
              <a:lnSpc>
                <a:spcPct val="100000"/>
              </a:lnSpc>
              <a:spcBef>
                <a:spcPts val="0"/>
              </a:spcBef>
              <a:spcAft>
                <a:spcPts val="0"/>
              </a:spcAft>
              <a:buClr>
                <a:srgbClr val="EFEFEF"/>
              </a:buClr>
            </a:pPr>
            <a:r>
              <a:rPr lang="en-US" sz="2000" dirty="0" smtClean="0">
                <a:solidFill>
                  <a:srgbClr val="EFEFEF"/>
                </a:solidFill>
              </a:rPr>
              <a:t>The process of refining </a:t>
            </a:r>
            <a:r>
              <a:rPr lang="en" sz="2000" dirty="0" smtClean="0">
                <a:solidFill>
                  <a:srgbClr val="EFEFEF"/>
                </a:solidFill>
              </a:rPr>
              <a:t>and/or </a:t>
            </a:r>
            <a:r>
              <a:rPr lang="en" sz="2000" dirty="0">
                <a:solidFill>
                  <a:srgbClr val="EFEFEF"/>
                </a:solidFill>
              </a:rPr>
              <a:t>adding instructional elements to </a:t>
            </a:r>
            <a:r>
              <a:rPr lang="en-US" sz="2000" dirty="0" smtClean="0">
                <a:solidFill>
                  <a:srgbClr val="EFEFEF"/>
                </a:solidFill>
              </a:rPr>
              <a:t>enhance </a:t>
            </a:r>
            <a:r>
              <a:rPr lang="en" sz="2000" dirty="0" smtClean="0">
                <a:solidFill>
                  <a:srgbClr val="EFEFEF"/>
                </a:solidFill>
              </a:rPr>
              <a:t>the </a:t>
            </a:r>
            <a:r>
              <a:rPr lang="en-US" sz="2000" dirty="0" smtClean="0">
                <a:solidFill>
                  <a:srgbClr val="EFEFEF"/>
                </a:solidFill>
              </a:rPr>
              <a:t>Personal </a:t>
            </a:r>
            <a:r>
              <a:rPr lang="en-US" sz="2000" dirty="0">
                <a:solidFill>
                  <a:srgbClr val="EFEFEF"/>
                </a:solidFill>
              </a:rPr>
              <a:t>C</a:t>
            </a:r>
            <a:r>
              <a:rPr lang="en" sz="2000" dirty="0" err="1" smtClean="0">
                <a:solidFill>
                  <a:srgbClr val="EFEFEF"/>
                </a:solidFill>
              </a:rPr>
              <a:t>ompetencies</a:t>
            </a:r>
            <a:r>
              <a:rPr lang="en-US" sz="2000" dirty="0" smtClean="0">
                <a:solidFill>
                  <a:srgbClr val="EFEFEF"/>
                </a:solidFill>
              </a:rPr>
              <a:t> </a:t>
            </a:r>
            <a:r>
              <a:rPr lang="en-US" sz="2000" i="1" dirty="0" smtClean="0">
                <a:solidFill>
                  <a:srgbClr val="EFEFEF"/>
                </a:solidFill>
              </a:rPr>
              <a:t>within an already developed lesson</a:t>
            </a:r>
            <a:endParaRPr lang="en" sz="2000" i="1" dirty="0">
              <a:solidFill>
                <a:srgbClr val="EFEFEF"/>
              </a:solidFill>
            </a:endParaRPr>
          </a:p>
          <a:p>
            <a:pPr marL="285750" lvl="0" indent="-285750" rtl="0">
              <a:lnSpc>
                <a:spcPct val="100000"/>
              </a:lnSpc>
              <a:spcBef>
                <a:spcPts val="0"/>
              </a:spcBef>
              <a:spcAft>
                <a:spcPts val="0"/>
              </a:spcAft>
              <a:buFont typeface="Arial" charset="0"/>
              <a:buChar char="•"/>
            </a:pPr>
            <a:endParaRPr lang="en-US" dirty="0">
              <a:solidFill>
                <a:srgbClr val="EFEFEF"/>
              </a:solidFill>
            </a:endParaRPr>
          </a:p>
          <a:p>
            <a:pPr lvl="0" rtl="0">
              <a:lnSpc>
                <a:spcPct val="100000"/>
              </a:lnSpc>
              <a:spcBef>
                <a:spcPts val="0"/>
              </a:spcBef>
              <a:spcAft>
                <a:spcPts val="0"/>
              </a:spcAft>
            </a:pPr>
            <a:endParaRPr dirty="0">
              <a:solidFill>
                <a:srgbClr val="EFEFEF"/>
              </a:solidFill>
            </a:endParaRPr>
          </a:p>
          <a:p>
            <a:pPr lvl="0" algn="ctr" rtl="0">
              <a:lnSpc>
                <a:spcPct val="100000"/>
              </a:lnSpc>
              <a:spcBef>
                <a:spcPts val="0"/>
              </a:spcBef>
              <a:spcAft>
                <a:spcPts val="0"/>
              </a:spcAft>
            </a:pPr>
            <a:r>
              <a:rPr lang="en-US" i="1" dirty="0" smtClean="0">
                <a:solidFill>
                  <a:srgbClr val="EFEFEF"/>
                </a:solidFill>
              </a:rPr>
              <a:t>How can you incorporate the strategies we’ve been discussing </a:t>
            </a:r>
            <a:r>
              <a:rPr lang="en" i="1" dirty="0" smtClean="0">
                <a:solidFill>
                  <a:srgbClr val="EFEFEF"/>
                </a:solidFill>
              </a:rPr>
              <a:t>into </a:t>
            </a:r>
            <a:r>
              <a:rPr lang="en-US" i="1" dirty="0" smtClean="0">
                <a:solidFill>
                  <a:srgbClr val="EFEFEF"/>
                </a:solidFill>
              </a:rPr>
              <a:t>a </a:t>
            </a:r>
            <a:r>
              <a:rPr lang="en" i="1" dirty="0" smtClean="0">
                <a:solidFill>
                  <a:srgbClr val="EFEFEF"/>
                </a:solidFill>
              </a:rPr>
              <a:t>lesson plan</a:t>
            </a:r>
            <a:r>
              <a:rPr lang="en-US" i="1" dirty="0" smtClean="0">
                <a:solidFill>
                  <a:srgbClr val="EFEFEF"/>
                </a:solidFill>
              </a:rPr>
              <a:t> you already have designed, without changing its purpose?</a:t>
            </a:r>
            <a:endParaRPr lang="en" i="1" dirty="0">
              <a:solidFill>
                <a:srgbClr val="EFEFEF"/>
              </a:solidFill>
            </a:endParaRPr>
          </a:p>
        </p:txBody>
      </p:sp>
      <p:sp>
        <p:nvSpPr>
          <p:cNvPr id="524" name="Shape 52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75</a:t>
            </a:fld>
            <a:endParaRPr lang="en" sz="1100" dirty="0">
              <a:solidFill>
                <a:schemeClr val="accent6"/>
              </a:solidFill>
            </a:endParaRPr>
          </a:p>
        </p:txBody>
      </p:sp>
    </p:spTree>
    <p:extLst>
      <p:ext uri="{BB962C8B-B14F-4D97-AF65-F5344CB8AC3E}">
        <p14:creationId xmlns:p14="http://schemas.microsoft.com/office/powerpoint/2010/main" val="7104288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a:t>Let’s Look at a Sample...</a:t>
            </a:r>
          </a:p>
          <a:p>
            <a:pPr lvl="0" rtl="0">
              <a:spcBef>
                <a:spcPts val="0"/>
              </a:spcBef>
              <a:buNone/>
            </a:pPr>
            <a:endParaRPr/>
          </a:p>
        </p:txBody>
      </p:sp>
      <p:sp>
        <p:nvSpPr>
          <p:cNvPr id="530" name="Shape 530"/>
          <p:cNvSpPr txBox="1">
            <a:spLocks noGrp="1"/>
          </p:cNvSpPr>
          <p:nvPr>
            <p:ph type="body" idx="1"/>
          </p:nvPr>
        </p:nvSpPr>
        <p:spPr>
          <a:xfrm>
            <a:off x="311700" y="1180075"/>
            <a:ext cx="3078300" cy="3670200"/>
          </a:xfrm>
          <a:prstGeom prst="rect">
            <a:avLst/>
          </a:prstGeom>
        </p:spPr>
        <p:txBody>
          <a:bodyPr lIns="91425" tIns="91425" rIns="91425" bIns="91425" anchor="t" anchorCtr="0">
            <a:noAutofit/>
          </a:bodyPr>
          <a:lstStyle/>
          <a:p>
            <a:pPr lvl="0" algn="l" rtl="0">
              <a:lnSpc>
                <a:spcPct val="100000"/>
              </a:lnSpc>
              <a:spcBef>
                <a:spcPts val="0"/>
              </a:spcBef>
              <a:spcAft>
                <a:spcPts val="0"/>
              </a:spcAft>
              <a:buNone/>
            </a:pPr>
            <a:endParaRPr dirty="0">
              <a:solidFill>
                <a:schemeClr val="dk1"/>
              </a:solidFill>
            </a:endParaRPr>
          </a:p>
          <a:p>
            <a:pPr lvl="0" algn="ctr" rtl="0">
              <a:lnSpc>
                <a:spcPct val="100000"/>
              </a:lnSpc>
              <a:spcBef>
                <a:spcPts val="0"/>
              </a:spcBef>
              <a:spcAft>
                <a:spcPts val="0"/>
              </a:spcAft>
              <a:buNone/>
            </a:pPr>
            <a:r>
              <a:rPr lang="en" dirty="0">
                <a:solidFill>
                  <a:schemeClr val="dk1"/>
                </a:solidFill>
              </a:rPr>
              <a:t>Let’s look at an existing lesson plan to assess how well the competencies are represented. </a:t>
            </a:r>
          </a:p>
          <a:p>
            <a:pPr lvl="0" rtl="0">
              <a:lnSpc>
                <a:spcPct val="100000"/>
              </a:lnSpc>
              <a:spcBef>
                <a:spcPts val="0"/>
              </a:spcBef>
              <a:spcAft>
                <a:spcPts val="0"/>
              </a:spcAft>
              <a:buNone/>
            </a:pPr>
            <a:endParaRPr dirty="0">
              <a:solidFill>
                <a:schemeClr val="dk1"/>
              </a:solidFill>
            </a:endParaRPr>
          </a:p>
          <a:p>
            <a:pPr lvl="0" algn="ctr" rtl="0">
              <a:lnSpc>
                <a:spcPct val="100000"/>
              </a:lnSpc>
              <a:spcBef>
                <a:spcPts val="0"/>
              </a:spcBef>
              <a:spcAft>
                <a:spcPts val="0"/>
              </a:spcAft>
              <a:buNone/>
            </a:pPr>
            <a:endParaRPr dirty="0">
              <a:solidFill>
                <a:schemeClr val="dk1"/>
              </a:solidFill>
            </a:endParaRPr>
          </a:p>
          <a:p>
            <a:pPr lvl="0" algn="ctr" rtl="0">
              <a:lnSpc>
                <a:spcPct val="100000"/>
              </a:lnSpc>
              <a:spcBef>
                <a:spcPts val="0"/>
              </a:spcBef>
              <a:spcAft>
                <a:spcPts val="0"/>
              </a:spcAft>
              <a:buNone/>
            </a:pPr>
            <a:r>
              <a:rPr lang="en" dirty="0">
                <a:solidFill>
                  <a:schemeClr val="dk1"/>
                </a:solidFill>
              </a:rPr>
              <a:t>Using the checklist, how well does the lesson plan address the four competencies?</a:t>
            </a:r>
          </a:p>
          <a:p>
            <a:pPr lvl="0" rtl="0">
              <a:lnSpc>
                <a:spcPct val="100000"/>
              </a:lnSpc>
              <a:spcBef>
                <a:spcPts val="0"/>
              </a:spcBef>
              <a:spcAft>
                <a:spcPts val="0"/>
              </a:spcAft>
              <a:buNone/>
            </a:pPr>
            <a:endParaRPr dirty="0"/>
          </a:p>
        </p:txBody>
      </p:sp>
      <p:pic>
        <p:nvPicPr>
          <p:cNvPr id="531" name="Shape 531" descr="Screen Shot 2016-07-07 at 9.00.46 AM.png"/>
          <p:cNvPicPr preferRelativeResize="0"/>
          <p:nvPr/>
        </p:nvPicPr>
        <p:blipFill>
          <a:blip r:embed="rId3">
            <a:alphaModFix/>
          </a:blip>
          <a:stretch>
            <a:fillRect/>
          </a:stretch>
        </p:blipFill>
        <p:spPr>
          <a:xfrm>
            <a:off x="3527675" y="1012701"/>
            <a:ext cx="5304624" cy="4004949"/>
          </a:xfrm>
          <a:prstGeom prst="rect">
            <a:avLst/>
          </a:prstGeom>
          <a:noFill/>
          <a:ln>
            <a:noFill/>
          </a:ln>
        </p:spPr>
      </p:pic>
      <p:sp>
        <p:nvSpPr>
          <p:cNvPr id="532" name="Shape 532"/>
          <p:cNvSpPr txBox="1">
            <a:spLocks noGrp="1"/>
          </p:cNvSpPr>
          <p:nvPr>
            <p:ph type="sldNum" idx="12"/>
          </p:nvPr>
        </p:nvSpPr>
        <p:spPr>
          <a:xfrm>
            <a:off x="8832299" y="4653475"/>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76</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a:t>Let’s Look at a Sample...</a:t>
            </a:r>
          </a:p>
          <a:p>
            <a:pPr lvl="0" rtl="0">
              <a:spcBef>
                <a:spcPts val="0"/>
              </a:spcBef>
              <a:buNone/>
            </a:pPr>
            <a:endParaRPr/>
          </a:p>
        </p:txBody>
      </p:sp>
      <p:sp>
        <p:nvSpPr>
          <p:cNvPr id="538" name="Shape 538"/>
          <p:cNvSpPr txBox="1">
            <a:spLocks noGrp="1"/>
          </p:cNvSpPr>
          <p:nvPr>
            <p:ph type="body" idx="1"/>
          </p:nvPr>
        </p:nvSpPr>
        <p:spPr>
          <a:xfrm>
            <a:off x="311700" y="1180075"/>
            <a:ext cx="3078300" cy="3112500"/>
          </a:xfrm>
          <a:prstGeom prst="rect">
            <a:avLst/>
          </a:prstGeom>
        </p:spPr>
        <p:txBody>
          <a:bodyPr lIns="91425" tIns="91425" rIns="91425" bIns="91425" anchor="t" anchorCtr="0">
            <a:noAutofit/>
          </a:bodyPr>
          <a:lstStyle/>
          <a:p>
            <a:pPr lvl="0" algn="l"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r>
              <a:rPr lang="en">
                <a:solidFill>
                  <a:schemeClr val="dk1"/>
                </a:solidFill>
              </a:rPr>
              <a:t>Let’s look at an existing lesson plan to assess how well the competencies are represented. </a:t>
            </a:r>
          </a:p>
          <a:p>
            <a:pPr lvl="0"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r>
              <a:rPr lang="en">
                <a:solidFill>
                  <a:schemeClr val="dk1"/>
                </a:solidFill>
              </a:rPr>
              <a:t>Using the checklist, how well does the lesson plan address the four competencies?</a:t>
            </a:r>
          </a:p>
          <a:p>
            <a:pPr lvl="0" algn="ctr"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endParaRPr>
              <a:solidFill>
                <a:schemeClr val="dk1"/>
              </a:solidFill>
            </a:endParaRPr>
          </a:p>
          <a:p>
            <a:pPr lvl="0" rtl="0">
              <a:lnSpc>
                <a:spcPct val="100000"/>
              </a:lnSpc>
              <a:spcBef>
                <a:spcPts val="0"/>
              </a:spcBef>
              <a:spcAft>
                <a:spcPts val="0"/>
              </a:spcAft>
              <a:buNone/>
            </a:pPr>
            <a:endParaRPr/>
          </a:p>
        </p:txBody>
      </p:sp>
      <p:pic>
        <p:nvPicPr>
          <p:cNvPr id="539" name="Shape 539" descr="Screen Shot 2016-07-07 at 9.00.46 AM.png"/>
          <p:cNvPicPr preferRelativeResize="0"/>
          <p:nvPr/>
        </p:nvPicPr>
        <p:blipFill>
          <a:blip r:embed="rId3">
            <a:alphaModFix/>
          </a:blip>
          <a:stretch>
            <a:fillRect/>
          </a:stretch>
        </p:blipFill>
        <p:spPr>
          <a:xfrm>
            <a:off x="3527675" y="1012701"/>
            <a:ext cx="5304624" cy="4004949"/>
          </a:xfrm>
          <a:prstGeom prst="rect">
            <a:avLst/>
          </a:prstGeom>
          <a:noFill/>
          <a:ln>
            <a:noFill/>
          </a:ln>
        </p:spPr>
      </p:pic>
      <p:sp>
        <p:nvSpPr>
          <p:cNvPr id="540" name="Shape 540"/>
          <p:cNvSpPr txBox="1"/>
          <p:nvPr/>
        </p:nvSpPr>
        <p:spPr>
          <a:xfrm>
            <a:off x="3451475" y="22136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41" name="Shape 541"/>
          <p:cNvSpPr txBox="1"/>
          <p:nvPr/>
        </p:nvSpPr>
        <p:spPr>
          <a:xfrm>
            <a:off x="3451475" y="17975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42" name="Shape 542"/>
          <p:cNvSpPr txBox="1"/>
          <p:nvPr/>
        </p:nvSpPr>
        <p:spPr>
          <a:xfrm>
            <a:off x="3451475" y="30111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43" name="Shape 543"/>
          <p:cNvSpPr txBox="1"/>
          <p:nvPr/>
        </p:nvSpPr>
        <p:spPr>
          <a:xfrm>
            <a:off x="3451475" y="24043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44" name="Shape 544"/>
          <p:cNvSpPr txBox="1"/>
          <p:nvPr/>
        </p:nvSpPr>
        <p:spPr>
          <a:xfrm>
            <a:off x="6110825" y="3559525"/>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45" name="Shape 545"/>
          <p:cNvSpPr txBox="1"/>
          <p:nvPr/>
        </p:nvSpPr>
        <p:spPr>
          <a:xfrm>
            <a:off x="3501797" y="3359397"/>
            <a:ext cx="397200" cy="3450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F0000"/>
                </a:solidFill>
                <a:latin typeface="Calibri Regular" charset="0"/>
                <a:ea typeface="Calibri Regular" charset="0"/>
                <a:cs typeface="Calibri Regular" charset="0"/>
              </a:rPr>
              <a:t>✘</a:t>
            </a:r>
          </a:p>
        </p:txBody>
      </p:sp>
      <p:sp>
        <p:nvSpPr>
          <p:cNvPr id="546" name="Shape 546"/>
          <p:cNvSpPr txBox="1"/>
          <p:nvPr/>
        </p:nvSpPr>
        <p:spPr>
          <a:xfrm>
            <a:off x="3501797" y="2017323"/>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47" name="Shape 547"/>
          <p:cNvSpPr txBox="1"/>
          <p:nvPr/>
        </p:nvSpPr>
        <p:spPr>
          <a:xfrm>
            <a:off x="4819237" y="2666150"/>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48" name="Shape 548"/>
          <p:cNvSpPr txBox="1"/>
          <p:nvPr/>
        </p:nvSpPr>
        <p:spPr>
          <a:xfrm>
            <a:off x="7402400" y="280362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49" name="Shape 549"/>
          <p:cNvSpPr txBox="1"/>
          <p:nvPr/>
        </p:nvSpPr>
        <p:spPr>
          <a:xfrm>
            <a:off x="6110825" y="21374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0" name="Shape 550"/>
          <p:cNvSpPr txBox="1"/>
          <p:nvPr/>
        </p:nvSpPr>
        <p:spPr>
          <a:xfrm>
            <a:off x="7402400" y="21374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1" name="Shape 551"/>
          <p:cNvSpPr txBox="1"/>
          <p:nvPr/>
        </p:nvSpPr>
        <p:spPr>
          <a:xfrm>
            <a:off x="4819250" y="23281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2" name="Shape 552"/>
          <p:cNvSpPr txBox="1"/>
          <p:nvPr/>
        </p:nvSpPr>
        <p:spPr>
          <a:xfrm>
            <a:off x="7373675" y="25535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3" name="Shape 553"/>
          <p:cNvSpPr txBox="1"/>
          <p:nvPr/>
        </p:nvSpPr>
        <p:spPr>
          <a:xfrm>
            <a:off x="7402400" y="1922825"/>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4" name="Shape 554"/>
          <p:cNvSpPr txBox="1"/>
          <p:nvPr/>
        </p:nvSpPr>
        <p:spPr>
          <a:xfrm>
            <a:off x="7402400" y="2328150"/>
            <a:ext cx="397200" cy="416100"/>
          </a:xfrm>
          <a:prstGeom prst="rect">
            <a:avLst/>
          </a:prstGeom>
          <a:noFill/>
          <a:ln>
            <a:noFill/>
          </a:ln>
        </p:spPr>
        <p:txBody>
          <a:bodyPr lIns="91425" tIns="91425" rIns="91425" bIns="91425" anchor="t" anchorCtr="0">
            <a:noAutofit/>
          </a:bodyPr>
          <a:lstStyle/>
          <a:p>
            <a:pPr lvl="0" algn="ctr" rtl="0">
              <a:spcBef>
                <a:spcPts val="0"/>
              </a:spcBef>
              <a:buNone/>
            </a:pPr>
            <a:r>
              <a:rPr lang="en" dirty="0">
                <a:solidFill>
                  <a:srgbClr val="00FF00"/>
                </a:solidFill>
                <a:latin typeface="Calibri Regular" charset="0"/>
                <a:ea typeface="Calibri Regular" charset="0"/>
                <a:cs typeface="Calibri Regular" charset="0"/>
                <a:sym typeface="Average"/>
              </a:rPr>
              <a:t>✔</a:t>
            </a:r>
          </a:p>
        </p:txBody>
      </p:sp>
      <p:sp>
        <p:nvSpPr>
          <p:cNvPr id="555" name="Shape 555"/>
          <p:cNvSpPr txBox="1"/>
          <p:nvPr/>
        </p:nvSpPr>
        <p:spPr>
          <a:xfrm>
            <a:off x="4819250" y="2137450"/>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56" name="Shape 556"/>
          <p:cNvSpPr txBox="1"/>
          <p:nvPr/>
        </p:nvSpPr>
        <p:spPr>
          <a:xfrm>
            <a:off x="4819237" y="440477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57" name="Shape 557"/>
          <p:cNvSpPr txBox="1"/>
          <p:nvPr/>
        </p:nvSpPr>
        <p:spPr>
          <a:xfrm>
            <a:off x="4819237" y="1797550"/>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58" name="Shape 558"/>
          <p:cNvSpPr txBox="1"/>
          <p:nvPr/>
        </p:nvSpPr>
        <p:spPr>
          <a:xfrm>
            <a:off x="6110812" y="389052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59" name="Shape 559"/>
          <p:cNvSpPr txBox="1"/>
          <p:nvPr/>
        </p:nvSpPr>
        <p:spPr>
          <a:xfrm>
            <a:off x="4819237" y="289202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0" name="Shape 560"/>
          <p:cNvSpPr txBox="1"/>
          <p:nvPr/>
        </p:nvSpPr>
        <p:spPr>
          <a:xfrm>
            <a:off x="6110812" y="2973337"/>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1" name="Shape 561"/>
          <p:cNvSpPr txBox="1"/>
          <p:nvPr/>
        </p:nvSpPr>
        <p:spPr>
          <a:xfrm>
            <a:off x="6110812" y="246372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2" name="Shape 562"/>
          <p:cNvSpPr txBox="1"/>
          <p:nvPr/>
        </p:nvSpPr>
        <p:spPr>
          <a:xfrm>
            <a:off x="6110812" y="3237025"/>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3" name="Shape 563"/>
          <p:cNvSpPr txBox="1"/>
          <p:nvPr/>
        </p:nvSpPr>
        <p:spPr>
          <a:xfrm>
            <a:off x="6110812" y="1797550"/>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4" name="Shape 564"/>
          <p:cNvSpPr txBox="1"/>
          <p:nvPr/>
        </p:nvSpPr>
        <p:spPr>
          <a:xfrm>
            <a:off x="6110812" y="2666150"/>
            <a:ext cx="397200" cy="3450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0000"/>
                </a:solidFill>
                <a:latin typeface="Calibri Regular" charset="0"/>
                <a:ea typeface="Calibri Regular" charset="0"/>
                <a:cs typeface="Calibri Regular" charset="0"/>
              </a:rPr>
              <a:t>✘</a:t>
            </a:r>
          </a:p>
        </p:txBody>
      </p:sp>
      <p:sp>
        <p:nvSpPr>
          <p:cNvPr id="565" name="Shape 565"/>
          <p:cNvSpPr txBox="1">
            <a:spLocks noGrp="1"/>
          </p:cNvSpPr>
          <p:nvPr>
            <p:ph type="sldNum" idx="12"/>
          </p:nvPr>
        </p:nvSpPr>
        <p:spPr>
          <a:xfrm>
            <a:off x="8832299" y="464233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77</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a:spcBef>
                <a:spcPts val="0"/>
              </a:spcBef>
              <a:buNone/>
            </a:pPr>
            <a:r>
              <a:rPr lang="en"/>
              <a:t>Let’s Look at a Sample...</a:t>
            </a:r>
          </a:p>
          <a:p>
            <a:pPr lvl="0" rtl="0">
              <a:spcBef>
                <a:spcPts val="0"/>
              </a:spcBef>
              <a:buNone/>
            </a:pPr>
            <a:endParaRPr/>
          </a:p>
        </p:txBody>
      </p:sp>
      <p:sp>
        <p:nvSpPr>
          <p:cNvPr id="571" name="Shape 571"/>
          <p:cNvSpPr txBox="1">
            <a:spLocks noGrp="1"/>
          </p:cNvSpPr>
          <p:nvPr>
            <p:ph type="body" idx="1"/>
          </p:nvPr>
        </p:nvSpPr>
        <p:spPr>
          <a:xfrm>
            <a:off x="491100" y="1180075"/>
            <a:ext cx="26448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dirty="0">
                <a:solidFill>
                  <a:schemeClr val="dk1"/>
                </a:solidFill>
              </a:rPr>
              <a:t>It is clear that this lesson’s strengths are in the Cognitive and Social/Emotional Competencies.  </a:t>
            </a:r>
          </a:p>
          <a:p>
            <a:pPr lvl="0" algn="l" rtl="0">
              <a:lnSpc>
                <a:spcPct val="100000"/>
              </a:lnSpc>
              <a:spcBef>
                <a:spcPts val="0"/>
              </a:spcBef>
              <a:spcAft>
                <a:spcPts val="0"/>
              </a:spcAft>
              <a:buNone/>
            </a:pPr>
            <a:endParaRPr dirty="0">
              <a:solidFill>
                <a:schemeClr val="dk1"/>
              </a:solidFill>
            </a:endParaRPr>
          </a:p>
          <a:p>
            <a:pPr lvl="0" algn="ctr" rtl="0">
              <a:lnSpc>
                <a:spcPct val="100000"/>
              </a:lnSpc>
              <a:spcBef>
                <a:spcPts val="0"/>
              </a:spcBef>
              <a:spcAft>
                <a:spcPts val="0"/>
              </a:spcAft>
              <a:buNone/>
            </a:pPr>
            <a:r>
              <a:rPr lang="en" dirty="0">
                <a:solidFill>
                  <a:schemeClr val="dk1"/>
                </a:solidFill>
              </a:rPr>
              <a:t>How can we better incorporate elements of the Metacognitive and Motivational Competencies into this lesson?</a:t>
            </a:r>
          </a:p>
          <a:p>
            <a:pPr lvl="0" rtl="0">
              <a:lnSpc>
                <a:spcPct val="100000"/>
              </a:lnSpc>
              <a:spcBef>
                <a:spcPts val="0"/>
              </a:spcBef>
              <a:spcAft>
                <a:spcPts val="0"/>
              </a:spcAft>
              <a:buNone/>
            </a:pPr>
            <a:endParaRPr sz="1400" dirty="0">
              <a:solidFill>
                <a:schemeClr val="dk1"/>
              </a:solidFill>
            </a:endParaRPr>
          </a:p>
          <a:p>
            <a:pPr lvl="0" rtl="0">
              <a:lnSpc>
                <a:spcPct val="100000"/>
              </a:lnSpc>
              <a:spcBef>
                <a:spcPts val="0"/>
              </a:spcBef>
              <a:spcAft>
                <a:spcPts val="0"/>
              </a:spcAft>
              <a:buNone/>
            </a:pPr>
            <a:endParaRPr dirty="0"/>
          </a:p>
          <a:p>
            <a:pPr lvl="0" rtl="0">
              <a:lnSpc>
                <a:spcPct val="100000"/>
              </a:lnSpc>
              <a:spcBef>
                <a:spcPts val="0"/>
              </a:spcBef>
              <a:spcAft>
                <a:spcPts val="0"/>
              </a:spcAft>
              <a:buNone/>
            </a:pPr>
            <a:endParaRPr sz="2400" dirty="0">
              <a:solidFill>
                <a:schemeClr val="dk1"/>
              </a:solidFill>
            </a:endParaRPr>
          </a:p>
        </p:txBody>
      </p:sp>
      <p:graphicFrame>
        <p:nvGraphicFramePr>
          <p:cNvPr id="572" name="Shape 572"/>
          <p:cNvGraphicFramePr/>
          <p:nvPr>
            <p:extLst>
              <p:ext uri="{D42A27DB-BD31-4B8C-83A1-F6EECF244321}">
                <p14:modId xmlns:p14="http://schemas.microsoft.com/office/powerpoint/2010/main" val="614981940"/>
              </p:ext>
            </p:extLst>
          </p:nvPr>
        </p:nvGraphicFramePr>
        <p:xfrm>
          <a:off x="3205924" y="1088136"/>
          <a:ext cx="5805775" cy="3618000"/>
        </p:xfrm>
        <a:graphic>
          <a:graphicData uri="http://schemas.openxmlformats.org/drawingml/2006/table">
            <a:tbl>
              <a:tblPr>
                <a:noFill/>
                <a:tableStyleId>{5831B946-D7F1-434A-B43F-E9AAFA955CCE}</a:tableStyleId>
              </a:tblPr>
              <a:tblGrid>
                <a:gridCol w="2714899"/>
                <a:gridCol w="3090876"/>
              </a:tblGrid>
              <a:tr h="583809">
                <a:tc>
                  <a:txBody>
                    <a:bodyPr/>
                    <a:lstStyle/>
                    <a:p>
                      <a:pPr lvl="0" algn="ctr" rtl="0">
                        <a:spcBef>
                          <a:spcPts val="0"/>
                        </a:spcBef>
                        <a:buNone/>
                      </a:pPr>
                      <a:r>
                        <a:rPr lang="en" dirty="0">
                          <a:solidFill>
                            <a:schemeClr val="accent6"/>
                          </a:solidFill>
                          <a:latin typeface="Calibri"/>
                          <a:ea typeface="Calibri"/>
                          <a:cs typeface="Calibri"/>
                          <a:sym typeface="Calibri"/>
                        </a:rPr>
                        <a:t>Metacognitive Indicator/Strategy</a:t>
                      </a:r>
                    </a:p>
                  </a:txBody>
                  <a:tcPr marL="91425" marR="91425" marT="91425" marB="91425">
                    <a:solidFill>
                      <a:srgbClr val="0B5394"/>
                    </a:solidFill>
                  </a:tcPr>
                </a:tc>
                <a:tc>
                  <a:txBody>
                    <a:bodyPr/>
                    <a:lstStyle/>
                    <a:p>
                      <a:pPr lvl="0" algn="ctr" rtl="0">
                        <a:spcBef>
                          <a:spcPts val="0"/>
                        </a:spcBef>
                        <a:buNone/>
                      </a:pPr>
                      <a:r>
                        <a:rPr lang="en">
                          <a:solidFill>
                            <a:schemeClr val="accent6"/>
                          </a:solidFill>
                          <a:latin typeface="Calibri"/>
                          <a:ea typeface="Calibri"/>
                          <a:cs typeface="Calibri"/>
                          <a:sym typeface="Calibri"/>
                        </a:rPr>
                        <a:t>How Can You Strengthen the Competency?</a:t>
                      </a:r>
                    </a:p>
                  </a:txBody>
                  <a:tcPr marL="91425" marR="91425" marT="91425" marB="91425">
                    <a:solidFill>
                      <a:srgbClr val="0B5394"/>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Models thinking strategies</a:t>
                      </a:r>
                    </a:p>
                  </a:txBody>
                  <a:tcPr marL="91425" marR="91425" marT="91425" marB="91425">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91425" marR="91425" marT="91425" marB="91425">
                    <a:solidFill>
                      <a:srgbClr val="F3F3F3"/>
                    </a:solidFill>
                  </a:tcPr>
                </a:tc>
              </a:tr>
              <a:tr h="46967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Requires logic</a:t>
                      </a:r>
                    </a:p>
                  </a:txBody>
                  <a:tcPr marL="91425" marR="91425" marT="91425" marB="91425">
                    <a:solidFill>
                      <a:srgbClr val="F3F3F3"/>
                    </a:solidFill>
                  </a:tcPr>
                </a:tc>
                <a:tc>
                  <a:txBody>
                    <a:bodyPr/>
                    <a:lstStyle/>
                    <a:p>
                      <a:pPr lvl="0" rtl="0">
                        <a:spcBef>
                          <a:spcPts val="0"/>
                        </a:spcBef>
                        <a:buNone/>
                      </a:pPr>
                      <a:endParaRPr sz="900" dirty="0">
                        <a:latin typeface="Calibri"/>
                        <a:ea typeface="Calibri"/>
                        <a:cs typeface="Calibri"/>
                        <a:sym typeface="Calibri"/>
                      </a:endParaRPr>
                    </a:p>
                  </a:txBody>
                  <a:tcPr marL="91425" marR="91425" marT="91425" marB="91425">
                    <a:solidFill>
                      <a:srgbClr val="F3F3F3"/>
                    </a:solidFill>
                  </a:tcPr>
                </a:tc>
              </a:tr>
              <a:tr h="49097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Enhances creativity (divergent thinking)</a:t>
                      </a:r>
                    </a:p>
                  </a:txBody>
                  <a:tcPr marL="91425" marR="91425" marT="91425" marB="91425">
                    <a:solidFill>
                      <a:srgbClr val="F3F3F3"/>
                    </a:solidFill>
                  </a:tcPr>
                </a:tc>
                <a:tc>
                  <a:txBody>
                    <a:bodyPr/>
                    <a:lstStyle/>
                    <a:p>
                      <a:pPr lvl="0" rtl="0">
                        <a:spcBef>
                          <a:spcPts val="0"/>
                        </a:spcBef>
                        <a:buNone/>
                      </a:pPr>
                      <a:endParaRPr sz="900" dirty="0">
                        <a:latin typeface="Calibri"/>
                        <a:ea typeface="Calibri"/>
                        <a:cs typeface="Calibri"/>
                        <a:sym typeface="Calibri"/>
                      </a:endParaRPr>
                    </a:p>
                  </a:txBody>
                  <a:tcPr marL="91425" marR="91425" marT="91425" marB="91425">
                    <a:solidFill>
                      <a:srgbClr val="F3F3F3"/>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Includes problem-solving</a:t>
                      </a:r>
                    </a:p>
                  </a:txBody>
                  <a:tcPr marL="91425" marR="91425" marT="91425" marB="91425">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91425" marR="91425" marT="91425" marB="91425">
                    <a:solidFill>
                      <a:srgbClr val="F3F3F3"/>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Builds self-regulatory abilities</a:t>
                      </a:r>
                    </a:p>
                  </a:txBody>
                  <a:tcPr marL="91425" marR="91425" marT="91425" marB="91425">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91425" marR="91425" marT="91425" marB="91425">
                    <a:solidFill>
                      <a:srgbClr val="F3F3F3"/>
                    </a:solidFill>
                  </a:tcPr>
                </a:tc>
              </a:tr>
              <a:tr h="401950">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Includes student tracking of mastery</a:t>
                      </a:r>
                    </a:p>
                  </a:txBody>
                  <a:tcPr marL="91425" marR="91425" marT="91425" marB="91425">
                    <a:solidFill>
                      <a:srgbClr val="F3F3F3"/>
                    </a:solidFill>
                  </a:tcPr>
                </a:tc>
                <a:tc>
                  <a:txBody>
                    <a:bodyPr/>
                    <a:lstStyle/>
                    <a:p>
                      <a:pPr lvl="0" rtl="0">
                        <a:spcBef>
                          <a:spcPts val="0"/>
                        </a:spcBef>
                        <a:buNone/>
                      </a:pPr>
                      <a:endParaRPr sz="900" dirty="0">
                        <a:latin typeface="Calibri"/>
                        <a:ea typeface="Calibri"/>
                        <a:cs typeface="Calibri"/>
                        <a:sym typeface="Calibri"/>
                      </a:endParaRPr>
                    </a:p>
                  </a:txBody>
                  <a:tcPr marL="91425" marR="91425" marT="91425" marB="91425">
                    <a:solidFill>
                      <a:srgbClr val="F3F3F3"/>
                    </a:solidFill>
                  </a:tcPr>
                </a:tc>
              </a:tr>
            </a:tbl>
          </a:graphicData>
        </a:graphic>
      </p:graphicFrame>
      <p:sp>
        <p:nvSpPr>
          <p:cNvPr id="573" name="Shape 57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78</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a:t>Let’s Look at a Sample...</a:t>
            </a:r>
          </a:p>
          <a:p>
            <a:pPr lvl="0" rtl="0">
              <a:spcBef>
                <a:spcPts val="0"/>
              </a:spcBef>
              <a:buNone/>
            </a:pPr>
            <a:endParaRPr/>
          </a:p>
        </p:txBody>
      </p:sp>
      <p:sp>
        <p:nvSpPr>
          <p:cNvPr id="579" name="Shape 579"/>
          <p:cNvSpPr txBox="1">
            <a:spLocks noGrp="1"/>
          </p:cNvSpPr>
          <p:nvPr>
            <p:ph type="body" idx="1"/>
          </p:nvPr>
        </p:nvSpPr>
        <p:spPr>
          <a:xfrm>
            <a:off x="491100" y="1180075"/>
            <a:ext cx="26448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a:solidFill>
                  <a:schemeClr val="dk1"/>
                </a:solidFill>
              </a:rPr>
              <a:t>It is clear that this lesson’s strengths are in the Cognitive and Social/Emotional Competencies.  </a:t>
            </a:r>
          </a:p>
          <a:p>
            <a:pPr lvl="0" algn="l"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r>
              <a:rPr lang="en">
                <a:solidFill>
                  <a:schemeClr val="dk1"/>
                </a:solidFill>
              </a:rPr>
              <a:t>How can we better incorporate elements of the Metacognitive and Motivational Competencies into this lesson?</a:t>
            </a:r>
          </a:p>
          <a:p>
            <a:pPr lvl="0"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endParaRPr/>
          </a:p>
          <a:p>
            <a:pPr lvl="0" rtl="0">
              <a:lnSpc>
                <a:spcPct val="100000"/>
              </a:lnSpc>
              <a:spcBef>
                <a:spcPts val="0"/>
              </a:spcBef>
              <a:spcAft>
                <a:spcPts val="0"/>
              </a:spcAft>
              <a:buNone/>
            </a:pPr>
            <a:endParaRPr sz="2400">
              <a:solidFill>
                <a:schemeClr val="dk1"/>
              </a:solidFill>
            </a:endParaRPr>
          </a:p>
        </p:txBody>
      </p:sp>
      <p:sp>
        <p:nvSpPr>
          <p:cNvPr id="581" name="Shape 58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79</a:t>
            </a:fld>
            <a:endParaRPr lang="en" sz="1100" dirty="0">
              <a:solidFill>
                <a:schemeClr val="accent6"/>
              </a:solidFill>
            </a:endParaRPr>
          </a:p>
        </p:txBody>
      </p:sp>
      <p:graphicFrame>
        <p:nvGraphicFramePr>
          <p:cNvPr id="6" name="Shape 572"/>
          <p:cNvGraphicFramePr/>
          <p:nvPr>
            <p:extLst>
              <p:ext uri="{D42A27DB-BD31-4B8C-83A1-F6EECF244321}">
                <p14:modId xmlns:p14="http://schemas.microsoft.com/office/powerpoint/2010/main" val="854989137"/>
              </p:ext>
            </p:extLst>
          </p:nvPr>
        </p:nvGraphicFramePr>
        <p:xfrm>
          <a:off x="3205924" y="1088136"/>
          <a:ext cx="5805775" cy="3618000"/>
        </p:xfrm>
        <a:graphic>
          <a:graphicData uri="http://schemas.openxmlformats.org/drawingml/2006/table">
            <a:tbl>
              <a:tblPr>
                <a:noFill/>
                <a:tableStyleId>{5831B946-D7F1-434A-B43F-E9AAFA955CCE}</a:tableStyleId>
              </a:tblPr>
              <a:tblGrid>
                <a:gridCol w="2714899"/>
                <a:gridCol w="3090876"/>
              </a:tblGrid>
              <a:tr h="583809">
                <a:tc>
                  <a:txBody>
                    <a:bodyPr/>
                    <a:lstStyle/>
                    <a:p>
                      <a:pPr lvl="0" algn="ctr" rtl="0">
                        <a:spcBef>
                          <a:spcPts val="0"/>
                        </a:spcBef>
                        <a:buNone/>
                      </a:pPr>
                      <a:r>
                        <a:rPr lang="en" dirty="0">
                          <a:solidFill>
                            <a:schemeClr val="accent6"/>
                          </a:solidFill>
                          <a:latin typeface="Calibri"/>
                          <a:ea typeface="Calibri"/>
                          <a:cs typeface="Calibri"/>
                          <a:sym typeface="Calibri"/>
                        </a:rPr>
                        <a:t>Metacognitive Indicator/Strategy</a:t>
                      </a:r>
                    </a:p>
                  </a:txBody>
                  <a:tcPr marL="91425" marR="91425" marT="91425" marB="91425">
                    <a:solidFill>
                      <a:srgbClr val="0B5394"/>
                    </a:solidFill>
                  </a:tcPr>
                </a:tc>
                <a:tc>
                  <a:txBody>
                    <a:bodyPr/>
                    <a:lstStyle/>
                    <a:p>
                      <a:pPr lvl="0" algn="ctr" rtl="0">
                        <a:spcBef>
                          <a:spcPts val="0"/>
                        </a:spcBef>
                        <a:buNone/>
                      </a:pPr>
                      <a:r>
                        <a:rPr lang="en">
                          <a:solidFill>
                            <a:schemeClr val="accent6"/>
                          </a:solidFill>
                          <a:latin typeface="Calibri"/>
                          <a:ea typeface="Calibri"/>
                          <a:cs typeface="Calibri"/>
                          <a:sym typeface="Calibri"/>
                        </a:rPr>
                        <a:t>How Can You Strengthen the Competency?</a:t>
                      </a:r>
                    </a:p>
                  </a:txBody>
                  <a:tcPr marL="91425" marR="91425" marT="91425" marB="91425">
                    <a:solidFill>
                      <a:srgbClr val="0B5394"/>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Models thinking strategies</a:t>
                      </a:r>
                    </a:p>
                  </a:txBody>
                  <a:tcPr marL="91425" marR="91425" marT="91425" marB="91425">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Teacher could model what it might be like to be a member of each branch -- what their perspective might be or how they might approach their work. </a:t>
                      </a:r>
                    </a:p>
                  </a:txBody>
                  <a:tcPr marL="91425" marR="91425" marT="91425" marB="91425">
                    <a:solidFill>
                      <a:srgbClr val="F3F3F3"/>
                    </a:solidFill>
                  </a:tcPr>
                </a:tc>
              </a:tr>
              <a:tr h="46967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Requires logic</a:t>
                      </a:r>
                    </a:p>
                  </a:txBody>
                  <a:tcPr marL="91425" marR="91425" marT="91425" marB="91425">
                    <a:solidFill>
                      <a:srgbClr val="F3F3F3"/>
                    </a:solidFill>
                  </a:tcPr>
                </a:tc>
                <a:tc>
                  <a:txBody>
                    <a:bodyPr/>
                    <a:lstStyle/>
                    <a:p>
                      <a:pPr lvl="0" rtl="0">
                        <a:spcBef>
                          <a:spcPts val="0"/>
                        </a:spcBef>
                        <a:buNone/>
                      </a:pPr>
                      <a:endParaRPr sz="900" dirty="0">
                        <a:solidFill>
                          <a:srgbClr val="FF0000"/>
                        </a:solidFill>
                        <a:latin typeface="Handwriting - Dakota" charset="0"/>
                        <a:ea typeface="Handwriting - Dakota" charset="0"/>
                        <a:cs typeface="Handwriting - Dakota" charset="0"/>
                        <a:sym typeface="Calibri"/>
                      </a:endParaRPr>
                    </a:p>
                  </a:txBody>
                  <a:tcPr marL="91425" marR="91425" marT="91425" marB="91425">
                    <a:solidFill>
                      <a:srgbClr val="F3F3F3"/>
                    </a:solidFill>
                  </a:tcPr>
                </a:tc>
              </a:tr>
              <a:tr h="49097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Enhances creativity (divergent thinking)</a:t>
                      </a:r>
                    </a:p>
                  </a:txBody>
                  <a:tcPr marL="91425" marR="91425" marT="91425" marB="91425">
                    <a:solidFill>
                      <a:srgbClr val="F3F3F3"/>
                    </a:solidFill>
                  </a:tcPr>
                </a:tc>
                <a:tc>
                  <a:txBody>
                    <a:bodyPr/>
                    <a:lstStyle/>
                    <a:p>
                      <a:pPr lvl="0" rtl="0">
                        <a:spcBef>
                          <a:spcPts val="0"/>
                        </a:spcBef>
                        <a:buNone/>
                      </a:pPr>
                      <a:endParaRPr sz="900" dirty="0">
                        <a:solidFill>
                          <a:srgbClr val="FF0000"/>
                        </a:solidFill>
                        <a:latin typeface="Handwriting - Dakota" charset="0"/>
                        <a:ea typeface="Handwriting - Dakota" charset="0"/>
                        <a:cs typeface="Handwriting - Dakota" charset="0"/>
                        <a:sym typeface="Calibri"/>
                      </a:endParaRPr>
                    </a:p>
                  </a:txBody>
                  <a:tcPr marL="91425" marR="91425" marT="91425" marB="91425">
                    <a:solidFill>
                      <a:srgbClr val="F3F3F3"/>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Includes problem-solving</a:t>
                      </a:r>
                    </a:p>
                  </a:txBody>
                  <a:tcPr marL="91425" marR="91425" marT="91425" marB="91425">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The scenario could be about a relevant problem that the different branches are working to solve. </a:t>
                      </a:r>
                    </a:p>
                  </a:txBody>
                  <a:tcPr marL="91425" marR="91425" marT="91425" marB="91425">
                    <a:solidFill>
                      <a:srgbClr val="F3F3F3"/>
                    </a:solidFill>
                  </a:tcPr>
                </a:tc>
              </a:tr>
              <a:tr h="449325">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Builds self-regulatory abilities</a:t>
                      </a:r>
                    </a:p>
                  </a:txBody>
                  <a:tcPr marL="91425" marR="91425" marT="91425" marB="91425">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The task could be structured like a real political exchange, so that students must follow the rules for when to contribute and when to listen.  </a:t>
                      </a:r>
                    </a:p>
                  </a:txBody>
                  <a:tcPr marL="91425" marR="91425" marT="91425" marB="91425">
                    <a:solidFill>
                      <a:srgbClr val="F3F3F3"/>
                    </a:solidFill>
                  </a:tcPr>
                </a:tc>
              </a:tr>
              <a:tr h="401950">
                <a:tc>
                  <a:txBody>
                    <a:bodyPr/>
                    <a:lstStyle/>
                    <a:p>
                      <a:pPr lvl="0" rtl="0">
                        <a:spcBef>
                          <a:spcPts val="0"/>
                        </a:spcBef>
                        <a:buNone/>
                      </a:pPr>
                      <a:r>
                        <a:rPr lang="en" sz="900" dirty="0">
                          <a:solidFill>
                            <a:schemeClr val="accent6">
                              <a:lumMod val="10000"/>
                            </a:schemeClr>
                          </a:solidFill>
                          <a:latin typeface="Calibri"/>
                          <a:ea typeface="Calibri"/>
                          <a:cs typeface="Calibri"/>
                          <a:sym typeface="Calibri"/>
                        </a:rPr>
                        <a:t>Includes student tracking of mastery</a:t>
                      </a:r>
                    </a:p>
                  </a:txBody>
                  <a:tcPr marL="91425" marR="91425" marT="91425" marB="91425">
                    <a:solidFill>
                      <a:srgbClr val="F3F3F3"/>
                    </a:solidFill>
                  </a:tcPr>
                </a:tc>
                <a:tc>
                  <a:txBody>
                    <a:bodyPr/>
                    <a:lstStyle/>
                    <a:p>
                      <a:pPr lvl="0" rtl="0">
                        <a:spcBef>
                          <a:spcPts val="0"/>
                        </a:spcBef>
                        <a:buNone/>
                      </a:pPr>
                      <a:endParaRPr sz="900" dirty="0">
                        <a:solidFill>
                          <a:srgbClr val="FF0000"/>
                        </a:solidFill>
                        <a:latin typeface="Handwriting - Dakota" charset="0"/>
                        <a:ea typeface="Handwriting - Dakota" charset="0"/>
                        <a:cs typeface="Handwriting - Dakota" charset="0"/>
                        <a:sym typeface="Calibri"/>
                      </a:endParaRPr>
                    </a:p>
                  </a:txBody>
                  <a:tcPr marL="91425" marR="91425" marT="91425" marB="91425">
                    <a:solidFill>
                      <a:srgbClr val="F3F3F3"/>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Tells Us</a:t>
            </a:r>
            <a:endParaRPr lang="en-US" dirty="0"/>
          </a:p>
        </p:txBody>
      </p:sp>
      <p:sp>
        <p:nvSpPr>
          <p:cNvPr id="3" name="Text Placeholder 2"/>
          <p:cNvSpPr>
            <a:spLocks noGrp="1"/>
          </p:cNvSpPr>
          <p:nvPr>
            <p:ph type="body" idx="1"/>
          </p:nvPr>
        </p:nvSpPr>
        <p:spPr>
          <a:xfrm>
            <a:off x="403140" y="1017725"/>
            <a:ext cx="6784044" cy="3974900"/>
          </a:xfrm>
        </p:spPr>
        <p:txBody>
          <a:bodyPr numCol="1"/>
          <a:lstStyle/>
          <a:p>
            <a:pPr>
              <a:lnSpc>
                <a:spcPct val="100000"/>
              </a:lnSpc>
              <a:spcAft>
                <a:spcPts val="0"/>
              </a:spcAft>
            </a:pPr>
            <a:r>
              <a:rPr lang="en-US" sz="1800" dirty="0" smtClean="0"/>
              <a:t>Most Influential </a:t>
            </a:r>
            <a:r>
              <a:rPr lang="en-US" sz="1800" dirty="0"/>
              <a:t>School/Environment </a:t>
            </a:r>
            <a:r>
              <a:rPr lang="en-US" sz="1800" dirty="0" smtClean="0"/>
              <a:t>Effects and </a:t>
            </a:r>
            <a:r>
              <a:rPr lang="en-US" sz="1800" dirty="0"/>
              <a:t>Student Attributes</a:t>
            </a:r>
            <a:r>
              <a:rPr lang="en-US" sz="1800" dirty="0" smtClean="0"/>
              <a:t> </a:t>
            </a:r>
            <a:r>
              <a:rPr lang="en-US" sz="900" dirty="0" smtClean="0"/>
              <a:t>(</a:t>
            </a:r>
            <a:r>
              <a:rPr lang="en-US" sz="900" dirty="0"/>
              <a:t>Wang, </a:t>
            </a:r>
            <a:r>
              <a:rPr lang="en-US" sz="900" dirty="0" err="1"/>
              <a:t>Haertel</a:t>
            </a:r>
            <a:r>
              <a:rPr lang="en-US" sz="900" dirty="0"/>
              <a:t>, &amp; Walberg, 1993, 1997)</a:t>
            </a:r>
          </a:p>
          <a:p>
            <a:pPr>
              <a:lnSpc>
                <a:spcPct val="100000"/>
              </a:lnSpc>
              <a:spcAft>
                <a:spcPts val="0"/>
              </a:spcAft>
            </a:pPr>
            <a:endParaRPr lang="en-US" sz="1050" dirty="0" smtClean="0"/>
          </a:p>
          <a:p>
            <a:pPr marL="342900" indent="-342900">
              <a:lnSpc>
                <a:spcPct val="100000"/>
              </a:lnSpc>
              <a:spcAft>
                <a:spcPts val="0"/>
              </a:spcAft>
              <a:buAutoNum type="arabicPeriod"/>
            </a:pPr>
            <a:r>
              <a:rPr lang="en-US" dirty="0" smtClean="0"/>
              <a:t>Classroom </a:t>
            </a:r>
            <a:r>
              <a:rPr lang="en-US" dirty="0"/>
              <a:t>Management                   </a:t>
            </a:r>
            <a:endParaRPr lang="en-US" dirty="0" smtClean="0"/>
          </a:p>
          <a:p>
            <a:pPr marL="342900" indent="-342900">
              <a:lnSpc>
                <a:spcPct val="100000"/>
              </a:lnSpc>
              <a:spcAft>
                <a:spcPts val="0"/>
              </a:spcAft>
              <a:buAutoNum type="arabicPeriod"/>
            </a:pPr>
            <a:r>
              <a:rPr lang="en-US" dirty="0" smtClean="0"/>
              <a:t>Metacognitive Processes</a:t>
            </a:r>
          </a:p>
          <a:p>
            <a:pPr marL="342900" indent="-342900">
              <a:lnSpc>
                <a:spcPct val="100000"/>
              </a:lnSpc>
              <a:spcAft>
                <a:spcPts val="0"/>
              </a:spcAft>
              <a:buAutoNum type="arabicPeriod"/>
            </a:pPr>
            <a:r>
              <a:rPr lang="en-US" dirty="0" smtClean="0"/>
              <a:t>Cognitive </a:t>
            </a:r>
            <a:r>
              <a:rPr lang="en-US" dirty="0"/>
              <a:t>Processes                           </a:t>
            </a:r>
            <a:endParaRPr lang="en-US" dirty="0" smtClean="0"/>
          </a:p>
          <a:p>
            <a:pPr marL="342900" indent="-342900">
              <a:lnSpc>
                <a:spcPct val="100000"/>
              </a:lnSpc>
              <a:spcAft>
                <a:spcPts val="0"/>
              </a:spcAft>
              <a:buAutoNum type="arabicPeriod"/>
            </a:pPr>
            <a:r>
              <a:rPr lang="en-US" dirty="0" smtClean="0"/>
              <a:t>Home </a:t>
            </a:r>
            <a:r>
              <a:rPr lang="en-US" dirty="0"/>
              <a:t>Environment/Support           </a:t>
            </a:r>
            <a:endParaRPr lang="en-US" dirty="0" smtClean="0"/>
          </a:p>
          <a:p>
            <a:pPr marL="342900" indent="-342900">
              <a:lnSpc>
                <a:spcPct val="100000"/>
              </a:lnSpc>
              <a:spcAft>
                <a:spcPts val="0"/>
              </a:spcAft>
              <a:buAutoNum type="arabicPeriod"/>
            </a:pPr>
            <a:r>
              <a:rPr lang="en-US" dirty="0" smtClean="0"/>
              <a:t>Student-Teacher </a:t>
            </a:r>
            <a:r>
              <a:rPr lang="en-US" dirty="0"/>
              <a:t>Social Interactions           </a:t>
            </a:r>
            <a:endParaRPr lang="en-US" dirty="0" smtClean="0"/>
          </a:p>
          <a:p>
            <a:pPr marL="342900" indent="-342900">
              <a:lnSpc>
                <a:spcPct val="100000"/>
              </a:lnSpc>
              <a:spcAft>
                <a:spcPts val="0"/>
              </a:spcAft>
              <a:buAutoNum type="arabicPeriod"/>
            </a:pPr>
            <a:r>
              <a:rPr lang="en-US" dirty="0" smtClean="0"/>
              <a:t>Social/Behavioral Attributes    </a:t>
            </a:r>
          </a:p>
          <a:p>
            <a:pPr marL="342900" indent="-342900">
              <a:lnSpc>
                <a:spcPct val="100000"/>
              </a:lnSpc>
              <a:spcAft>
                <a:spcPts val="0"/>
              </a:spcAft>
              <a:buAutoNum type="arabicPeriod"/>
            </a:pPr>
            <a:r>
              <a:rPr lang="en-US" dirty="0" smtClean="0"/>
              <a:t>Motivational-Affective </a:t>
            </a:r>
            <a:r>
              <a:rPr lang="en-US" dirty="0"/>
              <a:t>Attributes   </a:t>
            </a:r>
            <a:endParaRPr lang="en-US" dirty="0" smtClean="0"/>
          </a:p>
          <a:p>
            <a:pPr marL="342900" indent="-342900">
              <a:lnSpc>
                <a:spcPct val="100000"/>
              </a:lnSpc>
              <a:spcAft>
                <a:spcPts val="0"/>
              </a:spcAft>
              <a:buAutoNum type="arabicPeriod"/>
            </a:pPr>
            <a:r>
              <a:rPr lang="en-US" dirty="0" smtClean="0"/>
              <a:t>Peer </a:t>
            </a:r>
            <a:r>
              <a:rPr lang="en-US" dirty="0"/>
              <a:t>Group                                                    </a:t>
            </a:r>
            <a:endParaRPr lang="en-US" dirty="0" smtClean="0"/>
          </a:p>
          <a:p>
            <a:pPr marL="342900" indent="-342900">
              <a:lnSpc>
                <a:spcPct val="100000"/>
              </a:lnSpc>
              <a:spcAft>
                <a:spcPts val="0"/>
              </a:spcAft>
              <a:buAutoNum type="arabicPeriod"/>
            </a:pPr>
            <a:r>
              <a:rPr lang="en-US" dirty="0" smtClean="0"/>
              <a:t>Quality </a:t>
            </a:r>
            <a:r>
              <a:rPr lang="en-US" dirty="0"/>
              <a:t>of Instruction—student engagement </a:t>
            </a:r>
            <a:endParaRPr lang="en-US" dirty="0" smtClean="0"/>
          </a:p>
          <a:p>
            <a:pPr marL="342900" indent="-342900">
              <a:lnSpc>
                <a:spcPct val="100000"/>
              </a:lnSpc>
              <a:spcAft>
                <a:spcPts val="0"/>
              </a:spcAft>
              <a:buAutoNum type="arabicPeriod"/>
            </a:pPr>
            <a:r>
              <a:rPr lang="en-US" dirty="0" smtClean="0"/>
              <a:t>School </a:t>
            </a:r>
            <a:r>
              <a:rPr lang="en-US" dirty="0"/>
              <a:t>Culture                                    </a:t>
            </a:r>
            <a:endParaRPr lang="en-US" dirty="0" smtClean="0"/>
          </a:p>
          <a:p>
            <a:pPr marL="342900" indent="-342900">
              <a:lnSpc>
                <a:spcPct val="100000"/>
              </a:lnSpc>
              <a:spcAft>
                <a:spcPts val="0"/>
              </a:spcAft>
              <a:buAutoNum type="arabicPeriod"/>
            </a:pPr>
            <a:r>
              <a:rPr lang="en-US" dirty="0" smtClean="0"/>
              <a:t>Classroom </a:t>
            </a:r>
            <a:r>
              <a:rPr lang="en-US" dirty="0"/>
              <a:t>Climate                             </a:t>
            </a:r>
            <a:endParaRPr lang="en-US" dirty="0" smtClean="0"/>
          </a:p>
          <a:p>
            <a:pPr marL="342900" indent="-342900">
              <a:lnSpc>
                <a:spcPct val="100000"/>
              </a:lnSpc>
              <a:spcAft>
                <a:spcPts val="0"/>
              </a:spcAft>
              <a:buAutoNum type="arabicPeriod"/>
            </a:pPr>
            <a:r>
              <a:rPr lang="en-US" dirty="0" smtClean="0"/>
              <a:t>Classroom </a:t>
            </a:r>
            <a:r>
              <a:rPr lang="en-US" dirty="0"/>
              <a:t>Instruction—clear and </a:t>
            </a:r>
            <a:r>
              <a:rPr lang="en-US" dirty="0" smtClean="0"/>
              <a:t>organized                  </a:t>
            </a:r>
          </a:p>
          <a:p>
            <a:pPr marL="342900" indent="-342900">
              <a:lnSpc>
                <a:spcPct val="100000"/>
              </a:lnSpc>
              <a:spcAft>
                <a:spcPts val="0"/>
              </a:spcAft>
              <a:buAutoNum type="arabicPeriod"/>
            </a:pPr>
            <a:r>
              <a:rPr lang="en-US" dirty="0" smtClean="0"/>
              <a:t>Curriculum </a:t>
            </a:r>
            <a:r>
              <a:rPr lang="en-US" dirty="0"/>
              <a:t>Design                                        </a:t>
            </a:r>
            <a:endParaRPr lang="en-US" dirty="0" smtClean="0"/>
          </a:p>
          <a:p>
            <a:pPr marL="342900" indent="-342900">
              <a:lnSpc>
                <a:spcPct val="100000"/>
              </a:lnSpc>
              <a:spcAft>
                <a:spcPts val="0"/>
              </a:spcAft>
              <a:buAutoNum type="arabicPeriod"/>
            </a:pPr>
            <a:r>
              <a:rPr lang="en-US" dirty="0" smtClean="0"/>
              <a:t>Academic </a:t>
            </a:r>
            <a:r>
              <a:rPr lang="en-US" dirty="0"/>
              <a:t>Interactions                       </a:t>
            </a:r>
            <a:endParaRPr lang="en-US" dirty="0" smtClean="0"/>
          </a:p>
          <a:p>
            <a:pPr marL="342900" indent="-342900">
              <a:lnSpc>
                <a:spcPct val="100000"/>
              </a:lnSpc>
              <a:spcAft>
                <a:spcPts val="0"/>
              </a:spcAft>
              <a:buAutoNum type="arabicPeriod"/>
            </a:pPr>
            <a:r>
              <a:rPr lang="en-US" dirty="0" smtClean="0"/>
              <a:t>Classroom </a:t>
            </a:r>
            <a:r>
              <a:rPr lang="en-US" dirty="0"/>
              <a:t>Assessment </a:t>
            </a:r>
            <a:endParaRPr lang="en-US" dirty="0" smtClean="0"/>
          </a:p>
          <a:p>
            <a:pPr marL="342900" indent="-342900">
              <a:lnSpc>
                <a:spcPct val="100000"/>
              </a:lnSpc>
              <a:spcAft>
                <a:spcPts val="0"/>
              </a:spcAft>
              <a:buAutoNum type="arabicPeriod"/>
            </a:pPr>
            <a:endParaRPr lang="en-US" sz="1800" dirty="0" smtClean="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8</a:t>
            </a:fld>
            <a:endParaRPr lang="en"/>
          </a:p>
        </p:txBody>
      </p:sp>
    </p:spTree>
    <p:extLst>
      <p:ext uri="{BB962C8B-B14F-4D97-AF65-F5344CB8AC3E}">
        <p14:creationId xmlns:p14="http://schemas.microsoft.com/office/powerpoint/2010/main" val="40781342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a:t>Let’s Look at a Sample...</a:t>
            </a:r>
          </a:p>
          <a:p>
            <a:pPr lvl="0" rtl="0">
              <a:spcBef>
                <a:spcPts val="0"/>
              </a:spcBef>
              <a:buNone/>
            </a:pPr>
            <a:endParaRPr/>
          </a:p>
        </p:txBody>
      </p:sp>
      <p:sp>
        <p:nvSpPr>
          <p:cNvPr id="587" name="Shape 587"/>
          <p:cNvSpPr txBox="1">
            <a:spLocks noGrp="1"/>
          </p:cNvSpPr>
          <p:nvPr>
            <p:ph type="body" idx="1"/>
          </p:nvPr>
        </p:nvSpPr>
        <p:spPr>
          <a:xfrm>
            <a:off x="311700" y="1170600"/>
            <a:ext cx="26448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a:solidFill>
                  <a:schemeClr val="dk1"/>
                </a:solidFill>
              </a:rPr>
              <a:t>It is clear that this lesson’s strengths are in the Cognitive and Social/Emotional Competencies.  </a:t>
            </a:r>
          </a:p>
          <a:p>
            <a:pPr lvl="0" algn="l"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r>
              <a:rPr lang="en">
                <a:solidFill>
                  <a:schemeClr val="dk1"/>
                </a:solidFill>
              </a:rPr>
              <a:t>How can we better incorporate elements of the Metacognitive and Motivational Competencies into this lesson?</a:t>
            </a:r>
          </a:p>
          <a:p>
            <a:pPr lvl="0"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endParaRPr/>
          </a:p>
          <a:p>
            <a:pPr lvl="0" rtl="0">
              <a:lnSpc>
                <a:spcPct val="100000"/>
              </a:lnSpc>
              <a:spcBef>
                <a:spcPts val="0"/>
              </a:spcBef>
              <a:spcAft>
                <a:spcPts val="0"/>
              </a:spcAft>
              <a:buNone/>
            </a:pPr>
            <a:endParaRPr sz="2400">
              <a:solidFill>
                <a:schemeClr val="dk1"/>
              </a:solidFill>
            </a:endParaRPr>
          </a:p>
        </p:txBody>
      </p:sp>
      <p:sp>
        <p:nvSpPr>
          <p:cNvPr id="588" name="Shape 58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80</a:t>
            </a:fld>
            <a:endParaRPr lang="en" sz="1100" dirty="0">
              <a:solidFill>
                <a:schemeClr val="accent6"/>
              </a:solidFill>
            </a:endParaRPr>
          </a:p>
        </p:txBody>
      </p:sp>
      <p:graphicFrame>
        <p:nvGraphicFramePr>
          <p:cNvPr id="589" name="Shape 589"/>
          <p:cNvGraphicFramePr/>
          <p:nvPr>
            <p:extLst>
              <p:ext uri="{D42A27DB-BD31-4B8C-83A1-F6EECF244321}">
                <p14:modId xmlns:p14="http://schemas.microsoft.com/office/powerpoint/2010/main" val="343300733"/>
              </p:ext>
            </p:extLst>
          </p:nvPr>
        </p:nvGraphicFramePr>
        <p:xfrm>
          <a:off x="2956500" y="1101504"/>
          <a:ext cx="5815075" cy="3579505"/>
        </p:xfrm>
        <a:graphic>
          <a:graphicData uri="http://schemas.openxmlformats.org/drawingml/2006/table">
            <a:tbl>
              <a:tblPr>
                <a:noFill/>
                <a:tableStyleId>{5831B946-D7F1-434A-B43F-E9AAFA955CCE}</a:tableStyleId>
              </a:tblPr>
              <a:tblGrid>
                <a:gridCol w="2500850"/>
                <a:gridCol w="3314225"/>
              </a:tblGrid>
              <a:tr h="353825">
                <a:tc>
                  <a:txBody>
                    <a:bodyPr/>
                    <a:lstStyle/>
                    <a:p>
                      <a:pPr lvl="0" algn="ctr" rtl="0">
                        <a:spcBef>
                          <a:spcPts val="0"/>
                        </a:spcBef>
                        <a:buNone/>
                      </a:pPr>
                      <a:r>
                        <a:rPr lang="en" dirty="0">
                          <a:solidFill>
                            <a:schemeClr val="accent6"/>
                          </a:solidFill>
                          <a:latin typeface="Calibri"/>
                          <a:ea typeface="Calibri"/>
                          <a:cs typeface="Calibri"/>
                          <a:sym typeface="Calibri"/>
                        </a:rPr>
                        <a:t>Motivational Indicator/Strategy</a:t>
                      </a:r>
                    </a:p>
                  </a:txBody>
                  <a:tcPr marL="91425" marR="91425" marT="91425" marB="91425">
                    <a:solidFill>
                      <a:srgbClr val="741B47"/>
                    </a:solidFill>
                  </a:tcPr>
                </a:tc>
                <a:tc>
                  <a:txBody>
                    <a:bodyPr/>
                    <a:lstStyle/>
                    <a:p>
                      <a:pPr lvl="0" algn="ctr" rtl="0">
                        <a:spcBef>
                          <a:spcPts val="0"/>
                        </a:spcBef>
                        <a:buNone/>
                      </a:pPr>
                      <a:r>
                        <a:rPr lang="en">
                          <a:solidFill>
                            <a:schemeClr val="accent6"/>
                          </a:solidFill>
                          <a:latin typeface="Calibri"/>
                          <a:ea typeface="Calibri"/>
                          <a:cs typeface="Calibri"/>
                          <a:sym typeface="Calibri"/>
                        </a:rPr>
                        <a:t>How Can You Strengthen the Competency?</a:t>
                      </a:r>
                    </a:p>
                  </a:txBody>
                  <a:tcPr marL="91425" marR="91425" marT="91425" marB="91425">
                    <a:solidFill>
                      <a:srgbClr val="741B47"/>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Promotes a growth mindset</a:t>
                      </a:r>
                    </a:p>
                  </a:txBody>
                  <a:tcPr marL="73025" marR="73025" marT="0" marB="0">
                    <a:solidFill>
                      <a:srgbClr val="F3F3F3"/>
                    </a:solidFill>
                  </a:tcPr>
                </a:tc>
                <a:tc>
                  <a:txBody>
                    <a:bodyPr/>
                    <a:lstStyle/>
                    <a:p>
                      <a:pPr lvl="0" rtl="0">
                        <a:spcBef>
                          <a:spcPts val="0"/>
                        </a:spcBef>
                        <a:buNone/>
                      </a:pPr>
                      <a:endParaRPr sz="900">
                        <a:latin typeface="Calibri"/>
                        <a:ea typeface="Calibri"/>
                        <a:cs typeface="Calibri"/>
                        <a:sym typeface="Calibri"/>
                      </a:endParaRPr>
                    </a:p>
                  </a:txBody>
                  <a:tcPr marL="91425" marR="91425" marT="91425" marB="91425">
                    <a:solidFill>
                      <a:srgbClr val="F3F3F3"/>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Stimulates interest in topic</a:t>
                      </a:r>
                    </a:p>
                    <a:p>
                      <a:pPr lvl="0" rtl="0">
                        <a:lnSpc>
                          <a:spcPct val="100000"/>
                        </a:lnSpc>
                        <a:spcBef>
                          <a:spcPts val="0"/>
                        </a:spcBef>
                        <a:buNone/>
                      </a:pPr>
                      <a:endParaRPr sz="900" dirty="0">
                        <a:solidFill>
                          <a:schemeClr val="accent6">
                            <a:lumMod val="10000"/>
                          </a:schemeClr>
                        </a:solidFill>
                        <a:latin typeface="Calibri"/>
                        <a:ea typeface="Calibri"/>
                        <a:cs typeface="Calibri"/>
                        <a:sym typeface="Calibri"/>
                      </a:endParaRPr>
                    </a:p>
                  </a:txBody>
                  <a:tcPr marL="73025" marR="73025" marT="0" marB="0">
                    <a:solidFill>
                      <a:srgbClr val="F3F3F3"/>
                    </a:solidFill>
                  </a:tcPr>
                </a:tc>
                <a:tc>
                  <a:txBody>
                    <a:bodyPr/>
                    <a:lstStyle/>
                    <a:p>
                      <a:pPr lvl="0" rtl="0">
                        <a:spcBef>
                          <a:spcPts val="0"/>
                        </a:spcBef>
                        <a:buNone/>
                      </a:pPr>
                      <a:endParaRPr sz="900">
                        <a:solidFill>
                          <a:srgbClr val="F3F3F3"/>
                        </a:solidFill>
                        <a:latin typeface="Calibri"/>
                        <a:ea typeface="Calibri"/>
                        <a:cs typeface="Calibri"/>
                        <a:sym typeface="Calibri"/>
                      </a:endParaRPr>
                    </a:p>
                  </a:txBody>
                  <a:tcPr marL="91425" marR="91425" marT="91425" marB="91425">
                    <a:solidFill>
                      <a:srgbClr val="F3F3F3"/>
                    </a:solidFill>
                  </a:tcPr>
                </a:tc>
              </a:tr>
              <a:tr h="377300">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Includes student choice</a:t>
                      </a:r>
                    </a:p>
                    <a:p>
                      <a:pPr lvl="0" rtl="0">
                        <a:lnSpc>
                          <a:spcPct val="100000"/>
                        </a:lnSpc>
                        <a:spcBef>
                          <a:spcPts val="0"/>
                        </a:spcBef>
                        <a:buNone/>
                      </a:pPr>
                      <a:endParaRPr sz="900" dirty="0">
                        <a:solidFill>
                          <a:schemeClr val="accent6">
                            <a:lumMod val="10000"/>
                          </a:schemeClr>
                        </a:solidFill>
                        <a:latin typeface="Calibri"/>
                        <a:ea typeface="Calibri"/>
                        <a:cs typeface="Calibri"/>
                        <a:sym typeface="Calibri"/>
                      </a:endParaRPr>
                    </a:p>
                  </a:txBody>
                  <a:tcPr marL="73025" marR="73025" marT="0" marB="0">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Students could self-select into roles. </a:t>
                      </a:r>
                    </a:p>
                  </a:txBody>
                  <a:tcPr marL="91425" marR="91425" marT="91425" marB="91425">
                    <a:solidFill>
                      <a:srgbClr val="F3F3F3"/>
                    </a:solidFill>
                  </a:tcPr>
                </a:tc>
              </a:tr>
              <a:tr h="3830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Connects with students’ aspirations</a:t>
                      </a:r>
                    </a:p>
                  </a:txBody>
                  <a:tcPr marL="73025" marR="73025" marT="0" marB="0">
                    <a:solidFill>
                      <a:srgbClr val="F3F3F3"/>
                    </a:solidFill>
                  </a:tcPr>
                </a:tc>
                <a:tc>
                  <a:txBody>
                    <a:bodyPr/>
                    <a:lstStyle/>
                    <a:p>
                      <a:pPr lvl="0" rtl="0">
                        <a:spcBef>
                          <a:spcPts val="0"/>
                        </a:spcBef>
                        <a:buNone/>
                      </a:pPr>
                      <a:endParaRPr sz="900" dirty="0">
                        <a:solidFill>
                          <a:srgbClr val="F3F3F3"/>
                        </a:solidFill>
                        <a:latin typeface="Calibri"/>
                        <a:ea typeface="Calibri"/>
                        <a:cs typeface="Calibri"/>
                        <a:sym typeface="Calibri"/>
                      </a:endParaRPr>
                    </a:p>
                  </a:txBody>
                  <a:tcPr marL="91425" marR="91425" marT="91425" marB="91425">
                    <a:solidFill>
                      <a:srgbClr val="F3F3F3"/>
                    </a:solidFill>
                  </a:tcPr>
                </a:tc>
              </a:tr>
              <a:tr h="3451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Differentiated</a:t>
                      </a:r>
                    </a:p>
                  </a:txBody>
                  <a:tcPr marL="73025" marR="73025" marT="0" marB="0">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Student prompts could differ based on reading level or informal assessment.</a:t>
                      </a:r>
                    </a:p>
                  </a:txBody>
                  <a:tcPr marL="91425" marR="91425" marT="91425" marB="91425">
                    <a:solidFill>
                      <a:srgbClr val="F3F3F3"/>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Celebrates accomplishments</a:t>
                      </a:r>
                    </a:p>
                  </a:txBody>
                  <a:tcPr marL="73025" marR="73025" marT="0" marB="0">
                    <a:solidFill>
                      <a:srgbClr val="F3F3F3"/>
                    </a:solidFill>
                  </a:tcPr>
                </a:tc>
                <a:tc>
                  <a:txBody>
                    <a:bodyPr/>
                    <a:lstStyle/>
                    <a:p>
                      <a:pPr lvl="0" rtl="0">
                        <a:spcBef>
                          <a:spcPts val="0"/>
                        </a:spcBef>
                        <a:buNone/>
                      </a:pPr>
                      <a:r>
                        <a:rPr lang="en" sz="900" b="0" i="0" dirty="0">
                          <a:solidFill>
                            <a:srgbClr val="F3F3F3"/>
                          </a:solidFill>
                          <a:latin typeface="Handwriting - Dakota" charset="0"/>
                          <a:ea typeface="Handwriting - Dakota" charset="0"/>
                          <a:cs typeface="Handwriting - Dakota" charset="0"/>
                          <a:sym typeface="Dancing Script"/>
                        </a:rPr>
                        <a:t>The teacher could lead a reflection of the role play to shout out particularly strong student contributions and which branch may have won.</a:t>
                      </a:r>
                    </a:p>
                  </a:txBody>
                  <a:tcPr marL="91425" marR="91425" marT="91425" marB="91425">
                    <a:solidFill>
                      <a:srgbClr val="F3F3F3"/>
                    </a:solidFill>
                  </a:tcPr>
                </a:tc>
              </a:tr>
              <a:tr h="251200">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Provides high levels of engagement</a:t>
                      </a:r>
                    </a:p>
                  </a:txBody>
                  <a:tcPr marL="73025" marR="73025" marT="0" marB="0">
                    <a:solidFill>
                      <a:srgbClr val="F3F3F3"/>
                    </a:solidFill>
                  </a:tcPr>
                </a:tc>
                <a:tc>
                  <a:txBody>
                    <a:bodyPr/>
                    <a:lstStyle/>
                    <a:p>
                      <a:pPr lvl="0" rtl="0">
                        <a:spcBef>
                          <a:spcPts val="0"/>
                        </a:spcBef>
                        <a:buNone/>
                      </a:pPr>
                      <a:endParaRPr sz="900">
                        <a:solidFill>
                          <a:srgbClr val="F3F3F3"/>
                        </a:solidFill>
                        <a:latin typeface="Calibri"/>
                        <a:ea typeface="Calibri"/>
                        <a:cs typeface="Calibri"/>
                        <a:sym typeface="Calibri"/>
                      </a:endParaRPr>
                    </a:p>
                  </a:txBody>
                  <a:tcPr marL="91425" marR="91425" marT="91425" marB="91425">
                    <a:solidFill>
                      <a:srgbClr val="F3F3F3"/>
                    </a:solidFill>
                  </a:tcPr>
                </a:tc>
              </a:tr>
              <a:tr h="26077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Includes clear indicators of progress</a:t>
                      </a:r>
                    </a:p>
                  </a:txBody>
                  <a:tcPr marL="73025" marR="73025" marT="0" marB="0">
                    <a:solidFill>
                      <a:srgbClr val="F3F3F3"/>
                    </a:solidFill>
                  </a:tcPr>
                </a:tc>
                <a:tc>
                  <a:txBody>
                    <a:bodyPr/>
                    <a:lstStyle/>
                    <a:p>
                      <a:pPr lvl="0" rtl="0">
                        <a:spcBef>
                          <a:spcPts val="0"/>
                        </a:spcBef>
                        <a:buNone/>
                      </a:pPr>
                      <a:endParaRPr sz="900" dirty="0">
                        <a:latin typeface="Calibri"/>
                        <a:ea typeface="Calibri"/>
                        <a:cs typeface="Calibri"/>
                        <a:sym typeface="Calibri"/>
                      </a:endParaRPr>
                    </a:p>
                  </a:txBody>
                  <a:tcPr marL="91425" marR="91425" marT="91425" marB="91425">
                    <a:solidFill>
                      <a:srgbClr val="F3F3F3"/>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a:t>Let’s Look at a Sample...</a:t>
            </a:r>
          </a:p>
          <a:p>
            <a:pPr lvl="0" rtl="0">
              <a:spcBef>
                <a:spcPts val="0"/>
              </a:spcBef>
              <a:buNone/>
            </a:pPr>
            <a:endParaRPr/>
          </a:p>
        </p:txBody>
      </p:sp>
      <p:sp>
        <p:nvSpPr>
          <p:cNvPr id="595" name="Shape 595"/>
          <p:cNvSpPr txBox="1">
            <a:spLocks noGrp="1"/>
          </p:cNvSpPr>
          <p:nvPr>
            <p:ph type="body" idx="1"/>
          </p:nvPr>
        </p:nvSpPr>
        <p:spPr>
          <a:xfrm>
            <a:off x="311700" y="1170600"/>
            <a:ext cx="26448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a:solidFill>
                  <a:schemeClr val="dk1"/>
                </a:solidFill>
              </a:rPr>
              <a:t>It is clear that this lesson’s strengths are in the Cognitive and Social/Emotional Competencies.  </a:t>
            </a:r>
          </a:p>
          <a:p>
            <a:pPr lvl="0" algn="l" rtl="0">
              <a:lnSpc>
                <a:spcPct val="100000"/>
              </a:lnSpc>
              <a:spcBef>
                <a:spcPts val="0"/>
              </a:spcBef>
              <a:spcAft>
                <a:spcPts val="0"/>
              </a:spcAft>
              <a:buNone/>
            </a:pPr>
            <a:endParaRPr>
              <a:solidFill>
                <a:schemeClr val="dk1"/>
              </a:solidFill>
            </a:endParaRPr>
          </a:p>
          <a:p>
            <a:pPr lvl="0" algn="ctr" rtl="0">
              <a:lnSpc>
                <a:spcPct val="100000"/>
              </a:lnSpc>
              <a:spcBef>
                <a:spcPts val="0"/>
              </a:spcBef>
              <a:spcAft>
                <a:spcPts val="0"/>
              </a:spcAft>
              <a:buNone/>
            </a:pPr>
            <a:r>
              <a:rPr lang="en">
                <a:solidFill>
                  <a:schemeClr val="dk1"/>
                </a:solidFill>
              </a:rPr>
              <a:t>How can we better incorporate elements of the Metacognitive and Motivational Competencies into this lesson?</a:t>
            </a:r>
          </a:p>
          <a:p>
            <a:pPr lvl="0" rtl="0">
              <a:lnSpc>
                <a:spcPct val="100000"/>
              </a:lnSpc>
              <a:spcBef>
                <a:spcPts val="0"/>
              </a:spcBef>
              <a:spcAft>
                <a:spcPts val="0"/>
              </a:spcAft>
              <a:buNone/>
            </a:pPr>
            <a:endParaRPr sz="1400">
              <a:solidFill>
                <a:schemeClr val="dk1"/>
              </a:solidFill>
            </a:endParaRPr>
          </a:p>
          <a:p>
            <a:pPr lvl="0" rtl="0">
              <a:lnSpc>
                <a:spcPct val="100000"/>
              </a:lnSpc>
              <a:spcBef>
                <a:spcPts val="0"/>
              </a:spcBef>
              <a:spcAft>
                <a:spcPts val="0"/>
              </a:spcAft>
              <a:buNone/>
            </a:pPr>
            <a:endParaRPr/>
          </a:p>
          <a:p>
            <a:pPr lvl="0" rtl="0">
              <a:lnSpc>
                <a:spcPct val="100000"/>
              </a:lnSpc>
              <a:spcBef>
                <a:spcPts val="0"/>
              </a:spcBef>
              <a:spcAft>
                <a:spcPts val="0"/>
              </a:spcAft>
              <a:buNone/>
            </a:pPr>
            <a:endParaRPr sz="2400">
              <a:solidFill>
                <a:schemeClr val="dk1"/>
              </a:solidFill>
            </a:endParaRPr>
          </a:p>
        </p:txBody>
      </p:sp>
      <p:sp>
        <p:nvSpPr>
          <p:cNvPr id="596" name="Shape 59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sz="1100">
                <a:solidFill>
                  <a:schemeClr val="accent6"/>
                </a:solidFill>
              </a:rPr>
              <a:t>81</a:t>
            </a:fld>
            <a:endParaRPr lang="en" sz="1100" dirty="0">
              <a:solidFill>
                <a:schemeClr val="accent6"/>
              </a:solidFill>
            </a:endParaRPr>
          </a:p>
        </p:txBody>
      </p:sp>
      <p:graphicFrame>
        <p:nvGraphicFramePr>
          <p:cNvPr id="6" name="Shape 589"/>
          <p:cNvGraphicFramePr/>
          <p:nvPr>
            <p:extLst>
              <p:ext uri="{D42A27DB-BD31-4B8C-83A1-F6EECF244321}">
                <p14:modId xmlns:p14="http://schemas.microsoft.com/office/powerpoint/2010/main" val="721851727"/>
              </p:ext>
            </p:extLst>
          </p:nvPr>
        </p:nvGraphicFramePr>
        <p:xfrm>
          <a:off x="2956500" y="1101504"/>
          <a:ext cx="5815075" cy="3579505"/>
        </p:xfrm>
        <a:graphic>
          <a:graphicData uri="http://schemas.openxmlformats.org/drawingml/2006/table">
            <a:tbl>
              <a:tblPr>
                <a:noFill/>
                <a:tableStyleId>{5831B946-D7F1-434A-B43F-E9AAFA955CCE}</a:tableStyleId>
              </a:tblPr>
              <a:tblGrid>
                <a:gridCol w="2500850"/>
                <a:gridCol w="3314225"/>
              </a:tblGrid>
              <a:tr h="353825">
                <a:tc>
                  <a:txBody>
                    <a:bodyPr/>
                    <a:lstStyle/>
                    <a:p>
                      <a:pPr lvl="0" algn="ctr" rtl="0">
                        <a:spcBef>
                          <a:spcPts val="0"/>
                        </a:spcBef>
                        <a:buNone/>
                      </a:pPr>
                      <a:r>
                        <a:rPr lang="en" dirty="0">
                          <a:solidFill>
                            <a:schemeClr val="accent6"/>
                          </a:solidFill>
                          <a:latin typeface="Calibri"/>
                          <a:ea typeface="Calibri"/>
                          <a:cs typeface="Calibri"/>
                          <a:sym typeface="Calibri"/>
                        </a:rPr>
                        <a:t>Motivational Indicator/Strategy</a:t>
                      </a:r>
                    </a:p>
                  </a:txBody>
                  <a:tcPr marL="91425" marR="91425" marT="91425" marB="91425">
                    <a:solidFill>
                      <a:srgbClr val="741B47"/>
                    </a:solidFill>
                  </a:tcPr>
                </a:tc>
                <a:tc>
                  <a:txBody>
                    <a:bodyPr/>
                    <a:lstStyle/>
                    <a:p>
                      <a:pPr lvl="0" algn="ctr" rtl="0">
                        <a:spcBef>
                          <a:spcPts val="0"/>
                        </a:spcBef>
                        <a:buNone/>
                      </a:pPr>
                      <a:r>
                        <a:rPr lang="en">
                          <a:solidFill>
                            <a:schemeClr val="accent6"/>
                          </a:solidFill>
                          <a:latin typeface="Calibri"/>
                          <a:ea typeface="Calibri"/>
                          <a:cs typeface="Calibri"/>
                          <a:sym typeface="Calibri"/>
                        </a:rPr>
                        <a:t>How Can You Strengthen the Competency?</a:t>
                      </a:r>
                    </a:p>
                  </a:txBody>
                  <a:tcPr marL="91425" marR="91425" marT="91425" marB="91425">
                    <a:solidFill>
                      <a:srgbClr val="741B47"/>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Promotes a growth mindset</a:t>
                      </a:r>
                    </a:p>
                  </a:txBody>
                  <a:tcPr marL="73025" marR="73025" marT="0" marB="0">
                    <a:solidFill>
                      <a:srgbClr val="F3F3F3"/>
                    </a:solidFill>
                  </a:tcPr>
                </a:tc>
                <a:tc>
                  <a:txBody>
                    <a:bodyPr/>
                    <a:lstStyle/>
                    <a:p>
                      <a:pPr lvl="0" rtl="0">
                        <a:spcBef>
                          <a:spcPts val="0"/>
                        </a:spcBef>
                        <a:buNone/>
                      </a:pPr>
                      <a:endParaRPr sz="900" dirty="0">
                        <a:solidFill>
                          <a:srgbClr val="FF0000"/>
                        </a:solidFill>
                        <a:latin typeface="Calibri"/>
                        <a:ea typeface="Calibri"/>
                        <a:cs typeface="Calibri"/>
                        <a:sym typeface="Calibri"/>
                      </a:endParaRPr>
                    </a:p>
                  </a:txBody>
                  <a:tcPr marL="91425" marR="91425" marT="91425" marB="91425">
                    <a:solidFill>
                      <a:srgbClr val="F3F3F3"/>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Stimulates interest in topic</a:t>
                      </a:r>
                    </a:p>
                    <a:p>
                      <a:pPr lvl="0" rtl="0">
                        <a:lnSpc>
                          <a:spcPct val="100000"/>
                        </a:lnSpc>
                        <a:spcBef>
                          <a:spcPts val="0"/>
                        </a:spcBef>
                        <a:buNone/>
                      </a:pPr>
                      <a:endParaRPr sz="900" dirty="0">
                        <a:solidFill>
                          <a:schemeClr val="accent6">
                            <a:lumMod val="10000"/>
                          </a:schemeClr>
                        </a:solidFill>
                        <a:latin typeface="Calibri"/>
                        <a:ea typeface="Calibri"/>
                        <a:cs typeface="Calibri"/>
                        <a:sym typeface="Calibri"/>
                      </a:endParaRPr>
                    </a:p>
                  </a:txBody>
                  <a:tcPr marL="73025" marR="73025" marT="0" marB="0">
                    <a:solidFill>
                      <a:srgbClr val="F3F3F3"/>
                    </a:solidFill>
                  </a:tcPr>
                </a:tc>
                <a:tc>
                  <a:txBody>
                    <a:bodyPr/>
                    <a:lstStyle/>
                    <a:p>
                      <a:pPr lvl="0" rtl="0">
                        <a:spcBef>
                          <a:spcPts val="0"/>
                        </a:spcBef>
                        <a:buNone/>
                      </a:pPr>
                      <a:endParaRPr sz="900" dirty="0">
                        <a:solidFill>
                          <a:srgbClr val="FF0000"/>
                        </a:solidFill>
                        <a:latin typeface="Calibri"/>
                        <a:ea typeface="Calibri"/>
                        <a:cs typeface="Calibri"/>
                        <a:sym typeface="Calibri"/>
                      </a:endParaRPr>
                    </a:p>
                  </a:txBody>
                  <a:tcPr marL="91425" marR="91425" marT="91425" marB="91425">
                    <a:solidFill>
                      <a:srgbClr val="F3F3F3"/>
                    </a:solidFill>
                  </a:tcPr>
                </a:tc>
              </a:tr>
              <a:tr h="377300">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Includes student choice</a:t>
                      </a:r>
                    </a:p>
                    <a:p>
                      <a:pPr lvl="0" rtl="0">
                        <a:lnSpc>
                          <a:spcPct val="100000"/>
                        </a:lnSpc>
                        <a:spcBef>
                          <a:spcPts val="0"/>
                        </a:spcBef>
                        <a:buNone/>
                      </a:pPr>
                      <a:endParaRPr sz="900" dirty="0">
                        <a:solidFill>
                          <a:schemeClr val="accent6">
                            <a:lumMod val="10000"/>
                          </a:schemeClr>
                        </a:solidFill>
                        <a:latin typeface="Calibri"/>
                        <a:ea typeface="Calibri"/>
                        <a:cs typeface="Calibri"/>
                        <a:sym typeface="Calibri"/>
                      </a:endParaRPr>
                    </a:p>
                  </a:txBody>
                  <a:tcPr marL="73025" marR="73025" marT="0" marB="0">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Students could self-select into roles. </a:t>
                      </a:r>
                    </a:p>
                  </a:txBody>
                  <a:tcPr marL="91425" marR="91425" marT="91425" marB="91425">
                    <a:solidFill>
                      <a:srgbClr val="F3F3F3"/>
                    </a:solidFill>
                  </a:tcPr>
                </a:tc>
              </a:tr>
              <a:tr h="3830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Connects with students’ aspirations</a:t>
                      </a:r>
                    </a:p>
                  </a:txBody>
                  <a:tcPr marL="73025" marR="73025" marT="0" marB="0">
                    <a:solidFill>
                      <a:srgbClr val="F3F3F3"/>
                    </a:solidFill>
                  </a:tcPr>
                </a:tc>
                <a:tc>
                  <a:txBody>
                    <a:bodyPr/>
                    <a:lstStyle/>
                    <a:p>
                      <a:pPr lvl="0" rtl="0">
                        <a:spcBef>
                          <a:spcPts val="0"/>
                        </a:spcBef>
                        <a:buNone/>
                      </a:pPr>
                      <a:endParaRPr sz="900" dirty="0">
                        <a:solidFill>
                          <a:srgbClr val="FF0000"/>
                        </a:solidFill>
                        <a:latin typeface="Handwriting - Dakota" charset="0"/>
                        <a:ea typeface="Handwriting - Dakota" charset="0"/>
                        <a:cs typeface="Handwriting - Dakota" charset="0"/>
                        <a:sym typeface="Calibri"/>
                      </a:endParaRPr>
                    </a:p>
                  </a:txBody>
                  <a:tcPr marL="91425" marR="91425" marT="91425" marB="91425">
                    <a:solidFill>
                      <a:srgbClr val="F3F3F3"/>
                    </a:solidFill>
                  </a:tcPr>
                </a:tc>
              </a:tr>
              <a:tr h="3451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Differentiated</a:t>
                      </a:r>
                    </a:p>
                  </a:txBody>
                  <a:tcPr marL="73025" marR="73025" marT="0" marB="0">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Student prompts could differ based on reading level or informal assessment.</a:t>
                      </a:r>
                    </a:p>
                  </a:txBody>
                  <a:tcPr marL="91425" marR="91425" marT="91425" marB="91425">
                    <a:solidFill>
                      <a:srgbClr val="F3F3F3"/>
                    </a:solidFill>
                  </a:tcPr>
                </a:tc>
              </a:tr>
              <a:tr h="36572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Celebrates accomplishments</a:t>
                      </a:r>
                    </a:p>
                  </a:txBody>
                  <a:tcPr marL="73025" marR="73025" marT="0" marB="0">
                    <a:solidFill>
                      <a:srgbClr val="F3F3F3"/>
                    </a:solidFill>
                  </a:tcPr>
                </a:tc>
                <a:tc>
                  <a:txBody>
                    <a:bodyPr/>
                    <a:lstStyle/>
                    <a:p>
                      <a:pPr lvl="0" rtl="0">
                        <a:spcBef>
                          <a:spcPts val="0"/>
                        </a:spcBef>
                        <a:buNone/>
                      </a:pPr>
                      <a:r>
                        <a:rPr lang="en" sz="900" b="0" i="0" dirty="0">
                          <a:solidFill>
                            <a:srgbClr val="FF0000"/>
                          </a:solidFill>
                          <a:latin typeface="Handwriting - Dakota" charset="0"/>
                          <a:ea typeface="Handwriting - Dakota" charset="0"/>
                          <a:cs typeface="Handwriting - Dakota" charset="0"/>
                          <a:sym typeface="Dancing Script"/>
                        </a:rPr>
                        <a:t>The teacher could lead a reflection of the role play to shout out particularly strong student contributions and which branch may have won.</a:t>
                      </a:r>
                    </a:p>
                  </a:txBody>
                  <a:tcPr marL="91425" marR="91425" marT="91425" marB="91425">
                    <a:solidFill>
                      <a:srgbClr val="F3F3F3"/>
                    </a:solidFill>
                  </a:tcPr>
                </a:tc>
              </a:tr>
              <a:tr h="251200">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Provides high levels of engagement</a:t>
                      </a:r>
                    </a:p>
                  </a:txBody>
                  <a:tcPr marL="73025" marR="73025" marT="0" marB="0">
                    <a:solidFill>
                      <a:srgbClr val="F3F3F3"/>
                    </a:solidFill>
                  </a:tcPr>
                </a:tc>
                <a:tc>
                  <a:txBody>
                    <a:bodyPr/>
                    <a:lstStyle/>
                    <a:p>
                      <a:pPr lvl="0" rtl="0">
                        <a:spcBef>
                          <a:spcPts val="0"/>
                        </a:spcBef>
                        <a:buNone/>
                      </a:pPr>
                      <a:endParaRPr sz="900" dirty="0">
                        <a:solidFill>
                          <a:srgbClr val="FF0000"/>
                        </a:solidFill>
                        <a:latin typeface="Handwriting - Dakota" charset="0"/>
                        <a:ea typeface="Handwriting - Dakota" charset="0"/>
                        <a:cs typeface="Handwriting - Dakota" charset="0"/>
                        <a:sym typeface="Calibri"/>
                      </a:endParaRPr>
                    </a:p>
                  </a:txBody>
                  <a:tcPr marL="91425" marR="91425" marT="91425" marB="91425">
                    <a:solidFill>
                      <a:srgbClr val="F3F3F3"/>
                    </a:solidFill>
                  </a:tcPr>
                </a:tc>
              </a:tr>
              <a:tr h="260775">
                <a:tc>
                  <a:txBody>
                    <a:bodyPr/>
                    <a:lstStyle/>
                    <a:p>
                      <a:pPr lvl="0" rtl="0">
                        <a:lnSpc>
                          <a:spcPct val="100000"/>
                        </a:lnSpc>
                        <a:spcBef>
                          <a:spcPts val="0"/>
                        </a:spcBef>
                        <a:buNone/>
                      </a:pPr>
                      <a:r>
                        <a:rPr lang="en" sz="900" dirty="0">
                          <a:solidFill>
                            <a:schemeClr val="accent6">
                              <a:lumMod val="10000"/>
                            </a:schemeClr>
                          </a:solidFill>
                          <a:latin typeface="Calibri"/>
                          <a:ea typeface="Calibri"/>
                          <a:cs typeface="Calibri"/>
                          <a:sym typeface="Calibri"/>
                        </a:rPr>
                        <a:t>Includes clear indicators of progress</a:t>
                      </a:r>
                    </a:p>
                  </a:txBody>
                  <a:tcPr marL="73025" marR="73025" marT="0" marB="0">
                    <a:solidFill>
                      <a:srgbClr val="F3F3F3"/>
                    </a:solidFill>
                  </a:tcPr>
                </a:tc>
                <a:tc>
                  <a:txBody>
                    <a:bodyPr/>
                    <a:lstStyle/>
                    <a:p>
                      <a:pPr lvl="0" rtl="0">
                        <a:spcBef>
                          <a:spcPts val="0"/>
                        </a:spcBef>
                        <a:buNone/>
                      </a:pPr>
                      <a:endParaRPr sz="900" dirty="0">
                        <a:solidFill>
                          <a:srgbClr val="FF0000"/>
                        </a:solidFill>
                        <a:latin typeface="Calibri"/>
                        <a:ea typeface="Calibri"/>
                        <a:cs typeface="Calibri"/>
                        <a:sym typeface="Calibri"/>
                      </a:endParaRPr>
                    </a:p>
                  </a:txBody>
                  <a:tcPr marL="91425" marR="91425" marT="91425" marB="91425">
                    <a:solidFill>
                      <a:srgbClr val="F3F3F3"/>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a:t>Now It’s Your Turn</a:t>
            </a:r>
          </a:p>
        </p:txBody>
      </p:sp>
      <p:sp>
        <p:nvSpPr>
          <p:cNvPr id="603" name="Shape 603"/>
          <p:cNvSpPr txBox="1">
            <a:spLocks noGrp="1"/>
          </p:cNvSpPr>
          <p:nvPr>
            <p:ph type="body" idx="1"/>
          </p:nvPr>
        </p:nvSpPr>
        <p:spPr>
          <a:xfrm>
            <a:off x="311700" y="1180075"/>
            <a:ext cx="81786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dirty="0">
              <a:solidFill>
                <a:schemeClr val="dk1"/>
              </a:solidFill>
            </a:endParaRPr>
          </a:p>
          <a:p>
            <a:pPr lvl="0" algn="ctr" rtl="0">
              <a:lnSpc>
                <a:spcPct val="100000"/>
              </a:lnSpc>
              <a:spcBef>
                <a:spcPts val="0"/>
              </a:spcBef>
              <a:spcAft>
                <a:spcPts val="0"/>
              </a:spcAft>
              <a:buNone/>
            </a:pPr>
            <a:r>
              <a:rPr lang="en" dirty="0">
                <a:solidFill>
                  <a:schemeClr val="dk1"/>
                </a:solidFill>
              </a:rPr>
              <a:t>With your table partners, look through the sample lesson on pages 26-27 of your Participant’s Guide. Think about the following questions as you look at the lesson.  Complete the Enhanced Lesson Design: Sample Lesson tables for each competency on pages 28-31. </a:t>
            </a:r>
          </a:p>
          <a:p>
            <a:pPr lvl="0" algn="ctr" rtl="0">
              <a:lnSpc>
                <a:spcPct val="100000"/>
              </a:lnSpc>
              <a:spcBef>
                <a:spcPts val="0"/>
              </a:spcBef>
              <a:spcAft>
                <a:spcPts val="0"/>
              </a:spcAft>
              <a:buNone/>
            </a:pPr>
            <a:endParaRPr dirty="0">
              <a:solidFill>
                <a:schemeClr val="dk1"/>
              </a:solidFill>
            </a:endParaRPr>
          </a:p>
          <a:p>
            <a:pPr marL="514350" lvl="0" indent="-285750" algn="ctr" rtl="0">
              <a:lnSpc>
                <a:spcPct val="100000"/>
              </a:lnSpc>
              <a:spcBef>
                <a:spcPts val="0"/>
              </a:spcBef>
              <a:spcAft>
                <a:spcPts val="0"/>
              </a:spcAft>
              <a:buClr>
                <a:schemeClr val="dk1"/>
              </a:buClr>
              <a:buFont typeface="Arial" charset="0"/>
              <a:buChar char="•"/>
            </a:pPr>
            <a:r>
              <a:rPr lang="en" dirty="0">
                <a:solidFill>
                  <a:schemeClr val="dk1"/>
                </a:solidFill>
              </a:rPr>
              <a:t>How well does it stack up against the Personal Competencies Checklist?</a:t>
            </a:r>
          </a:p>
          <a:p>
            <a:pPr marL="285750" lvl="0" indent="-285750" algn="ctr" rtl="0">
              <a:lnSpc>
                <a:spcPct val="100000"/>
              </a:lnSpc>
              <a:spcBef>
                <a:spcPts val="0"/>
              </a:spcBef>
              <a:spcAft>
                <a:spcPts val="0"/>
              </a:spcAft>
              <a:buFont typeface="Arial" charset="0"/>
              <a:buChar char="•"/>
            </a:pPr>
            <a:endParaRPr dirty="0">
              <a:solidFill>
                <a:schemeClr val="dk1"/>
              </a:solidFill>
            </a:endParaRPr>
          </a:p>
          <a:p>
            <a:pPr marL="514350" lvl="0" indent="-285750" algn="ctr" rtl="0">
              <a:lnSpc>
                <a:spcPct val="100000"/>
              </a:lnSpc>
              <a:spcBef>
                <a:spcPts val="0"/>
              </a:spcBef>
              <a:spcAft>
                <a:spcPts val="0"/>
              </a:spcAft>
              <a:buClr>
                <a:schemeClr val="dk1"/>
              </a:buClr>
              <a:buFont typeface="Arial" charset="0"/>
              <a:buChar char="•"/>
            </a:pPr>
            <a:r>
              <a:rPr lang="en" dirty="0">
                <a:solidFill>
                  <a:schemeClr val="dk1"/>
                </a:solidFill>
              </a:rPr>
              <a:t>Which competencies does this teacher need to enhance? </a:t>
            </a:r>
          </a:p>
          <a:p>
            <a:pPr marL="285750" lvl="0" indent="-285750" algn="ctr" rtl="0">
              <a:lnSpc>
                <a:spcPct val="100000"/>
              </a:lnSpc>
              <a:spcBef>
                <a:spcPts val="0"/>
              </a:spcBef>
              <a:spcAft>
                <a:spcPts val="0"/>
              </a:spcAft>
              <a:buFont typeface="Arial" charset="0"/>
              <a:buChar char="•"/>
            </a:pPr>
            <a:endParaRPr dirty="0">
              <a:solidFill>
                <a:schemeClr val="dk1"/>
              </a:solidFill>
            </a:endParaRPr>
          </a:p>
          <a:p>
            <a:pPr marL="514350" lvl="0" indent="-285750" algn="ctr" rtl="0">
              <a:lnSpc>
                <a:spcPct val="100000"/>
              </a:lnSpc>
              <a:spcBef>
                <a:spcPts val="0"/>
              </a:spcBef>
              <a:spcAft>
                <a:spcPts val="0"/>
              </a:spcAft>
              <a:buClr>
                <a:schemeClr val="dk1"/>
              </a:buClr>
              <a:buFont typeface="Arial" charset="0"/>
              <a:buChar char="•"/>
            </a:pPr>
            <a:r>
              <a:rPr lang="en" dirty="0">
                <a:solidFill>
                  <a:schemeClr val="dk1"/>
                </a:solidFill>
              </a:rPr>
              <a:t>What are some ways that they can improve their lessons to better incorporate the four competencies?</a:t>
            </a:r>
          </a:p>
        </p:txBody>
      </p:sp>
      <p:sp>
        <p:nvSpPr>
          <p:cNvPr id="604" name="Shape 60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82</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sz="2800" dirty="0"/>
              <a:t>Incorporating Personal Competencies into Your Lessons</a:t>
            </a:r>
          </a:p>
        </p:txBody>
      </p:sp>
      <p:sp>
        <p:nvSpPr>
          <p:cNvPr id="610" name="Shape 610"/>
          <p:cNvSpPr txBox="1">
            <a:spLocks noGrp="1"/>
          </p:cNvSpPr>
          <p:nvPr>
            <p:ph type="body" idx="1"/>
          </p:nvPr>
        </p:nvSpPr>
        <p:spPr>
          <a:xfrm>
            <a:off x="311700" y="1180075"/>
            <a:ext cx="8358600" cy="36702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endParaRPr lang="en-US" sz="2000" dirty="0" smtClean="0">
              <a:solidFill>
                <a:srgbClr val="F3F3F3"/>
              </a:solidFill>
            </a:endParaRPr>
          </a:p>
          <a:p>
            <a:pPr lvl="0" algn="ctr" rtl="0">
              <a:lnSpc>
                <a:spcPct val="100000"/>
              </a:lnSpc>
              <a:spcBef>
                <a:spcPts val="0"/>
              </a:spcBef>
              <a:spcAft>
                <a:spcPts val="0"/>
              </a:spcAft>
              <a:buNone/>
            </a:pPr>
            <a:r>
              <a:rPr lang="en" sz="2000" dirty="0" smtClean="0">
                <a:solidFill>
                  <a:srgbClr val="F3F3F3"/>
                </a:solidFill>
              </a:rPr>
              <a:t>Now look at the lesson you brought today.</a:t>
            </a:r>
            <a:r>
              <a:rPr lang="en-US" sz="2000" dirty="0" smtClean="0">
                <a:solidFill>
                  <a:srgbClr val="F3F3F3"/>
                </a:solidFill>
              </a:rPr>
              <a:t> </a:t>
            </a:r>
            <a:r>
              <a:rPr lang="en" sz="2000" dirty="0" smtClean="0">
                <a:solidFill>
                  <a:srgbClr val="F3F3F3"/>
                </a:solidFill>
              </a:rPr>
              <a:t>How well does </a:t>
            </a:r>
            <a:r>
              <a:rPr lang="en" sz="2000" i="1" dirty="0" smtClean="0">
                <a:solidFill>
                  <a:srgbClr val="F3F3F3"/>
                </a:solidFill>
              </a:rPr>
              <a:t>your own</a:t>
            </a:r>
            <a:r>
              <a:rPr lang="en" sz="2000" dirty="0" smtClean="0">
                <a:solidFill>
                  <a:srgbClr val="F3F3F3"/>
                </a:solidFill>
              </a:rPr>
              <a:t> lesson incorporate the personal competencies? </a:t>
            </a:r>
          </a:p>
          <a:p>
            <a:pPr lvl="0" algn="ctr" rtl="0">
              <a:lnSpc>
                <a:spcPct val="100000"/>
              </a:lnSpc>
              <a:spcBef>
                <a:spcPts val="0"/>
              </a:spcBef>
              <a:spcAft>
                <a:spcPts val="0"/>
              </a:spcAft>
              <a:buNone/>
            </a:pPr>
            <a:endParaRPr dirty="0">
              <a:solidFill>
                <a:srgbClr val="F3F3F3"/>
              </a:solidFill>
            </a:endParaRPr>
          </a:p>
          <a:p>
            <a:pPr lvl="0" algn="ctr" rtl="0">
              <a:lnSpc>
                <a:spcPct val="100000"/>
              </a:lnSpc>
              <a:spcBef>
                <a:spcPts val="0"/>
              </a:spcBef>
              <a:spcAft>
                <a:spcPts val="0"/>
              </a:spcAft>
              <a:buNone/>
            </a:pPr>
            <a:r>
              <a:rPr lang="en" dirty="0">
                <a:solidFill>
                  <a:srgbClr val="F3F3F3"/>
                </a:solidFill>
              </a:rPr>
              <a:t>Complete the Enhanced Lesson Design: </a:t>
            </a:r>
            <a:r>
              <a:rPr lang="en" i="1" dirty="0">
                <a:solidFill>
                  <a:srgbClr val="F3F3F3"/>
                </a:solidFill>
              </a:rPr>
              <a:t>Your</a:t>
            </a:r>
            <a:r>
              <a:rPr lang="en" dirty="0">
                <a:solidFill>
                  <a:srgbClr val="F3F3F3"/>
                </a:solidFill>
              </a:rPr>
              <a:t> Lesson tables for each competency on pages </a:t>
            </a:r>
            <a:r>
              <a:rPr lang="en" dirty="0" smtClean="0">
                <a:solidFill>
                  <a:srgbClr val="F3F3F3"/>
                </a:solidFill>
              </a:rPr>
              <a:t>33-36.</a:t>
            </a:r>
            <a:r>
              <a:rPr lang="en-US" dirty="0" smtClean="0">
                <a:solidFill>
                  <a:srgbClr val="F3F3F3"/>
                </a:solidFill>
              </a:rPr>
              <a:t> </a:t>
            </a:r>
          </a:p>
          <a:p>
            <a:pPr lvl="0" algn="ctr" rtl="0">
              <a:lnSpc>
                <a:spcPct val="100000"/>
              </a:lnSpc>
              <a:spcBef>
                <a:spcPts val="0"/>
              </a:spcBef>
              <a:spcAft>
                <a:spcPts val="0"/>
              </a:spcAft>
              <a:buNone/>
            </a:pPr>
            <a:endParaRPr lang="en-US" dirty="0">
              <a:solidFill>
                <a:srgbClr val="F3F3F3"/>
              </a:solidFill>
            </a:endParaRPr>
          </a:p>
          <a:p>
            <a:pPr lvl="0" algn="l" rtl="0">
              <a:lnSpc>
                <a:spcPct val="100000"/>
              </a:lnSpc>
              <a:spcBef>
                <a:spcPts val="0"/>
              </a:spcBef>
              <a:spcAft>
                <a:spcPts val="0"/>
              </a:spcAft>
              <a:buNone/>
            </a:pPr>
            <a:endParaRPr dirty="0">
              <a:solidFill>
                <a:srgbClr val="F3F3F3"/>
              </a:solidFill>
            </a:endParaRPr>
          </a:p>
          <a:p>
            <a:pPr lvl="0" rtl="0">
              <a:lnSpc>
                <a:spcPct val="100000"/>
              </a:lnSpc>
              <a:spcBef>
                <a:spcPts val="0"/>
              </a:spcBef>
              <a:spcAft>
                <a:spcPts val="0"/>
              </a:spcAft>
              <a:buNone/>
            </a:pPr>
            <a:endParaRPr dirty="0">
              <a:solidFill>
                <a:srgbClr val="F3F3F3"/>
              </a:solidFill>
            </a:endParaRPr>
          </a:p>
          <a:p>
            <a:pPr lvl="0" rtl="0">
              <a:lnSpc>
                <a:spcPct val="100000"/>
              </a:lnSpc>
              <a:spcBef>
                <a:spcPts val="0"/>
              </a:spcBef>
              <a:spcAft>
                <a:spcPts val="0"/>
              </a:spcAft>
              <a:buNone/>
            </a:pPr>
            <a:endParaRPr sz="2400" dirty="0">
              <a:solidFill>
                <a:srgbClr val="F3F3F3"/>
              </a:solidFill>
            </a:endParaRPr>
          </a:p>
        </p:txBody>
      </p:sp>
      <p:sp>
        <p:nvSpPr>
          <p:cNvPr id="611" name="Shape 61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83</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311700" y="445025"/>
            <a:ext cx="8520600" cy="936900"/>
          </a:xfrm>
          <a:prstGeom prst="rect">
            <a:avLst/>
          </a:prstGeom>
        </p:spPr>
        <p:txBody>
          <a:bodyPr lIns="91425" tIns="91425" rIns="91425" bIns="91425" anchor="t" anchorCtr="0">
            <a:noAutofit/>
          </a:bodyPr>
          <a:lstStyle/>
          <a:p>
            <a:pPr lvl="0" rtl="0">
              <a:spcBef>
                <a:spcPts val="0"/>
              </a:spcBef>
              <a:buNone/>
            </a:pPr>
            <a:r>
              <a:rPr lang="en" sz="2800" dirty="0"/>
              <a:t>Incorporating Personal Competencies into Your Lessons</a:t>
            </a:r>
          </a:p>
        </p:txBody>
      </p:sp>
      <p:sp>
        <p:nvSpPr>
          <p:cNvPr id="610" name="Shape 610"/>
          <p:cNvSpPr txBox="1">
            <a:spLocks noGrp="1"/>
          </p:cNvSpPr>
          <p:nvPr>
            <p:ph type="body" idx="1"/>
          </p:nvPr>
        </p:nvSpPr>
        <p:spPr>
          <a:xfrm>
            <a:off x="311700" y="1180075"/>
            <a:ext cx="8358600" cy="3670200"/>
          </a:xfrm>
          <a:prstGeom prst="rect">
            <a:avLst/>
          </a:prstGeom>
        </p:spPr>
        <p:txBody>
          <a:bodyPr lIns="91425" tIns="91425" rIns="91425" bIns="91425" anchor="t" anchorCtr="0">
            <a:noAutofit/>
          </a:bodyPr>
          <a:lstStyle/>
          <a:p>
            <a:pPr>
              <a:lnSpc>
                <a:spcPct val="100000"/>
              </a:lnSpc>
              <a:spcAft>
                <a:spcPts val="0"/>
              </a:spcAft>
              <a:buClr>
                <a:srgbClr val="F3F3F3"/>
              </a:buClr>
            </a:pPr>
            <a:r>
              <a:rPr lang="en-US" dirty="0" smtClean="0">
                <a:solidFill>
                  <a:srgbClr val="F3F3F3"/>
                </a:solidFill>
              </a:rPr>
              <a:t>Now that you’ve assessed and improved your own lesson, think about the enhancements that you made: </a:t>
            </a:r>
          </a:p>
          <a:p>
            <a:pPr marL="285750" indent="-285750">
              <a:lnSpc>
                <a:spcPct val="100000"/>
              </a:lnSpc>
              <a:spcAft>
                <a:spcPts val="0"/>
              </a:spcAft>
              <a:buClr>
                <a:srgbClr val="F3F3F3"/>
              </a:buClr>
              <a:buFont typeface="Arial" charset="0"/>
              <a:buChar char="•"/>
            </a:pPr>
            <a:endParaRPr lang="en-US" dirty="0">
              <a:solidFill>
                <a:srgbClr val="F3F3F3"/>
              </a:solidFill>
            </a:endParaRPr>
          </a:p>
          <a:p>
            <a:pPr marL="285750" indent="-285750">
              <a:lnSpc>
                <a:spcPct val="100000"/>
              </a:lnSpc>
              <a:spcAft>
                <a:spcPts val="0"/>
              </a:spcAft>
              <a:buClr>
                <a:srgbClr val="F3F3F3"/>
              </a:buClr>
              <a:buFont typeface="Arial" charset="0"/>
              <a:buChar char="•"/>
            </a:pPr>
            <a:r>
              <a:rPr lang="en" dirty="0" smtClean="0">
                <a:solidFill>
                  <a:srgbClr val="F3F3F3"/>
                </a:solidFill>
              </a:rPr>
              <a:t>How </a:t>
            </a:r>
            <a:r>
              <a:rPr lang="en" dirty="0">
                <a:solidFill>
                  <a:srgbClr val="F3F3F3"/>
                </a:solidFill>
              </a:rPr>
              <a:t>well </a:t>
            </a:r>
            <a:r>
              <a:rPr lang="en-US" dirty="0">
                <a:solidFill>
                  <a:srgbClr val="F3F3F3"/>
                </a:solidFill>
              </a:rPr>
              <a:t>did </a:t>
            </a:r>
            <a:r>
              <a:rPr lang="en" dirty="0">
                <a:solidFill>
                  <a:srgbClr val="F3F3F3"/>
                </a:solidFill>
              </a:rPr>
              <a:t>your own lesson </a:t>
            </a:r>
            <a:r>
              <a:rPr lang="en-US" dirty="0" smtClean="0">
                <a:solidFill>
                  <a:srgbClr val="F3F3F3"/>
                </a:solidFill>
              </a:rPr>
              <a:t>originally </a:t>
            </a:r>
            <a:r>
              <a:rPr lang="en" dirty="0" smtClean="0">
                <a:solidFill>
                  <a:srgbClr val="F3F3F3"/>
                </a:solidFill>
              </a:rPr>
              <a:t>incorporate </a:t>
            </a:r>
            <a:r>
              <a:rPr lang="en" dirty="0">
                <a:solidFill>
                  <a:srgbClr val="F3F3F3"/>
                </a:solidFill>
              </a:rPr>
              <a:t>the personal competencies? </a:t>
            </a:r>
            <a:endParaRPr lang="en-US" dirty="0" smtClean="0">
              <a:solidFill>
                <a:srgbClr val="F3F3F3"/>
              </a:solidFill>
            </a:endParaRPr>
          </a:p>
          <a:p>
            <a:pPr marL="285750" indent="-285750">
              <a:lnSpc>
                <a:spcPct val="100000"/>
              </a:lnSpc>
              <a:spcAft>
                <a:spcPts val="0"/>
              </a:spcAft>
              <a:buClr>
                <a:srgbClr val="F3F3F3"/>
              </a:buClr>
              <a:buFont typeface="Arial" charset="0"/>
              <a:buChar char="•"/>
            </a:pPr>
            <a:endParaRPr lang="en-US" dirty="0" smtClean="0">
              <a:solidFill>
                <a:srgbClr val="F3F3F3"/>
              </a:solidFill>
            </a:endParaRPr>
          </a:p>
          <a:p>
            <a:pPr marL="285750" indent="-285750">
              <a:lnSpc>
                <a:spcPct val="100000"/>
              </a:lnSpc>
              <a:spcAft>
                <a:spcPts val="0"/>
              </a:spcAft>
              <a:buClr>
                <a:srgbClr val="F3F3F3"/>
              </a:buClr>
              <a:buFont typeface="Arial" charset="0"/>
              <a:buChar char="•"/>
            </a:pPr>
            <a:r>
              <a:rPr lang="en-US" dirty="0" smtClean="0">
                <a:solidFill>
                  <a:srgbClr val="F3F3F3"/>
                </a:solidFill>
              </a:rPr>
              <a:t>Was there </a:t>
            </a:r>
            <a:r>
              <a:rPr lang="en" dirty="0" smtClean="0">
                <a:solidFill>
                  <a:srgbClr val="F3F3F3"/>
                </a:solidFill>
              </a:rPr>
              <a:t>overlap </a:t>
            </a:r>
            <a:r>
              <a:rPr lang="en" dirty="0">
                <a:solidFill>
                  <a:srgbClr val="F3F3F3"/>
                </a:solidFill>
              </a:rPr>
              <a:t>with your survey results from </a:t>
            </a:r>
            <a:r>
              <a:rPr lang="en" dirty="0" smtClean="0">
                <a:solidFill>
                  <a:srgbClr val="F3F3F3"/>
                </a:solidFill>
              </a:rPr>
              <a:t>yesterday?</a:t>
            </a:r>
            <a:endParaRPr lang="en-US" dirty="0" smtClean="0">
              <a:solidFill>
                <a:srgbClr val="F3F3F3"/>
              </a:solidFill>
            </a:endParaRPr>
          </a:p>
          <a:p>
            <a:pPr>
              <a:lnSpc>
                <a:spcPct val="100000"/>
              </a:lnSpc>
              <a:spcAft>
                <a:spcPts val="0"/>
              </a:spcAft>
              <a:buClr>
                <a:srgbClr val="F3F3F3"/>
              </a:buClr>
            </a:pPr>
            <a:endParaRPr lang="en-US" dirty="0" smtClean="0">
              <a:solidFill>
                <a:srgbClr val="F3F3F3"/>
              </a:solidFill>
            </a:endParaRPr>
          </a:p>
          <a:p>
            <a:pPr marL="285750" indent="-285750">
              <a:lnSpc>
                <a:spcPct val="100000"/>
              </a:lnSpc>
              <a:spcAft>
                <a:spcPts val="0"/>
              </a:spcAft>
              <a:buClr>
                <a:srgbClr val="F3F3F3"/>
              </a:buClr>
              <a:buFont typeface="Arial" charset="0"/>
              <a:buChar char="•"/>
            </a:pPr>
            <a:r>
              <a:rPr lang="en" dirty="0" smtClean="0">
                <a:solidFill>
                  <a:srgbClr val="F3F3F3"/>
                </a:solidFill>
              </a:rPr>
              <a:t>How </a:t>
            </a:r>
            <a:r>
              <a:rPr lang="en-US" dirty="0" smtClean="0">
                <a:solidFill>
                  <a:srgbClr val="F3F3F3"/>
                </a:solidFill>
              </a:rPr>
              <a:t>did you highlight the value of the </a:t>
            </a:r>
            <a:r>
              <a:rPr lang="en" dirty="0" smtClean="0">
                <a:solidFill>
                  <a:srgbClr val="F3F3F3"/>
                </a:solidFill>
              </a:rPr>
              <a:t>competencies in </a:t>
            </a:r>
            <a:r>
              <a:rPr lang="en" dirty="0">
                <a:solidFill>
                  <a:srgbClr val="F3F3F3"/>
                </a:solidFill>
              </a:rPr>
              <a:t>your lesson?</a:t>
            </a:r>
          </a:p>
          <a:p>
            <a:pPr lvl="0" algn="l" rtl="0">
              <a:lnSpc>
                <a:spcPct val="100000"/>
              </a:lnSpc>
              <a:spcBef>
                <a:spcPts val="0"/>
              </a:spcBef>
              <a:spcAft>
                <a:spcPts val="0"/>
              </a:spcAft>
              <a:buNone/>
            </a:pPr>
            <a:endParaRPr dirty="0">
              <a:solidFill>
                <a:srgbClr val="F3F3F3"/>
              </a:solidFill>
            </a:endParaRPr>
          </a:p>
          <a:p>
            <a:pPr lvl="0" rtl="0">
              <a:lnSpc>
                <a:spcPct val="100000"/>
              </a:lnSpc>
              <a:spcBef>
                <a:spcPts val="0"/>
              </a:spcBef>
              <a:spcAft>
                <a:spcPts val="0"/>
              </a:spcAft>
              <a:buNone/>
            </a:pPr>
            <a:endParaRPr dirty="0">
              <a:solidFill>
                <a:srgbClr val="F3F3F3"/>
              </a:solidFill>
            </a:endParaRPr>
          </a:p>
          <a:p>
            <a:pPr lvl="0" rtl="0">
              <a:lnSpc>
                <a:spcPct val="100000"/>
              </a:lnSpc>
              <a:spcBef>
                <a:spcPts val="0"/>
              </a:spcBef>
              <a:spcAft>
                <a:spcPts val="0"/>
              </a:spcAft>
              <a:buNone/>
            </a:pPr>
            <a:endParaRPr sz="2400" dirty="0">
              <a:solidFill>
                <a:srgbClr val="F3F3F3"/>
              </a:solidFill>
            </a:endParaRPr>
          </a:p>
        </p:txBody>
      </p:sp>
      <p:sp>
        <p:nvSpPr>
          <p:cNvPr id="611" name="Shape 61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84</a:t>
            </a:fld>
            <a:endParaRPr lang="en" sz="1100">
              <a:solidFill>
                <a:schemeClr val="accent6"/>
              </a:solidFill>
            </a:endParaRPr>
          </a:p>
        </p:txBody>
      </p:sp>
    </p:spTree>
    <p:extLst>
      <p:ext uri="{BB962C8B-B14F-4D97-AF65-F5344CB8AC3E}">
        <p14:creationId xmlns:p14="http://schemas.microsoft.com/office/powerpoint/2010/main" val="5084658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Share Your Own Lessons</a:t>
            </a:r>
          </a:p>
        </p:txBody>
      </p:sp>
      <p:pic>
        <p:nvPicPr>
          <p:cNvPr id="624" name="Shape 624" descr="Hands, Silhouette, Teamwork ..."/>
          <p:cNvPicPr preferRelativeResize="0"/>
          <p:nvPr/>
        </p:nvPicPr>
        <p:blipFill>
          <a:blip r:embed="rId3">
            <a:alphaModFix/>
          </a:blip>
          <a:stretch>
            <a:fillRect/>
          </a:stretch>
        </p:blipFill>
        <p:spPr>
          <a:xfrm>
            <a:off x="621350" y="1352649"/>
            <a:ext cx="4282800" cy="3312149"/>
          </a:xfrm>
          <a:prstGeom prst="rect">
            <a:avLst/>
          </a:prstGeom>
          <a:noFill/>
          <a:ln>
            <a:noFill/>
          </a:ln>
        </p:spPr>
      </p:pic>
      <p:sp>
        <p:nvSpPr>
          <p:cNvPr id="625" name="Shape 625"/>
          <p:cNvSpPr txBox="1"/>
          <p:nvPr/>
        </p:nvSpPr>
        <p:spPr>
          <a:xfrm>
            <a:off x="5539150" y="1895225"/>
            <a:ext cx="3009000" cy="1895100"/>
          </a:xfrm>
          <a:prstGeom prst="rect">
            <a:avLst/>
          </a:prstGeom>
          <a:noFill/>
          <a:ln>
            <a:noFill/>
          </a:ln>
        </p:spPr>
        <p:txBody>
          <a:bodyPr lIns="91425" tIns="91425" rIns="91425" bIns="91425" anchor="t" anchorCtr="0">
            <a:noAutofit/>
          </a:bodyPr>
          <a:lstStyle/>
          <a:p>
            <a:pPr lvl="0" algn="ctr">
              <a:spcBef>
                <a:spcPts val="0"/>
              </a:spcBef>
              <a:buNone/>
            </a:pPr>
            <a:r>
              <a:rPr lang="en" sz="2400" dirty="0">
                <a:solidFill>
                  <a:srgbClr val="EFEFEF"/>
                </a:solidFill>
                <a:latin typeface="Calibri Regular" charset="0"/>
                <a:ea typeface="Calibri Regular" charset="0"/>
                <a:cs typeface="Calibri Regular" charset="0"/>
                <a:sym typeface="Average"/>
              </a:rPr>
              <a:t>Any volunteers to share their lesson overview and ELD process? </a:t>
            </a:r>
          </a:p>
        </p:txBody>
      </p:sp>
      <p:sp>
        <p:nvSpPr>
          <p:cNvPr id="626" name="Shape 62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85</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Reflecting on the ELD Process</a:t>
            </a:r>
          </a:p>
        </p:txBody>
      </p:sp>
      <p:sp>
        <p:nvSpPr>
          <p:cNvPr id="632" name="Shape 6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As teachers, you design lessons all the time, but this training gave you a new lens to look through while planning. </a:t>
            </a:r>
          </a:p>
          <a:p>
            <a:pPr lvl="0">
              <a:spcBef>
                <a:spcPts val="0"/>
              </a:spcBef>
              <a:buNone/>
            </a:pPr>
            <a:r>
              <a:rPr lang="en" dirty="0"/>
              <a:t>At your tables, talk about how this process has been for you. </a:t>
            </a:r>
          </a:p>
          <a:p>
            <a:pPr marL="514350" lvl="0" indent="-285750" rtl="0">
              <a:spcBef>
                <a:spcPts val="0"/>
              </a:spcBef>
              <a:spcAft>
                <a:spcPts val="0"/>
              </a:spcAft>
              <a:buFont typeface="Arial" charset="0"/>
              <a:buChar char="•"/>
            </a:pPr>
            <a:r>
              <a:rPr lang="en" dirty="0"/>
              <a:t>What was the most intuitive part of the process?</a:t>
            </a:r>
          </a:p>
          <a:p>
            <a:pPr marL="514350" lvl="0" indent="-285750" rtl="0">
              <a:spcBef>
                <a:spcPts val="0"/>
              </a:spcBef>
              <a:spcAft>
                <a:spcPts val="0"/>
              </a:spcAft>
              <a:buFont typeface="Arial" charset="0"/>
              <a:buChar char="•"/>
            </a:pPr>
            <a:r>
              <a:rPr lang="en" dirty="0"/>
              <a:t>What was the most confusing or challenging part of the process? </a:t>
            </a:r>
          </a:p>
          <a:p>
            <a:pPr marL="514350" lvl="0" indent="-285750" rtl="0">
              <a:spcBef>
                <a:spcPts val="0"/>
              </a:spcBef>
              <a:spcAft>
                <a:spcPts val="0"/>
              </a:spcAft>
              <a:buFont typeface="Arial" charset="0"/>
              <a:buChar char="•"/>
            </a:pPr>
            <a:r>
              <a:rPr lang="en" dirty="0"/>
              <a:t>How did the ELD process help you think through the four competencies?</a:t>
            </a:r>
          </a:p>
          <a:p>
            <a:pPr marL="514350" lvl="0" indent="-285750" rtl="0">
              <a:spcBef>
                <a:spcPts val="0"/>
              </a:spcBef>
              <a:spcAft>
                <a:spcPts val="0"/>
              </a:spcAft>
              <a:buFont typeface="Arial" charset="0"/>
              <a:buChar char="•"/>
            </a:pPr>
            <a:r>
              <a:rPr lang="en" dirty="0"/>
              <a:t>How will you continue to use ELD during the school year?</a:t>
            </a:r>
          </a:p>
        </p:txBody>
      </p:sp>
      <p:sp>
        <p:nvSpPr>
          <p:cNvPr id="633" name="Shape 63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86</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Incorporating the Competencies into All Contexts</a:t>
            </a:r>
          </a:p>
        </p:txBody>
      </p:sp>
      <p:sp>
        <p:nvSpPr>
          <p:cNvPr id="639" name="Shape 639"/>
          <p:cNvSpPr txBox="1">
            <a:spLocks noGrp="1"/>
          </p:cNvSpPr>
          <p:nvPr>
            <p:ph type="body" idx="1"/>
          </p:nvPr>
        </p:nvSpPr>
        <p:spPr>
          <a:xfrm>
            <a:off x="491975" y="1288075"/>
            <a:ext cx="4662000" cy="3389400"/>
          </a:xfrm>
          <a:prstGeom prst="rect">
            <a:avLst/>
          </a:prstGeom>
        </p:spPr>
        <p:txBody>
          <a:bodyPr lIns="91425" tIns="91425" rIns="91425" bIns="91425" anchor="t" anchorCtr="0">
            <a:noAutofit/>
          </a:bodyPr>
          <a:lstStyle/>
          <a:p>
            <a:pPr lvl="0">
              <a:spcBef>
                <a:spcPts val="0"/>
              </a:spcBef>
              <a:buNone/>
            </a:pPr>
            <a:r>
              <a:rPr lang="en"/>
              <a:t>Remember that the competencies are enhanced across three different contexts, not just the classroom. </a:t>
            </a:r>
          </a:p>
          <a:p>
            <a:pPr lvl="0">
              <a:spcBef>
                <a:spcPts val="0"/>
              </a:spcBef>
              <a:buNone/>
            </a:pPr>
            <a:endParaRPr/>
          </a:p>
          <a:p>
            <a:pPr lvl="0">
              <a:spcBef>
                <a:spcPts val="0"/>
              </a:spcBef>
              <a:buNone/>
            </a:pPr>
            <a:r>
              <a:rPr lang="en"/>
              <a:t>While your primary focus as teachers is what happens in your own classroom, it is critical to consider your influence on the school and school community at large. </a:t>
            </a:r>
          </a:p>
        </p:txBody>
      </p:sp>
      <p:sp>
        <p:nvSpPr>
          <p:cNvPr id="640" name="Shape 640"/>
          <p:cNvSpPr/>
          <p:nvPr/>
        </p:nvSpPr>
        <p:spPr>
          <a:xfrm>
            <a:off x="5418825" y="1567400"/>
            <a:ext cx="3198000" cy="3110100"/>
          </a:xfrm>
          <a:prstGeom prst="ellipse">
            <a:avLst/>
          </a:prstGeom>
          <a:solidFill>
            <a:srgbClr val="0B5394"/>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641" name="Shape 641"/>
          <p:cNvSpPr/>
          <p:nvPr/>
        </p:nvSpPr>
        <p:spPr>
          <a:xfrm>
            <a:off x="5697825" y="2085800"/>
            <a:ext cx="2640000" cy="2591700"/>
          </a:xfrm>
          <a:prstGeom prst="ellipse">
            <a:avLst/>
          </a:prstGeom>
          <a:solidFill>
            <a:srgbClr val="3D85C6"/>
          </a:solidFill>
          <a:ln w="19050" cap="flat" cmpd="sng">
            <a:solidFill>
              <a:srgbClr val="FFFFFF"/>
            </a:solidFill>
            <a:prstDash val="solid"/>
            <a:round/>
            <a:headEnd type="none" w="med" len="med"/>
            <a:tailEnd type="none" w="med" len="med"/>
          </a:ln>
        </p:spPr>
        <p:txBody>
          <a:bodyPr lIns="91425" tIns="91425" rIns="91425" bIns="91425" anchor="t" anchorCtr="0">
            <a:noAutofit/>
          </a:bodyPr>
          <a:lstStyle/>
          <a:p>
            <a:pPr lvl="0">
              <a:spcBef>
                <a:spcPts val="0"/>
              </a:spcBef>
              <a:buNone/>
            </a:pPr>
            <a:endParaRPr dirty="0">
              <a:latin typeface="Calibri Regular" charset="0"/>
              <a:ea typeface="Calibri Regular" charset="0"/>
              <a:cs typeface="Calibri Regular" charset="0"/>
            </a:endParaRPr>
          </a:p>
        </p:txBody>
      </p:sp>
      <p:sp>
        <p:nvSpPr>
          <p:cNvPr id="642" name="Shape 642"/>
          <p:cNvSpPr/>
          <p:nvPr/>
        </p:nvSpPr>
        <p:spPr>
          <a:xfrm>
            <a:off x="6035025" y="2702000"/>
            <a:ext cx="1965600" cy="1975500"/>
          </a:xfrm>
          <a:prstGeom prst="ellipse">
            <a:avLst/>
          </a:prstGeom>
          <a:solidFill>
            <a:srgbClr val="6FA8DC"/>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latin typeface="Calibri Regular" charset="0"/>
              <a:ea typeface="Calibri Regular" charset="0"/>
              <a:cs typeface="Calibri Regular" charset="0"/>
            </a:endParaRPr>
          </a:p>
        </p:txBody>
      </p:sp>
      <p:sp>
        <p:nvSpPr>
          <p:cNvPr id="643" name="Shape 643"/>
          <p:cNvSpPr txBox="1"/>
          <p:nvPr/>
        </p:nvSpPr>
        <p:spPr>
          <a:xfrm>
            <a:off x="6107825" y="1722012"/>
            <a:ext cx="1965600" cy="2925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latin typeface="Calibri Regular" charset="0"/>
                <a:ea typeface="Calibri Regular" charset="0"/>
                <a:cs typeface="Calibri Regular" charset="0"/>
                <a:sym typeface="Average"/>
              </a:rPr>
              <a:t>School Community</a:t>
            </a:r>
          </a:p>
        </p:txBody>
      </p:sp>
      <p:sp>
        <p:nvSpPr>
          <p:cNvPr id="644" name="Shape 644"/>
          <p:cNvSpPr txBox="1"/>
          <p:nvPr/>
        </p:nvSpPr>
        <p:spPr>
          <a:xfrm>
            <a:off x="6590475" y="2204737"/>
            <a:ext cx="854700" cy="3216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latin typeface="Calibri Regular" charset="0"/>
                <a:ea typeface="Calibri Regular" charset="0"/>
                <a:cs typeface="Calibri Regular" charset="0"/>
                <a:sym typeface="Average"/>
              </a:rPr>
              <a:t>School </a:t>
            </a:r>
          </a:p>
        </p:txBody>
      </p:sp>
      <p:sp>
        <p:nvSpPr>
          <p:cNvPr id="645" name="Shape 645"/>
          <p:cNvSpPr txBox="1"/>
          <p:nvPr/>
        </p:nvSpPr>
        <p:spPr>
          <a:xfrm>
            <a:off x="6521800" y="2835475"/>
            <a:ext cx="1965600" cy="321600"/>
          </a:xfrm>
          <a:prstGeom prst="rect">
            <a:avLst/>
          </a:prstGeom>
          <a:noFill/>
          <a:ln>
            <a:noFill/>
          </a:ln>
        </p:spPr>
        <p:txBody>
          <a:bodyPr lIns="91425" tIns="91425" rIns="91425" bIns="91425" anchor="t" anchorCtr="0">
            <a:noAutofit/>
          </a:bodyPr>
          <a:lstStyle/>
          <a:p>
            <a:pPr lvl="0" rtl="0">
              <a:spcBef>
                <a:spcPts val="0"/>
              </a:spcBef>
              <a:buNone/>
            </a:pPr>
            <a:r>
              <a:rPr lang="en" dirty="0">
                <a:solidFill>
                  <a:srgbClr val="FFFFFF"/>
                </a:solidFill>
                <a:latin typeface="Calibri Regular" charset="0"/>
                <a:ea typeface="Calibri Regular" charset="0"/>
                <a:cs typeface="Calibri Regular" charset="0"/>
                <a:sym typeface="Average"/>
              </a:rPr>
              <a:t>Classroom</a:t>
            </a:r>
          </a:p>
        </p:txBody>
      </p:sp>
      <p:sp>
        <p:nvSpPr>
          <p:cNvPr id="646" name="Shape 64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87</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Incorporating the Competencies into All Contexts</a:t>
            </a:r>
          </a:p>
        </p:txBody>
      </p:sp>
      <p:sp>
        <p:nvSpPr>
          <p:cNvPr id="652" name="Shape 652" descr="Through a mosaic of schoolwide strategies and practices focused on social-emotional learning, Symonds Elementary provides students with a safe, supportive space and ensures that students are ready and available for deeper learning.  Symonds Elementary GRADES K-5 | KEENE, NH  Explore more resources from this school: https://www.edutopia.org/school/symonds-elementary-school" title="Social and Emotional Learning: A Schoolwide Approach">
            <a:hlinkClick r:id="rId3"/>
          </p:cNvPr>
          <p:cNvSpPr/>
          <p:nvPr/>
        </p:nvSpPr>
        <p:spPr>
          <a:xfrm>
            <a:off x="1925425" y="1122400"/>
            <a:ext cx="5078674" cy="3808999"/>
          </a:xfrm>
          <a:prstGeom prst="rect">
            <a:avLst/>
          </a:prstGeom>
          <a:blipFill>
            <a:blip r:embed="rId4">
              <a:alphaModFix/>
            </a:blip>
            <a:stretch>
              <a:fillRect/>
            </a:stretch>
          </a:blipFill>
          <a:ln>
            <a:noFill/>
          </a:ln>
        </p:spPr>
      </p:sp>
      <p:sp>
        <p:nvSpPr>
          <p:cNvPr id="653" name="Shape 65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88</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Incorporating the Competencies into All Contexts</a:t>
            </a:r>
          </a:p>
        </p:txBody>
      </p:sp>
      <p:sp>
        <p:nvSpPr>
          <p:cNvPr id="659" name="Shape 659"/>
          <p:cNvSpPr txBox="1"/>
          <p:nvPr/>
        </p:nvSpPr>
        <p:spPr>
          <a:xfrm>
            <a:off x="367050" y="1262000"/>
            <a:ext cx="8409900" cy="3436200"/>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lt2"/>
                </a:solidFill>
                <a:latin typeface="Calibri Regular" charset="0"/>
                <a:ea typeface="Calibri Regular" charset="0"/>
                <a:cs typeface="Calibri Regular" charset="0"/>
                <a:sym typeface="Average"/>
              </a:rPr>
              <a:t>Ways to build the competencies into the school culture:</a:t>
            </a:r>
          </a:p>
          <a:p>
            <a:pPr lvl="0">
              <a:spcBef>
                <a:spcPts val="0"/>
              </a:spcBef>
              <a:buNone/>
            </a:pPr>
            <a:endParaRPr sz="1800" dirty="0">
              <a:solidFill>
                <a:schemeClr val="lt2"/>
              </a:solidFill>
              <a:latin typeface="Calibri Regular" charset="0"/>
              <a:ea typeface="Calibri Regular" charset="0"/>
              <a:cs typeface="Calibri Regular" charset="0"/>
              <a:sym typeface="Average"/>
            </a:endParaRPr>
          </a:p>
          <a:p>
            <a:pPr marL="457200" lvl="0"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Discuss elements of the competencies in school-wide rituals and routines</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Celebrating effort and mastery on the morning announcements</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Provide suggestions in the school newsletter</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Include in bulletin boards, student work displays, and the school website</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Create daily routines across the school, such as Morning Meetings</a:t>
            </a:r>
          </a:p>
          <a:p>
            <a:pPr marL="457200" lvl="0" indent="0" rtl="0">
              <a:spcBef>
                <a:spcPts val="0"/>
              </a:spcBef>
              <a:buNone/>
            </a:pPr>
            <a:endParaRPr sz="1800" dirty="0">
              <a:solidFill>
                <a:schemeClr val="lt2"/>
              </a:solidFill>
              <a:latin typeface="Calibri Regular" charset="0"/>
              <a:ea typeface="Calibri Regular" charset="0"/>
              <a:cs typeface="Calibri Regular" charset="0"/>
              <a:sym typeface="Average"/>
            </a:endParaRPr>
          </a:p>
          <a:p>
            <a:pPr marL="457200" lvl="0"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Ensure that all school staff and volunteers are trained in the competencies</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Offer professional development for staff and volunteers</a:t>
            </a:r>
          </a:p>
          <a:p>
            <a:pPr marL="914400" lvl="1" indent="-342900" rtl="0">
              <a:spcBef>
                <a:spcPts val="0"/>
              </a:spcBef>
              <a:buClr>
                <a:schemeClr val="lt2"/>
              </a:buClr>
              <a:buSzPct val="100000"/>
              <a:buFont typeface="Average"/>
              <a:buChar char="○"/>
            </a:pPr>
            <a:r>
              <a:rPr lang="en" sz="1800" dirty="0">
                <a:solidFill>
                  <a:schemeClr val="lt2"/>
                </a:solidFill>
                <a:latin typeface="Calibri Regular" charset="0"/>
                <a:ea typeface="Calibri Regular" charset="0"/>
                <a:cs typeface="Calibri Regular" charset="0"/>
                <a:sym typeface="Average"/>
              </a:rPr>
              <a:t>Encourage universal techniques for praise to promote a growth mindset</a:t>
            </a:r>
          </a:p>
        </p:txBody>
      </p:sp>
      <p:sp>
        <p:nvSpPr>
          <p:cNvPr id="660" name="Shape 66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89</a:t>
            </a:fld>
            <a:endParaRPr lang="en" sz="1100" dirty="0">
              <a:solidFill>
                <a:schemeClr val="accent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Tells Us</a:t>
            </a:r>
            <a:endParaRPr lang="en-US" dirty="0"/>
          </a:p>
        </p:txBody>
      </p:sp>
      <p:sp>
        <p:nvSpPr>
          <p:cNvPr id="3" name="Text Placeholder 2"/>
          <p:cNvSpPr>
            <a:spLocks noGrp="1"/>
          </p:cNvSpPr>
          <p:nvPr>
            <p:ph type="body" idx="1"/>
          </p:nvPr>
        </p:nvSpPr>
        <p:spPr>
          <a:xfrm>
            <a:off x="403140" y="1017725"/>
            <a:ext cx="6819816" cy="3974900"/>
          </a:xfrm>
        </p:spPr>
        <p:txBody>
          <a:bodyPr numCol="1"/>
          <a:lstStyle/>
          <a:p>
            <a:pPr>
              <a:lnSpc>
                <a:spcPct val="100000"/>
              </a:lnSpc>
              <a:spcAft>
                <a:spcPts val="0"/>
              </a:spcAft>
            </a:pPr>
            <a:r>
              <a:rPr lang="en-US" sz="1800" dirty="0"/>
              <a:t>Most Influential School/Environment Effects and Student </a:t>
            </a:r>
            <a:r>
              <a:rPr lang="en-US" sz="1800" dirty="0" smtClean="0"/>
              <a:t>Attributes</a:t>
            </a:r>
          </a:p>
          <a:p>
            <a:pPr>
              <a:lnSpc>
                <a:spcPct val="100000"/>
              </a:lnSpc>
              <a:spcAft>
                <a:spcPts val="0"/>
              </a:spcAft>
            </a:pPr>
            <a:r>
              <a:rPr lang="en-US" sz="900" dirty="0" smtClean="0"/>
              <a:t>(Wang</a:t>
            </a:r>
            <a:r>
              <a:rPr lang="en-US" sz="900" dirty="0"/>
              <a:t>, </a:t>
            </a:r>
            <a:r>
              <a:rPr lang="en-US" sz="900" dirty="0" err="1"/>
              <a:t>Haertel</a:t>
            </a:r>
            <a:r>
              <a:rPr lang="en-US" sz="900" dirty="0"/>
              <a:t>, &amp; Walberg, 1993, 1997)</a:t>
            </a:r>
          </a:p>
          <a:p>
            <a:pPr>
              <a:lnSpc>
                <a:spcPct val="100000"/>
              </a:lnSpc>
              <a:spcAft>
                <a:spcPts val="0"/>
              </a:spcAft>
            </a:pPr>
            <a:endParaRPr lang="en-US" sz="1050" dirty="0" smtClean="0"/>
          </a:p>
          <a:p>
            <a:pPr marL="342900" indent="-342900">
              <a:lnSpc>
                <a:spcPct val="100000"/>
              </a:lnSpc>
              <a:spcAft>
                <a:spcPts val="0"/>
              </a:spcAft>
              <a:buAutoNum type="arabicPeriod"/>
            </a:pPr>
            <a:r>
              <a:rPr lang="en-US" dirty="0" smtClean="0"/>
              <a:t>Classroom </a:t>
            </a:r>
            <a:r>
              <a:rPr lang="en-US" dirty="0"/>
              <a:t>Management                   </a:t>
            </a:r>
            <a:endParaRPr lang="en-US" dirty="0" smtClean="0"/>
          </a:p>
          <a:p>
            <a:pPr marL="342900" indent="-342900">
              <a:lnSpc>
                <a:spcPct val="100000"/>
              </a:lnSpc>
              <a:spcAft>
                <a:spcPts val="0"/>
              </a:spcAft>
              <a:buAutoNum type="arabicPeriod"/>
            </a:pPr>
            <a:r>
              <a:rPr lang="en-US" dirty="0" smtClean="0">
                <a:solidFill>
                  <a:srgbClr val="FFFF00"/>
                </a:solidFill>
              </a:rPr>
              <a:t>Metacognitive Processes</a:t>
            </a:r>
          </a:p>
          <a:p>
            <a:pPr marL="342900" indent="-342900">
              <a:lnSpc>
                <a:spcPct val="100000"/>
              </a:lnSpc>
              <a:spcAft>
                <a:spcPts val="0"/>
              </a:spcAft>
              <a:buAutoNum type="arabicPeriod"/>
            </a:pPr>
            <a:r>
              <a:rPr lang="en-US" dirty="0" smtClean="0">
                <a:solidFill>
                  <a:srgbClr val="FFFF00"/>
                </a:solidFill>
              </a:rPr>
              <a:t>Cognitive </a:t>
            </a:r>
            <a:r>
              <a:rPr lang="en-US" dirty="0">
                <a:solidFill>
                  <a:srgbClr val="FFFF00"/>
                </a:solidFill>
              </a:rPr>
              <a:t>Processes                           </a:t>
            </a:r>
            <a:endParaRPr lang="en-US" dirty="0" smtClean="0">
              <a:solidFill>
                <a:srgbClr val="FFFF00"/>
              </a:solidFill>
            </a:endParaRPr>
          </a:p>
          <a:p>
            <a:pPr marL="342900" indent="-342900">
              <a:lnSpc>
                <a:spcPct val="100000"/>
              </a:lnSpc>
              <a:spcAft>
                <a:spcPts val="0"/>
              </a:spcAft>
              <a:buAutoNum type="arabicPeriod"/>
            </a:pPr>
            <a:r>
              <a:rPr lang="en-US" dirty="0" smtClean="0"/>
              <a:t>Home </a:t>
            </a:r>
            <a:r>
              <a:rPr lang="en-US" dirty="0"/>
              <a:t>Environment/Support           </a:t>
            </a:r>
            <a:endParaRPr lang="en-US" dirty="0" smtClean="0"/>
          </a:p>
          <a:p>
            <a:pPr marL="342900" indent="-342900">
              <a:lnSpc>
                <a:spcPct val="100000"/>
              </a:lnSpc>
              <a:spcAft>
                <a:spcPts val="0"/>
              </a:spcAft>
              <a:buAutoNum type="arabicPeriod"/>
            </a:pPr>
            <a:r>
              <a:rPr lang="en-US" dirty="0" smtClean="0"/>
              <a:t>Student-Teacher </a:t>
            </a:r>
            <a:r>
              <a:rPr lang="en-US" dirty="0"/>
              <a:t>Social Interactions           </a:t>
            </a:r>
            <a:endParaRPr lang="en-US" dirty="0" smtClean="0"/>
          </a:p>
          <a:p>
            <a:pPr marL="342900" indent="-342900">
              <a:lnSpc>
                <a:spcPct val="100000"/>
              </a:lnSpc>
              <a:spcAft>
                <a:spcPts val="0"/>
              </a:spcAft>
              <a:buAutoNum type="arabicPeriod"/>
            </a:pPr>
            <a:r>
              <a:rPr lang="en-US" dirty="0" smtClean="0">
                <a:solidFill>
                  <a:srgbClr val="FFFF00"/>
                </a:solidFill>
              </a:rPr>
              <a:t>Social-Behavioral Attributes    </a:t>
            </a:r>
          </a:p>
          <a:p>
            <a:pPr marL="342900" indent="-342900">
              <a:lnSpc>
                <a:spcPct val="100000"/>
              </a:lnSpc>
              <a:spcAft>
                <a:spcPts val="0"/>
              </a:spcAft>
              <a:buAutoNum type="arabicPeriod"/>
            </a:pPr>
            <a:r>
              <a:rPr lang="en-US" dirty="0" smtClean="0">
                <a:solidFill>
                  <a:srgbClr val="FFFF00"/>
                </a:solidFill>
              </a:rPr>
              <a:t>Motivational-Affective </a:t>
            </a:r>
            <a:r>
              <a:rPr lang="en-US" dirty="0">
                <a:solidFill>
                  <a:srgbClr val="FFFF00"/>
                </a:solidFill>
              </a:rPr>
              <a:t>Attributes   </a:t>
            </a:r>
            <a:endParaRPr lang="en-US" dirty="0" smtClean="0">
              <a:solidFill>
                <a:srgbClr val="FFFF00"/>
              </a:solidFill>
            </a:endParaRPr>
          </a:p>
          <a:p>
            <a:pPr marL="342900" indent="-342900">
              <a:lnSpc>
                <a:spcPct val="100000"/>
              </a:lnSpc>
              <a:spcAft>
                <a:spcPts val="0"/>
              </a:spcAft>
              <a:buAutoNum type="arabicPeriod"/>
            </a:pPr>
            <a:r>
              <a:rPr lang="en-US" dirty="0" smtClean="0"/>
              <a:t>Peer </a:t>
            </a:r>
            <a:r>
              <a:rPr lang="en-US" dirty="0"/>
              <a:t>Group                                                    </a:t>
            </a:r>
            <a:endParaRPr lang="en-US" dirty="0" smtClean="0"/>
          </a:p>
          <a:p>
            <a:pPr marL="342900" indent="-342900">
              <a:lnSpc>
                <a:spcPct val="100000"/>
              </a:lnSpc>
              <a:spcAft>
                <a:spcPts val="0"/>
              </a:spcAft>
              <a:buAutoNum type="arabicPeriod"/>
            </a:pPr>
            <a:r>
              <a:rPr lang="en-US" dirty="0" smtClean="0"/>
              <a:t>Quality </a:t>
            </a:r>
            <a:r>
              <a:rPr lang="en-US" dirty="0"/>
              <a:t>of Instruction—student engagement </a:t>
            </a:r>
            <a:endParaRPr lang="en-US" dirty="0" smtClean="0"/>
          </a:p>
          <a:p>
            <a:pPr marL="342900" indent="-342900">
              <a:lnSpc>
                <a:spcPct val="100000"/>
              </a:lnSpc>
              <a:spcAft>
                <a:spcPts val="0"/>
              </a:spcAft>
              <a:buAutoNum type="arabicPeriod"/>
            </a:pPr>
            <a:r>
              <a:rPr lang="en-US" dirty="0" smtClean="0"/>
              <a:t>School </a:t>
            </a:r>
            <a:r>
              <a:rPr lang="en-US" dirty="0"/>
              <a:t>Culture                                    </a:t>
            </a:r>
            <a:endParaRPr lang="en-US" dirty="0" smtClean="0"/>
          </a:p>
          <a:p>
            <a:pPr marL="342900" indent="-342900">
              <a:lnSpc>
                <a:spcPct val="100000"/>
              </a:lnSpc>
              <a:spcAft>
                <a:spcPts val="0"/>
              </a:spcAft>
              <a:buAutoNum type="arabicPeriod"/>
            </a:pPr>
            <a:r>
              <a:rPr lang="en-US" dirty="0" smtClean="0"/>
              <a:t>Classroom </a:t>
            </a:r>
            <a:r>
              <a:rPr lang="en-US" dirty="0"/>
              <a:t>Climate                             </a:t>
            </a:r>
            <a:endParaRPr lang="en-US" dirty="0" smtClean="0"/>
          </a:p>
          <a:p>
            <a:pPr marL="342900" indent="-342900">
              <a:lnSpc>
                <a:spcPct val="100000"/>
              </a:lnSpc>
              <a:spcAft>
                <a:spcPts val="0"/>
              </a:spcAft>
              <a:buAutoNum type="arabicPeriod"/>
            </a:pPr>
            <a:r>
              <a:rPr lang="en-US" dirty="0" smtClean="0"/>
              <a:t>Classroom </a:t>
            </a:r>
            <a:r>
              <a:rPr lang="en-US" dirty="0"/>
              <a:t>Instruction—clear and </a:t>
            </a:r>
            <a:r>
              <a:rPr lang="en-US" dirty="0" smtClean="0"/>
              <a:t>organized                  </a:t>
            </a:r>
          </a:p>
          <a:p>
            <a:pPr marL="342900" indent="-342900">
              <a:lnSpc>
                <a:spcPct val="100000"/>
              </a:lnSpc>
              <a:spcAft>
                <a:spcPts val="0"/>
              </a:spcAft>
              <a:buAutoNum type="arabicPeriod"/>
            </a:pPr>
            <a:r>
              <a:rPr lang="en-US" dirty="0" smtClean="0"/>
              <a:t>Curriculum </a:t>
            </a:r>
            <a:r>
              <a:rPr lang="en-US" dirty="0"/>
              <a:t>Design                                        </a:t>
            </a:r>
            <a:endParaRPr lang="en-US" dirty="0" smtClean="0"/>
          </a:p>
          <a:p>
            <a:pPr marL="342900" indent="-342900">
              <a:lnSpc>
                <a:spcPct val="100000"/>
              </a:lnSpc>
              <a:spcAft>
                <a:spcPts val="0"/>
              </a:spcAft>
              <a:buAutoNum type="arabicPeriod"/>
            </a:pPr>
            <a:r>
              <a:rPr lang="en-US" dirty="0" smtClean="0"/>
              <a:t>Academic </a:t>
            </a:r>
            <a:r>
              <a:rPr lang="en-US" dirty="0"/>
              <a:t>Interactions                       </a:t>
            </a:r>
            <a:endParaRPr lang="en-US" dirty="0" smtClean="0"/>
          </a:p>
          <a:p>
            <a:pPr marL="342900" indent="-342900">
              <a:lnSpc>
                <a:spcPct val="100000"/>
              </a:lnSpc>
              <a:spcAft>
                <a:spcPts val="0"/>
              </a:spcAft>
              <a:buAutoNum type="arabicPeriod"/>
            </a:pPr>
            <a:r>
              <a:rPr lang="en-US" dirty="0" smtClean="0"/>
              <a:t>Classroom </a:t>
            </a:r>
            <a:r>
              <a:rPr lang="en-US" dirty="0"/>
              <a:t>Assessment </a:t>
            </a:r>
            <a:endParaRPr lang="en-US" dirty="0" smtClean="0"/>
          </a:p>
          <a:p>
            <a:pPr marL="342900" indent="-342900">
              <a:lnSpc>
                <a:spcPct val="100000"/>
              </a:lnSpc>
              <a:spcAft>
                <a:spcPts val="0"/>
              </a:spcAft>
              <a:buAutoNum type="arabicPeriod"/>
            </a:pPr>
            <a:endParaRPr lang="en-US" sz="1800" dirty="0" smtClean="0"/>
          </a:p>
        </p:txBody>
      </p:sp>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6" name="Right Brace 5"/>
          <p:cNvSpPr/>
          <p:nvPr/>
        </p:nvSpPr>
        <p:spPr>
          <a:xfrm>
            <a:off x="3639312" y="1783080"/>
            <a:ext cx="347472" cy="146304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572000" y="1989511"/>
            <a:ext cx="3072384" cy="707886"/>
          </a:xfrm>
          <a:prstGeom prst="rect">
            <a:avLst/>
          </a:prstGeom>
          <a:noFill/>
        </p:spPr>
        <p:txBody>
          <a:bodyPr wrap="square" rtlCol="0">
            <a:spAutoFit/>
          </a:bodyPr>
          <a:lstStyle/>
          <a:p>
            <a:r>
              <a:rPr lang="en-US" sz="2000" dirty="0" smtClean="0">
                <a:solidFill>
                  <a:schemeClr val="accent3"/>
                </a:solidFill>
                <a:latin typeface="Calibri" charset="0"/>
                <a:ea typeface="Calibri" charset="0"/>
                <a:cs typeface="Calibri" charset="0"/>
              </a:rPr>
              <a:t>Four of the top 15 are the Personal </a:t>
            </a:r>
            <a:r>
              <a:rPr lang="en-US" sz="2000" dirty="0">
                <a:solidFill>
                  <a:schemeClr val="accent3"/>
                </a:solidFill>
                <a:latin typeface="Calibri" charset="0"/>
                <a:ea typeface="Calibri" charset="0"/>
                <a:cs typeface="Calibri" charset="0"/>
              </a:rPr>
              <a:t>C</a:t>
            </a:r>
            <a:r>
              <a:rPr lang="en-US" sz="2000" dirty="0" smtClean="0">
                <a:solidFill>
                  <a:schemeClr val="accent3"/>
                </a:solidFill>
                <a:latin typeface="Calibri" charset="0"/>
                <a:ea typeface="Calibri" charset="0"/>
                <a:cs typeface="Calibri" charset="0"/>
              </a:rPr>
              <a:t>ompetencies.</a:t>
            </a:r>
            <a:endParaRPr lang="en-US" sz="2000" dirty="0">
              <a:solidFill>
                <a:schemeClr val="accent3"/>
              </a:solidFill>
              <a:latin typeface="Calibri" charset="0"/>
              <a:ea typeface="Calibri" charset="0"/>
              <a:cs typeface="Calibri" charset="0"/>
            </a:endParaRPr>
          </a:p>
        </p:txBody>
      </p:sp>
    </p:spTree>
    <p:extLst>
      <p:ext uri="{BB962C8B-B14F-4D97-AF65-F5344CB8AC3E}">
        <p14:creationId xmlns:p14="http://schemas.microsoft.com/office/powerpoint/2010/main" val="2831747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Shape 6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Incorporating the Competencies into All Contexts</a:t>
            </a:r>
          </a:p>
        </p:txBody>
      </p:sp>
      <p:sp>
        <p:nvSpPr>
          <p:cNvPr id="666" name="Shape 666"/>
          <p:cNvSpPr txBox="1">
            <a:spLocks noGrp="1"/>
          </p:cNvSpPr>
          <p:nvPr>
            <p:ph type="body" idx="1"/>
          </p:nvPr>
        </p:nvSpPr>
        <p:spPr>
          <a:xfrm>
            <a:off x="159075" y="1152475"/>
            <a:ext cx="4152600" cy="3416400"/>
          </a:xfrm>
          <a:prstGeom prst="rect">
            <a:avLst/>
          </a:prstGeom>
        </p:spPr>
        <p:txBody>
          <a:bodyPr lIns="91425" tIns="91425" rIns="91425" bIns="91425" anchor="t" anchorCtr="0">
            <a:noAutofit/>
          </a:bodyPr>
          <a:lstStyle/>
          <a:p>
            <a:pPr lvl="0">
              <a:spcBef>
                <a:spcPts val="0"/>
              </a:spcBef>
              <a:buNone/>
            </a:pPr>
            <a:r>
              <a:rPr lang="en" sz="1800" dirty="0"/>
              <a:t>Why Families Need the Competencies</a:t>
            </a:r>
          </a:p>
          <a:p>
            <a:pPr marL="514350" lvl="0" indent="-285750" rtl="0">
              <a:spcBef>
                <a:spcPts val="0"/>
              </a:spcBef>
              <a:buFont typeface="Arial" charset="0"/>
              <a:buChar char="•"/>
            </a:pPr>
            <a:r>
              <a:rPr lang="en" dirty="0"/>
              <a:t>Families want to know about and improve their children’s academic progress;</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t>They may not know the proper way to praise their child (effort, not innate qualities);</a:t>
            </a:r>
          </a:p>
          <a:p>
            <a:pPr marL="285750" lvl="0" indent="-285750" rtl="0">
              <a:spcBef>
                <a:spcPts val="0"/>
              </a:spcBef>
              <a:buFont typeface="Arial" charset="0"/>
              <a:buChar char="•"/>
            </a:pPr>
            <a:endParaRPr dirty="0"/>
          </a:p>
          <a:p>
            <a:pPr marL="514350" lvl="0" indent="-285750">
              <a:spcBef>
                <a:spcPts val="0"/>
              </a:spcBef>
              <a:buFont typeface="Arial" charset="0"/>
              <a:buChar char="•"/>
            </a:pPr>
            <a:r>
              <a:rPr lang="en" dirty="0"/>
              <a:t>They may not know that the work done in the classroom can be enhanced at home -- academic or otherwise.</a:t>
            </a:r>
          </a:p>
          <a:p>
            <a:pPr lvl="0">
              <a:spcBef>
                <a:spcPts val="0"/>
              </a:spcBef>
              <a:buNone/>
            </a:pPr>
            <a:endParaRPr dirty="0"/>
          </a:p>
        </p:txBody>
      </p:sp>
      <p:sp>
        <p:nvSpPr>
          <p:cNvPr id="667" name="Shape 66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90</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Incorporating the Competencies into All Contexts</a:t>
            </a:r>
          </a:p>
        </p:txBody>
      </p:sp>
      <p:sp>
        <p:nvSpPr>
          <p:cNvPr id="673" name="Shape 673"/>
          <p:cNvSpPr txBox="1">
            <a:spLocks noGrp="1"/>
          </p:cNvSpPr>
          <p:nvPr>
            <p:ph type="body" idx="1"/>
          </p:nvPr>
        </p:nvSpPr>
        <p:spPr>
          <a:xfrm>
            <a:off x="159075" y="1152475"/>
            <a:ext cx="4152600" cy="3416400"/>
          </a:xfrm>
          <a:prstGeom prst="rect">
            <a:avLst/>
          </a:prstGeom>
        </p:spPr>
        <p:txBody>
          <a:bodyPr lIns="91425" tIns="91425" rIns="91425" bIns="91425" anchor="t" anchorCtr="0">
            <a:noAutofit/>
          </a:bodyPr>
          <a:lstStyle/>
          <a:p>
            <a:pPr lvl="0" rtl="0">
              <a:spcBef>
                <a:spcPts val="0"/>
              </a:spcBef>
              <a:buNone/>
            </a:pPr>
            <a:r>
              <a:rPr lang="en" sz="1800" dirty="0"/>
              <a:t>Why Families Need the Competencies</a:t>
            </a:r>
          </a:p>
          <a:p>
            <a:pPr marL="514350" lvl="0" indent="-285750" rtl="0">
              <a:spcBef>
                <a:spcPts val="0"/>
              </a:spcBef>
              <a:buFont typeface="Arial" charset="0"/>
              <a:buChar char="•"/>
            </a:pPr>
            <a:r>
              <a:rPr lang="en" dirty="0"/>
              <a:t>Families want to know about and improve their children’s academic progress;</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t>They may not know the proper way to praise their child (effort, not innate qualities);</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t>They may not know that the work done in the classroom can be enhanced at home -- academic or otherwise.</a:t>
            </a:r>
          </a:p>
          <a:p>
            <a:pPr lvl="0" rtl="0">
              <a:spcBef>
                <a:spcPts val="0"/>
              </a:spcBef>
              <a:buNone/>
            </a:pPr>
            <a:endParaRPr dirty="0"/>
          </a:p>
        </p:txBody>
      </p:sp>
      <p:sp>
        <p:nvSpPr>
          <p:cNvPr id="674" name="Shape 674"/>
          <p:cNvSpPr txBox="1">
            <a:spLocks noGrp="1"/>
          </p:cNvSpPr>
          <p:nvPr>
            <p:ph type="body" idx="2"/>
          </p:nvPr>
        </p:nvSpPr>
        <p:spPr>
          <a:xfrm>
            <a:off x="4507175" y="1152475"/>
            <a:ext cx="4432800" cy="3416400"/>
          </a:xfrm>
          <a:prstGeom prst="rect">
            <a:avLst/>
          </a:prstGeom>
        </p:spPr>
        <p:txBody>
          <a:bodyPr lIns="91425" tIns="91425" rIns="91425" bIns="91425" anchor="t" anchorCtr="0">
            <a:noAutofit/>
          </a:bodyPr>
          <a:lstStyle/>
          <a:p>
            <a:pPr lvl="0" rtl="0">
              <a:spcBef>
                <a:spcPts val="0"/>
              </a:spcBef>
              <a:buNone/>
            </a:pPr>
            <a:r>
              <a:rPr lang="en" sz="1800" dirty="0"/>
              <a:t>How to Teach the Competencies to Families</a:t>
            </a:r>
          </a:p>
          <a:p>
            <a:pPr marL="514350" lvl="0" indent="-285750" rtl="0">
              <a:spcBef>
                <a:spcPts val="0"/>
              </a:spcBef>
              <a:buFont typeface="Arial" charset="0"/>
              <a:buChar char="•"/>
            </a:pPr>
            <a:r>
              <a:rPr lang="en" dirty="0"/>
              <a:t>Host family workshops to share this information and strategies to use at home;</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t>Incorporate into parent-teacher conferences, Back to School Night, and other school-wide events; </a:t>
            </a:r>
          </a:p>
          <a:p>
            <a:pPr marL="285750" lvl="0" indent="-285750" rtl="0">
              <a:spcBef>
                <a:spcPts val="0"/>
              </a:spcBef>
              <a:buFont typeface="Arial" charset="0"/>
              <a:buChar char="•"/>
            </a:pPr>
            <a:endParaRPr dirty="0"/>
          </a:p>
          <a:p>
            <a:pPr marL="514350" lvl="0" indent="-285750" rtl="0">
              <a:spcBef>
                <a:spcPts val="0"/>
              </a:spcBef>
              <a:buFont typeface="Arial" charset="0"/>
              <a:buChar char="•"/>
            </a:pPr>
            <a:r>
              <a:rPr lang="en" dirty="0"/>
              <a:t>Utilize the School Community Council or other parent groups as ambassadors for this effort.</a:t>
            </a:r>
          </a:p>
        </p:txBody>
      </p:sp>
      <p:sp>
        <p:nvSpPr>
          <p:cNvPr id="675" name="Shape 67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91</a:t>
            </a:fld>
            <a:endParaRPr lang="en" sz="1100">
              <a:solidFill>
                <a:schemeClr val="accent6"/>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Revisiting Our Professional Learning Objectives</a:t>
            </a:r>
          </a:p>
        </p:txBody>
      </p:sp>
      <p:sp>
        <p:nvSpPr>
          <p:cNvPr id="682" name="Shape 68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92</a:t>
            </a:fld>
            <a:endParaRPr lang="en" sz="1100" dirty="0">
              <a:solidFill>
                <a:schemeClr val="accent6"/>
              </a:solidFill>
            </a:endParaRPr>
          </a:p>
        </p:txBody>
      </p:sp>
      <p:sp>
        <p:nvSpPr>
          <p:cNvPr id="6" name="Shape 73"/>
          <p:cNvSpPr txBox="1">
            <a:spLocks/>
          </p:cNvSpPr>
          <p:nvPr/>
        </p:nvSpPr>
        <p:spPr>
          <a:xfrm>
            <a:off x="311700" y="1381075"/>
            <a:ext cx="8520600" cy="3416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accent3"/>
              </a:buClr>
              <a:buSzPct val="100000"/>
              <a:buFont typeface="Average"/>
              <a:buNone/>
              <a:defRPr sz="1800" b="0" i="0" u="none" strike="noStrike" cap="none">
                <a:solidFill>
                  <a:schemeClr val="accent3"/>
                </a:solidFill>
                <a:latin typeface="Calibri Regular" charset="0"/>
                <a:ea typeface="Calibri Regular" charset="0"/>
                <a:cs typeface="Calibri Regular" charset="0"/>
                <a:sym typeface="Average"/>
              </a:defRPr>
            </a:lvl1pPr>
            <a:lvl2pPr marR="0" lvl="1"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2pPr>
            <a:lvl3pPr marR="0" lvl="2"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3pPr>
            <a:lvl4pPr marR="0" lvl="3"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4pPr>
            <a:lvl5pPr marR="0" lvl="4"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5pPr>
            <a:lvl6pPr marR="0" lvl="5"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6pPr>
            <a:lvl7pPr marR="0" lvl="6"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7pPr>
            <a:lvl8pPr marR="0" lvl="7"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8pPr>
            <a:lvl9pPr marR="0" lvl="8" algn="l" rtl="0">
              <a:lnSpc>
                <a:spcPct val="115000"/>
              </a:lnSpc>
              <a:spcBef>
                <a:spcPts val="0"/>
              </a:spcBef>
              <a:spcAft>
                <a:spcPts val="1600"/>
              </a:spcAft>
              <a:buClr>
                <a:schemeClr val="accent3"/>
              </a:buClr>
              <a:buFont typeface="Average"/>
              <a:buNone/>
              <a:defRPr sz="1400" b="0" i="0" u="none" strike="noStrike" cap="none">
                <a:solidFill>
                  <a:schemeClr val="accent3"/>
                </a:solidFill>
                <a:latin typeface="Average"/>
                <a:ea typeface="Average"/>
                <a:cs typeface="Average"/>
                <a:sym typeface="Average"/>
              </a:defRPr>
            </a:lvl9pPr>
          </a:lstStyle>
          <a:p>
            <a:pPr marL="457200" indent="-228600">
              <a:lnSpc>
                <a:spcPct val="100000"/>
              </a:lnSpc>
              <a:buFont typeface="Average"/>
              <a:buAutoNum type="arabicPeriod"/>
            </a:pPr>
            <a:r>
              <a:rPr lang="en" smtClean="0">
                <a:latin typeface="Calibri" charset="0"/>
                <a:ea typeface="Calibri" charset="0"/>
                <a:cs typeface="Calibri" charset="0"/>
              </a:rPr>
              <a:t>All participants will be able to define and understand the four personal competencies and how they impact learning.</a:t>
            </a:r>
          </a:p>
          <a:p>
            <a:pPr marL="457200" indent="-228600">
              <a:lnSpc>
                <a:spcPct val="100000"/>
              </a:lnSpc>
              <a:buFont typeface="Average"/>
              <a:buAutoNum type="arabicPeriod"/>
            </a:pPr>
            <a:r>
              <a:rPr lang="en" smtClean="0">
                <a:latin typeface="Calibri" charset="0"/>
                <a:ea typeface="Calibri" charset="0"/>
                <a:cs typeface="Calibri" charset="0"/>
              </a:rPr>
              <a:t>All participants will understand how the four personal competencies apply to their own lives.</a:t>
            </a:r>
          </a:p>
          <a:p>
            <a:pPr marL="457200" indent="-228600">
              <a:lnSpc>
                <a:spcPct val="100000"/>
              </a:lnSpc>
              <a:buFont typeface="Average"/>
              <a:buAutoNum type="arabicPeriod"/>
            </a:pPr>
            <a:r>
              <a:rPr lang="en" smtClean="0">
                <a:latin typeface="Calibri" charset="0"/>
                <a:ea typeface="Calibri" charset="0"/>
                <a:cs typeface="Calibri" charset="0"/>
              </a:rPr>
              <a:t>All participants will be able to demonstrate how they will incorporate the four personal competencies in their work to benefit students.</a:t>
            </a:r>
          </a:p>
          <a:p>
            <a:pPr marL="914400" lvl="1" indent="-228600">
              <a:lnSpc>
                <a:spcPct val="100000"/>
              </a:lnSpc>
              <a:buFont typeface="Average"/>
              <a:buAutoNum type="alphaLcPeriod"/>
            </a:pPr>
            <a:r>
              <a:rPr lang="en" smtClean="0">
                <a:latin typeface="Calibri" charset="0"/>
                <a:ea typeface="Calibri" charset="0"/>
                <a:cs typeface="Calibri" charset="0"/>
              </a:rPr>
              <a:t>Teachers will adapt a lesson plan to include the personal competencies.</a:t>
            </a:r>
          </a:p>
          <a:p>
            <a:pPr marL="914400" lvl="1" indent="-228600">
              <a:lnSpc>
                <a:spcPct val="100000"/>
              </a:lnSpc>
              <a:buFont typeface="Average"/>
              <a:buAutoNum type="alphaLcPeriod"/>
            </a:pPr>
            <a:r>
              <a:rPr lang="en" smtClean="0">
                <a:latin typeface="Calibri" charset="0"/>
                <a:ea typeface="Calibri" charset="0"/>
                <a:cs typeface="Calibri" charset="0"/>
              </a:rPr>
              <a:t>Teachers will be able to independently construct lesson plans that include enhancement of the four personal competencies.</a:t>
            </a:r>
          </a:p>
          <a:p>
            <a:pPr>
              <a:lnSpc>
                <a:spcPct val="100000"/>
              </a:lnSpc>
            </a:pPr>
            <a:endParaRPr lang="en" dirty="0">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p:txBody>
          <a:bodyPr/>
          <a:lstStyle/>
          <a:p>
            <a:r>
              <a:rPr lang="en-US" b="1" dirty="0" smtClean="0"/>
              <a:t>What are some ways you can continue this work throughout the school year?</a:t>
            </a:r>
          </a:p>
          <a:p>
            <a:pPr marL="285750" indent="-285750">
              <a:buFont typeface="Arial" charset="0"/>
              <a:buChar char="•"/>
            </a:pPr>
            <a:r>
              <a:rPr lang="en-US" dirty="0" smtClean="0"/>
              <a:t>Talk to your colleagues who also attended this training and see how you can collectively include the competencies in your instruction and management practices.</a:t>
            </a:r>
            <a:endParaRPr lang="en-US" dirty="0"/>
          </a:p>
          <a:p>
            <a:pPr marL="285750" indent="-285750">
              <a:buFont typeface="Arial" charset="0"/>
              <a:buChar char="•"/>
            </a:pPr>
            <a:r>
              <a:rPr lang="en-US" dirty="0" smtClean="0"/>
              <a:t>Contact the Muscogee (Creek) Nation’s Educational Specialist at your school (Larissa or Tammy) with questions or to share ideas.</a:t>
            </a:r>
          </a:p>
          <a:p>
            <a:pPr marL="285750" indent="-285750">
              <a:buFont typeface="Arial" charset="0"/>
              <a:buChar char="•"/>
            </a:pPr>
            <a:r>
              <a:rPr lang="en-US" dirty="0" smtClean="0"/>
              <a:t>Check out the Center on Innovations in Learning for more resources: </a:t>
            </a:r>
            <a:r>
              <a:rPr lang="en-US" dirty="0" smtClean="0">
                <a:hlinkClick r:id="rId2"/>
              </a:rPr>
              <a:t>www.centeril.org</a:t>
            </a:r>
            <a:endParaRPr lang="en-US" dirty="0" smtClean="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93</a:t>
            </a:fld>
            <a:endParaRPr lang="en"/>
          </a:p>
        </p:txBody>
      </p:sp>
    </p:spTree>
    <p:extLst>
      <p:ext uri="{BB962C8B-B14F-4D97-AF65-F5344CB8AC3E}">
        <p14:creationId xmlns:p14="http://schemas.microsoft.com/office/powerpoint/2010/main" val="17318185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Wrap Up</a:t>
            </a:r>
          </a:p>
        </p:txBody>
      </p:sp>
      <p:sp>
        <p:nvSpPr>
          <p:cNvPr id="688" name="Shape 688"/>
          <p:cNvSpPr txBox="1">
            <a:spLocks noGrp="1"/>
          </p:cNvSpPr>
          <p:nvPr>
            <p:ph type="body" idx="1"/>
          </p:nvPr>
        </p:nvSpPr>
        <p:spPr>
          <a:xfrm>
            <a:off x="311700" y="1152475"/>
            <a:ext cx="4898700" cy="3416400"/>
          </a:xfrm>
          <a:prstGeom prst="rect">
            <a:avLst/>
          </a:prstGeom>
        </p:spPr>
        <p:txBody>
          <a:bodyPr lIns="91425" tIns="91425" rIns="91425" bIns="91425" anchor="t" anchorCtr="0">
            <a:noAutofit/>
          </a:bodyPr>
          <a:lstStyle/>
          <a:p>
            <a:pPr lvl="0" algn="l" rtl="0">
              <a:spcBef>
                <a:spcPts val="0"/>
              </a:spcBef>
              <a:buNone/>
            </a:pPr>
            <a:endParaRPr/>
          </a:p>
          <a:p>
            <a:pPr lvl="0" algn="ctr">
              <a:spcBef>
                <a:spcPts val="0"/>
              </a:spcBef>
              <a:buNone/>
            </a:pPr>
            <a:r>
              <a:rPr lang="en"/>
              <a:t>Please complete your Professional Learning Evaluation so that we know how we can continue to improve this Academy. </a:t>
            </a:r>
          </a:p>
          <a:p>
            <a:pPr lvl="0" algn="ctr">
              <a:spcBef>
                <a:spcPts val="0"/>
              </a:spcBef>
              <a:buNone/>
            </a:pPr>
            <a:endParaRPr/>
          </a:p>
          <a:p>
            <a:pPr lvl="0" algn="ctr">
              <a:spcBef>
                <a:spcPts val="0"/>
              </a:spcBef>
              <a:buNone/>
            </a:pPr>
            <a:r>
              <a:rPr lang="en"/>
              <a:t>Thank you for your feedback and participation!</a:t>
            </a:r>
          </a:p>
          <a:p>
            <a:pPr lvl="0">
              <a:spcBef>
                <a:spcPts val="0"/>
              </a:spcBef>
              <a:buNone/>
            </a:pPr>
            <a:endParaRPr/>
          </a:p>
        </p:txBody>
      </p:sp>
      <p:pic>
        <p:nvPicPr>
          <p:cNvPr id="689" name="Shape 689" descr="monster14.png"/>
          <p:cNvPicPr preferRelativeResize="0"/>
          <p:nvPr/>
        </p:nvPicPr>
        <p:blipFill>
          <a:blip r:embed="rId3">
            <a:alphaModFix/>
          </a:blip>
          <a:stretch>
            <a:fillRect/>
          </a:stretch>
        </p:blipFill>
        <p:spPr>
          <a:xfrm>
            <a:off x="5514675" y="2220850"/>
            <a:ext cx="3317624" cy="2298249"/>
          </a:xfrm>
          <a:prstGeom prst="rect">
            <a:avLst/>
          </a:prstGeom>
          <a:noFill/>
          <a:ln>
            <a:noFill/>
          </a:ln>
        </p:spPr>
      </p:pic>
      <p:sp>
        <p:nvSpPr>
          <p:cNvPr id="690" name="Shape 69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sz="1100">
                <a:solidFill>
                  <a:schemeClr val="accent6"/>
                </a:solidFill>
              </a:rPr>
              <a:t>94</a:t>
            </a:fld>
            <a:endParaRPr lang="en" sz="1100" dirty="0">
              <a:solidFill>
                <a:schemeClr val="accent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5074</TotalTime>
  <Words>5134</Words>
  <Application>Microsoft Office PowerPoint</Application>
  <PresentationFormat>On-screen Show (16:9)</PresentationFormat>
  <Paragraphs>847</Paragraphs>
  <Slides>94</Slides>
  <Notes>72</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slate</vt:lpstr>
      <vt:lpstr>Personal Competencies Academy</vt:lpstr>
      <vt:lpstr>Day 1 Agenda</vt:lpstr>
      <vt:lpstr>Professional Learning Objectives</vt:lpstr>
      <vt:lpstr>The Importance of the Personal Competencies</vt:lpstr>
      <vt:lpstr>The Importance of the Personal Competencies</vt:lpstr>
      <vt:lpstr>Your Classroom Teaching Practices</vt:lpstr>
      <vt:lpstr>What are the Personal Competencies?</vt:lpstr>
      <vt:lpstr>What the Research Tells Us</vt:lpstr>
      <vt:lpstr>What the Research Tells Us</vt:lpstr>
      <vt:lpstr>Competency Definitions Review</vt:lpstr>
      <vt:lpstr>Competency Definitions Review</vt:lpstr>
      <vt:lpstr>Competency Definitions Review</vt:lpstr>
      <vt:lpstr>Competency Definitions Review</vt:lpstr>
      <vt:lpstr>Competency Definitions Review</vt:lpstr>
      <vt:lpstr>Competency Definitions Overview</vt:lpstr>
      <vt:lpstr>How do the Personal Competencies Interact?</vt:lpstr>
      <vt:lpstr>How do the Personal Competencies Interact?</vt:lpstr>
      <vt:lpstr>Personal Competency Framework</vt:lpstr>
      <vt:lpstr>The Contexts for Competencies</vt:lpstr>
      <vt:lpstr>Cognitive Competency </vt:lpstr>
      <vt:lpstr>PowerPoint Presentation</vt:lpstr>
      <vt:lpstr>Cognitive Competency </vt:lpstr>
      <vt:lpstr>Strategies for Cognitive Competency </vt:lpstr>
      <vt:lpstr>Strategies for Cognitive Competency </vt:lpstr>
      <vt:lpstr>Metacognitive Competency</vt:lpstr>
      <vt:lpstr>PowerPoint Presentation</vt:lpstr>
      <vt:lpstr>Metacognitive Competency</vt:lpstr>
      <vt:lpstr>Strategies for the Metacognitive Competency</vt:lpstr>
      <vt:lpstr>Strategies for the Metacognitive Competency</vt:lpstr>
      <vt:lpstr>Motivational Competency</vt:lpstr>
      <vt:lpstr>PowerPoint Presentation</vt:lpstr>
      <vt:lpstr>Motivational Competency</vt:lpstr>
      <vt:lpstr>Strategies for the Motivational Competency</vt:lpstr>
      <vt:lpstr>Strategies for the Motivational Competency</vt:lpstr>
      <vt:lpstr>Social/Emotional Competency</vt:lpstr>
      <vt:lpstr>PowerPoint Presentation</vt:lpstr>
      <vt:lpstr>Social/Emotional Competency</vt:lpstr>
      <vt:lpstr>Strategies for the Social/Emotional Competency</vt:lpstr>
      <vt:lpstr>Strategies for the Social/Emotional Competency</vt:lpstr>
      <vt:lpstr>Classroom Teaching Practices Survey Findings</vt:lpstr>
      <vt:lpstr>Classroom Teaching Practices Survey Findings</vt:lpstr>
      <vt:lpstr>Personal Competencies and Your Students</vt:lpstr>
      <vt:lpstr>Competency Definitions Review</vt:lpstr>
      <vt:lpstr>The Importance of the Personal Competencies Revisited</vt:lpstr>
      <vt:lpstr>The Importance of the Personal Competencies Revisited</vt:lpstr>
      <vt:lpstr>Personal Competencies and You</vt:lpstr>
      <vt:lpstr>Personal Competencies and You  </vt:lpstr>
      <vt:lpstr>Personal Competencies and You  </vt:lpstr>
      <vt:lpstr>Personal Competencies and Your Students</vt:lpstr>
      <vt:lpstr>Relational Suasion and the Personal Competencies</vt:lpstr>
      <vt:lpstr>Relational Suasion and the Personal Competencies</vt:lpstr>
      <vt:lpstr>Relational Suasion and the Personal Competencies</vt:lpstr>
      <vt:lpstr>Personal Competencies and Your Students</vt:lpstr>
      <vt:lpstr>Personal Competencies and Your Students</vt:lpstr>
      <vt:lpstr>To Prepare for Tomorrow</vt:lpstr>
      <vt:lpstr>Day 2 Agenda</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Let’s See What You’ve Learned</vt:lpstr>
      <vt:lpstr>What You Already Know About Lesson Planning</vt:lpstr>
      <vt:lpstr>Where We’re Headed</vt:lpstr>
      <vt:lpstr>Incorporating Personal Competencies into Your Lessons </vt:lpstr>
      <vt:lpstr>Incorporating Personal Competencies into Your Lessons: Enhanced Lesson Design (ELD) </vt:lpstr>
      <vt:lpstr>Incorporating Personal Competencies into Your Lessons: Enhanced Lesson Design (ELD) </vt:lpstr>
      <vt:lpstr>Let’s Look at a Sample... </vt:lpstr>
      <vt:lpstr>Let’s Look at a Sample... </vt:lpstr>
      <vt:lpstr>Let’s Look at a Sample... </vt:lpstr>
      <vt:lpstr>Let’s Look at a Sample... </vt:lpstr>
      <vt:lpstr>Let’s Look at a Sample... </vt:lpstr>
      <vt:lpstr>Let’s Look at a Sample... </vt:lpstr>
      <vt:lpstr>Now It’s Your Turn</vt:lpstr>
      <vt:lpstr>Incorporating Personal Competencies into Your Lessons</vt:lpstr>
      <vt:lpstr>Incorporating Personal Competencies into Your Lessons</vt:lpstr>
      <vt:lpstr>Share Your Own Lessons</vt:lpstr>
      <vt:lpstr>Reflecting on the ELD Process</vt:lpstr>
      <vt:lpstr>Incorporating the Competencies into All Contexts</vt:lpstr>
      <vt:lpstr>Incorporating the Competencies into All Contexts</vt:lpstr>
      <vt:lpstr>Incorporating the Competencies into All Contexts</vt:lpstr>
      <vt:lpstr>Incorporating the Competencies into All Contexts</vt:lpstr>
      <vt:lpstr>Incorporating the Competencies into All Contexts</vt:lpstr>
      <vt:lpstr>Revisiting Our Professional Learning Objectives</vt:lpstr>
      <vt:lpstr>Next Steps</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Competencies Academy</dc:title>
  <dc:creator>conferenceroom</dc:creator>
  <cp:lastModifiedBy>Sam Redding</cp:lastModifiedBy>
  <cp:revision>38</cp:revision>
  <dcterms:modified xsi:type="dcterms:W3CDTF">2016-08-23T12:42:37Z</dcterms:modified>
</cp:coreProperties>
</file>