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2"/>
  </p:notesMasterIdLst>
  <p:sldIdLst>
    <p:sldId id="264" r:id="rId2"/>
    <p:sldId id="270" r:id="rId3"/>
    <p:sldId id="271" r:id="rId4"/>
    <p:sldId id="265" r:id="rId5"/>
    <p:sldId id="273" r:id="rId6"/>
    <p:sldId id="274" r:id="rId7"/>
    <p:sldId id="268" r:id="rId8"/>
    <p:sldId id="269" r:id="rId9"/>
    <p:sldId id="27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25" d="100"/>
          <a:sy n="125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95807-883C-4C6B-BD83-96A7EA24C8B2}" type="datetimeFigureOut">
              <a:rPr lang="en-US" smtClean="0"/>
              <a:pPr/>
              <a:t>11/16/2012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302C3-D037-4A58-B86A-E0095164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0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012DB-17CC-4BD4-B2CE-A634E48E660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r>
              <a:rPr lang="en-US" dirty="0"/>
              <a:t>They say that mathematics is a universal language. </a:t>
            </a:r>
          </a:p>
          <a:p>
            <a:r>
              <a:rPr lang="en-US" dirty="0"/>
              <a:t>If this is true, then the aptitude of an individual to construct an understanding of math concepts is not influenced by class, race, or gender.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CDA98-085A-4D0E-B9B8-9052F880F88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order of things too, in Native cultures, can be different.</a:t>
            </a:r>
          </a:p>
          <a:p>
            <a:endParaRPr lang="en-US" dirty="0"/>
          </a:p>
          <a:p>
            <a:r>
              <a:rPr lang="en-US" dirty="0"/>
              <a:t>Native people are said to be holistic thinkers; that the connections they see in the environment and people are non-linear.</a:t>
            </a:r>
          </a:p>
          <a:p>
            <a:endParaRPr lang="en-US" dirty="0"/>
          </a:p>
          <a:p>
            <a:r>
              <a:rPr lang="en-US" dirty="0"/>
              <a:t>This goes against the very logical/sequential system of teaching and learning in dominant society.</a:t>
            </a:r>
          </a:p>
          <a:p>
            <a:endParaRPr lang="en-US" dirty="0"/>
          </a:p>
          <a:p>
            <a:r>
              <a:rPr lang="en-US" dirty="0"/>
              <a:t>What does this mean?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10A-CD7F-4F6F-A519-84689C9B0D32}" type="datetimeFigureOut">
              <a:rPr lang="en-US" smtClean="0"/>
              <a:pPr/>
              <a:t>11/16/2012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CA32-23AE-4C8D-B0CA-872481D68A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10A-CD7F-4F6F-A519-84689C9B0D32}" type="datetimeFigureOut">
              <a:rPr lang="en-US" smtClean="0"/>
              <a:pPr/>
              <a:t>11/16/2012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CA32-23AE-4C8D-B0CA-872481D68A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10A-CD7F-4F6F-A519-84689C9B0D32}" type="datetimeFigureOut">
              <a:rPr lang="en-US" smtClean="0"/>
              <a:pPr/>
              <a:t>11/16/2012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CA32-23AE-4C8D-B0CA-872481D68A7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94FD29-8C46-49F1-9ACE-97A08DF768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10A-CD7F-4F6F-A519-84689C9B0D32}" type="datetimeFigureOut">
              <a:rPr lang="en-US" smtClean="0"/>
              <a:pPr/>
              <a:t>11/16/2012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CA32-23AE-4C8D-B0CA-872481D68A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10A-CD7F-4F6F-A519-84689C9B0D32}" type="datetimeFigureOut">
              <a:rPr lang="en-US" smtClean="0"/>
              <a:pPr/>
              <a:t>11/16/2012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CA32-23AE-4C8D-B0CA-872481D68A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10A-CD7F-4F6F-A519-84689C9B0D32}" type="datetimeFigureOut">
              <a:rPr lang="en-US" smtClean="0"/>
              <a:pPr/>
              <a:t>11/16/2012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CA32-23AE-4C8D-B0CA-872481D68A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10A-CD7F-4F6F-A519-84689C9B0D32}" type="datetimeFigureOut">
              <a:rPr lang="en-US" smtClean="0"/>
              <a:pPr/>
              <a:t>11/16/2012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CA32-23AE-4C8D-B0CA-872481D68A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10A-CD7F-4F6F-A519-84689C9B0D32}" type="datetimeFigureOut">
              <a:rPr lang="en-US" smtClean="0"/>
              <a:pPr/>
              <a:t>11/16/2012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CA32-23AE-4C8D-B0CA-872481D68A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10A-CD7F-4F6F-A519-84689C9B0D32}" type="datetimeFigureOut">
              <a:rPr lang="en-US" smtClean="0"/>
              <a:pPr/>
              <a:t>11/16/2012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CA32-23AE-4C8D-B0CA-872481D68A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10A-CD7F-4F6F-A519-84689C9B0D32}" type="datetimeFigureOut">
              <a:rPr lang="en-US" smtClean="0"/>
              <a:pPr/>
              <a:t>11/16/2012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CA32-23AE-4C8D-B0CA-872481D68A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10A-CD7F-4F6F-A519-84689C9B0D32}" type="datetimeFigureOut">
              <a:rPr lang="en-US" smtClean="0"/>
              <a:pPr/>
              <a:t>11/16/2012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CA32-23AE-4C8D-B0CA-872481D68A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FEB010A-CD7F-4F6F-A519-84689C9B0D32}" type="datetimeFigureOut">
              <a:rPr lang="en-US" smtClean="0"/>
              <a:pPr/>
              <a:t>11/16/2012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A8CA32-23AE-4C8D-B0CA-872481D68A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Expectations:  Knocking Down Barriers to Success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7443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581400"/>
            <a:ext cx="8991600" cy="16002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Lauren Morando Rhim, RunningHorse Livingston,</a:t>
            </a:r>
          </a:p>
          <a:p>
            <a:pPr algn="ctr"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&amp;</a:t>
            </a:r>
            <a:r>
              <a:rPr lang="en-US" dirty="0" smtClean="0">
                <a:solidFill>
                  <a:schemeClr val="tx1"/>
                </a:solidFill>
              </a:rPr>
              <a:t> Bernadette Anderson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Presenters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7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4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manwithdr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666"/>
          <a:stretch>
            <a:fillRect/>
          </a:stretch>
        </p:blipFill>
        <p:spPr bwMode="auto">
          <a:xfrm>
            <a:off x="2057400" y="2133600"/>
            <a:ext cx="5266267" cy="33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8153400" y="76200"/>
            <a:ext cx="91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-346363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 </a:t>
            </a:r>
          </a:p>
          <a:p>
            <a:pPr algn="ctr"/>
            <a:r>
              <a:rPr lang="en-US" sz="4800" b="1" dirty="0" smtClean="0"/>
              <a:t>NEXT STEPS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2239879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KEEP IT MOVING FORWARD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56564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769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r>
              <a:rPr lang="en-US" sz="4400" b="1" dirty="0" smtClean="0"/>
              <a:t>Session </a:t>
            </a:r>
            <a:r>
              <a:rPr lang="en-US" sz="4400" b="1" dirty="0"/>
              <a:t>Purpose: </a:t>
            </a:r>
            <a:r>
              <a:rPr lang="en-US" sz="4400" b="1" dirty="0" smtClean="0"/>
              <a:t> </a:t>
            </a:r>
          </a:p>
          <a:p>
            <a:endParaRPr lang="en-US" sz="4400" b="1" dirty="0" smtClean="0"/>
          </a:p>
          <a:p>
            <a:pPr algn="ctr"/>
            <a:r>
              <a:rPr lang="en-US" sz="4400" b="1" dirty="0" smtClean="0"/>
              <a:t>To </a:t>
            </a:r>
            <a:r>
              <a:rPr lang="en-US" sz="4400" b="1" dirty="0"/>
              <a:t>expose barriers to change and identify strategies to knock them down.</a:t>
            </a:r>
          </a:p>
        </p:txBody>
      </p:sp>
    </p:spTree>
    <p:extLst>
      <p:ext uri="{BB962C8B-B14F-4D97-AF65-F5344CB8AC3E}">
        <p14:creationId xmlns:p14="http://schemas.microsoft.com/office/powerpoint/2010/main" val="2126542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7400"/>
            <a:ext cx="7772400" cy="990600"/>
          </a:xfrm>
        </p:spPr>
        <p:txBody>
          <a:bodyPr>
            <a:noAutofit/>
          </a:bodyPr>
          <a:lstStyle/>
          <a:p>
            <a:r>
              <a:rPr lang="en-US" sz="5400" b="1" u="sng" dirty="0" smtClean="0">
                <a:solidFill>
                  <a:schemeClr val="tx1"/>
                </a:solidFill>
              </a:rPr>
              <a:t>Levels of Barriers </a:t>
            </a: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/>
              <a:t>C</a:t>
            </a: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2667000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6000" b="1" dirty="0" smtClean="0"/>
              <a:t>Central Office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b="1" dirty="0" smtClean="0"/>
              <a:t>School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b="1" dirty="0" smtClean="0"/>
              <a:t>Classroom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23019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LET’S TALK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05000"/>
            <a:ext cx="38100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What </a:t>
            </a:r>
            <a:r>
              <a:rPr lang="en-US" sz="3600" b="1" dirty="0">
                <a:solidFill>
                  <a:schemeClr val="tx1"/>
                </a:solidFill>
              </a:rPr>
              <a:t>do Native American students need most to motivate them toward school learning and persistence in education? </a:t>
            </a:r>
          </a:p>
        </p:txBody>
      </p:sp>
      <p:pic>
        <p:nvPicPr>
          <p:cNvPr id="6" name="Picture 5" descr="Salena Tori graduation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6008" y="2667000"/>
            <a:ext cx="4286109" cy="385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57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LET’S TALK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05000"/>
            <a:ext cx="38100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What factors influence performance of schools enrolling Native American Students?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Salena Tori graduation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6008" y="2667000"/>
            <a:ext cx="4286109" cy="385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57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1295400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chemeClr val="bg2">
                  <a:lumMod val="90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800" b="1" dirty="0" smtClean="0"/>
          </a:p>
          <a:p>
            <a:pPr marL="514350" indent="-514350">
              <a:lnSpc>
                <a:spcPct val="9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800" dirty="0" smtClean="0"/>
              <a:t>Quality of the Curriculum</a:t>
            </a:r>
          </a:p>
          <a:p>
            <a:pPr marL="514350" indent="-514350">
              <a:lnSpc>
                <a:spcPct val="9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800" dirty="0" smtClean="0"/>
              <a:t>Quality of the Instruction</a:t>
            </a:r>
            <a:endParaRPr lang="en-US" sz="2800" dirty="0" smtClean="0">
              <a:solidFill>
                <a:schemeClr val="bg2">
                  <a:lumMod val="90000"/>
                </a:schemeClr>
              </a:solidFill>
              <a:latin typeface="Arial Narrow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800" dirty="0" smtClean="0"/>
              <a:t>Quality of the School Environment</a:t>
            </a:r>
            <a:endParaRPr lang="en-US" sz="2800" dirty="0" smtClean="0">
              <a:solidFill>
                <a:schemeClr val="bg2">
                  <a:lumMod val="90000"/>
                </a:schemeClr>
              </a:solidFill>
              <a:latin typeface="Arial Narrow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800" dirty="0" smtClean="0"/>
              <a:t>Quality of the Student’s Home Environment</a:t>
            </a:r>
            <a:endParaRPr lang="en-US" sz="2800" dirty="0" smtClean="0">
              <a:latin typeface="Arial Narrow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entury Gothic" pitchFamily="34" charset="0"/>
              </a:rPr>
              <a:t>Schools control</a:t>
            </a:r>
            <a:r>
              <a:rPr lang="en-US" sz="2800" b="1" dirty="0" smtClean="0">
                <a:latin typeface="Century Gothic" pitchFamily="34" charset="0"/>
              </a:rPr>
              <a:t> 3 out of 4 </a:t>
            </a:r>
            <a:r>
              <a:rPr lang="en-US" sz="2800" dirty="0" smtClean="0">
                <a:latin typeface="Century Gothic" pitchFamily="34" charset="0"/>
              </a:rPr>
              <a:t>critical variables that determine student success in mathematics.</a:t>
            </a:r>
            <a:r>
              <a:rPr lang="en-US" sz="2800" dirty="0" smtClean="0"/>
              <a:t>  </a:t>
            </a:r>
            <a:r>
              <a:rPr lang="en-US" sz="1400" dirty="0" smtClean="0"/>
              <a:t>       </a:t>
            </a:r>
            <a:r>
              <a:rPr lang="en-US" dirty="0" smtClean="0"/>
              <a:t>Fennel, 2002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04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dirty="0" smtClean="0"/>
              <a:t>Variables Impacting Student Success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r="11876"/>
          <a:stretch>
            <a:fillRect/>
          </a:stretch>
        </p:blipFill>
        <p:spPr bwMode="auto">
          <a:xfrm>
            <a:off x="6400800" y="1905000"/>
            <a:ext cx="1392702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j02299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00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LET’S DISCUSS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What are the specific barriers which may stand in the way as change begins to occur?</a:t>
            </a:r>
          </a:p>
          <a:p>
            <a:endParaRPr lang="en-US" dirty="0"/>
          </a:p>
        </p:txBody>
      </p:sp>
      <p:pic>
        <p:nvPicPr>
          <p:cNvPr id="6" name="Picture 5" descr="nez perc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678143"/>
            <a:ext cx="2590800" cy="47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97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LET’S THINK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0400" y="2133600"/>
            <a:ext cx="7620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Select a previously mentioned barrier and answer the questions with your partner:</a:t>
            </a:r>
          </a:p>
          <a:p>
            <a:endParaRPr lang="en-US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Why </a:t>
            </a:r>
            <a:r>
              <a:rPr lang="en-US" sz="3200" b="1" dirty="0"/>
              <a:t>will dramatic change be hard to </a:t>
            </a:r>
            <a:r>
              <a:rPr lang="en-US" sz="3200" b="1" dirty="0" smtClean="0"/>
              <a:t>address for the specific barrier?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How do we knock </a:t>
            </a:r>
            <a:r>
              <a:rPr lang="en-US" sz="3200" b="1" dirty="0" smtClean="0"/>
              <a:t>the barrier </a:t>
            </a:r>
            <a:r>
              <a:rPr lang="en-US" sz="3200" b="1" dirty="0"/>
              <a:t>down for the sake of the students?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3011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55" y="2286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LET’S SHARE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99754" y="1600200"/>
            <a:ext cx="67298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One partner share with group a solution for a barrier.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564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261</TotalTime>
  <Words>264</Words>
  <Application>Microsoft Office PowerPoint</Application>
  <PresentationFormat>On-screen Show (4:3)</PresentationFormat>
  <Paragraphs>48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Expectations:  Knocking Down Barriers to Success</vt:lpstr>
      <vt:lpstr>PowerPoint Presentation</vt:lpstr>
      <vt:lpstr>Levels of Barriers   C  </vt:lpstr>
      <vt:lpstr>LET’S TALK</vt:lpstr>
      <vt:lpstr>LET’S TALK</vt:lpstr>
      <vt:lpstr>PowerPoint Presentation</vt:lpstr>
      <vt:lpstr>LET’S DISCUSS</vt:lpstr>
      <vt:lpstr>LET’S THINK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Bernadette</dc:creator>
  <cp:lastModifiedBy>Pam Sheley</cp:lastModifiedBy>
  <cp:revision>14</cp:revision>
  <dcterms:created xsi:type="dcterms:W3CDTF">2012-11-15T21:20:08Z</dcterms:created>
  <dcterms:modified xsi:type="dcterms:W3CDTF">2012-11-16T20:02:44Z</dcterms:modified>
</cp:coreProperties>
</file>