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99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B0F0"/>
    <a:srgbClr val="66FF66"/>
    <a:srgbClr val="FF00FF"/>
    <a:srgbClr val="33CC33"/>
    <a:srgbClr val="000000"/>
    <a:srgbClr val="CC3399"/>
    <a:srgbClr val="FF505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10,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Jemez Day School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1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B4688-54B5-418B-97A6-849E7B33EB89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A621-1284-4B24-ACEE-78C6078BED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DACB-ECCF-43E7-AA13-148115418E46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23E2E-016D-4A4C-BFC1-C7A1E24290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64770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143000"/>
            <a:ext cx="77724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srgbClr val="C00000"/>
                </a:solidFill>
                <a:latin typeface="Cambria" pitchFamily="18" charset="0"/>
              </a:rPr>
              <a:t>Jemez Day School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3352800"/>
            <a:ext cx="731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Common Core State Standards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41269" y="3953470"/>
            <a:ext cx="3461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Questions?</a:t>
            </a:r>
            <a:endParaRPr lang="en-US" sz="54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93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96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Jemez Day School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10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2</a:t>
            </a:fld>
            <a:r>
              <a:rPr lang="en-US" dirty="0" smtClean="0"/>
              <a:t>				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2286000"/>
            <a:ext cx="7162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Objectives: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will promote and support the maintenance of the Jemez Pueblo (</a:t>
            </a:r>
            <a:r>
              <a:rPr lang="en-US" sz="3200" dirty="0" err="1" smtClean="0"/>
              <a:t>Walatowa</a:t>
            </a:r>
            <a:r>
              <a:rPr lang="en-US" sz="3200" dirty="0" smtClean="0"/>
              <a:t>) language, culture and tradition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2286000"/>
            <a:ext cx="7162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Objectives: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r>
              <a:rPr lang="en-US" sz="3200" dirty="0" smtClean="0"/>
              <a:t>All Jemez Day School staff will have a full understanding of the Math and ELA Common Core Standards by the end of the 2012-2013 School year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3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Trainings</a:t>
            </a:r>
          </a:p>
          <a:p>
            <a:pPr>
              <a:spcBef>
                <a:spcPct val="0"/>
              </a:spcBef>
              <a:defRPr/>
            </a:pPr>
            <a:r>
              <a:rPr lang="en-US" sz="1600" dirty="0" smtClean="0"/>
              <a:t>Staff has participated in a multitude of trainings in the Common Core Standards in Math and ELA:</a:t>
            </a:r>
          </a:p>
          <a:p>
            <a:r>
              <a:rPr lang="en-US" b="1" dirty="0" smtClean="0"/>
              <a:t>01/16/13		Introduction to CCSS</a:t>
            </a:r>
            <a:endParaRPr lang="en-US" dirty="0" smtClean="0"/>
          </a:p>
          <a:p>
            <a:r>
              <a:rPr lang="en-US" b="1" dirty="0" smtClean="0"/>
              <a:t>			Review Appendices A, B, and C</a:t>
            </a:r>
          </a:p>
          <a:p>
            <a:endParaRPr lang="en-US" sz="900" dirty="0" smtClean="0"/>
          </a:p>
          <a:p>
            <a:r>
              <a:rPr lang="en-US" b="1" dirty="0" smtClean="0"/>
              <a:t>01/23/13		Unwrap Common Core Math</a:t>
            </a:r>
          </a:p>
          <a:p>
            <a:endParaRPr lang="en-US" sz="900" dirty="0" smtClean="0"/>
          </a:p>
          <a:p>
            <a:r>
              <a:rPr lang="en-US" b="1" dirty="0" smtClean="0"/>
              <a:t>01/30/13		Unwrap ELA Common Core</a:t>
            </a:r>
          </a:p>
          <a:p>
            <a:endParaRPr lang="en-US" sz="900" dirty="0" smtClean="0"/>
          </a:p>
          <a:p>
            <a:r>
              <a:rPr lang="en-US" b="1" dirty="0" smtClean="0"/>
              <a:t>02/06/13		Vertical Alignment—Math </a:t>
            </a:r>
          </a:p>
          <a:p>
            <a:endParaRPr lang="en-US" sz="900" dirty="0" smtClean="0"/>
          </a:p>
          <a:p>
            <a:r>
              <a:rPr lang="en-US" b="1" dirty="0" smtClean="0"/>
              <a:t>02/20/13		Vertical Alignment—Reading</a:t>
            </a:r>
          </a:p>
          <a:p>
            <a:endParaRPr lang="en-US" sz="900" dirty="0" smtClean="0"/>
          </a:p>
          <a:p>
            <a:pPr marL="1828800" indent="-1828800"/>
            <a:r>
              <a:rPr lang="en-US" b="1" dirty="0" smtClean="0"/>
              <a:t>03/28/13	Common Core Rigorous Curriculum Design and Depth of Knowledge</a:t>
            </a:r>
          </a:p>
          <a:p>
            <a:pPr marL="1828800" indent="-1828800"/>
            <a:endParaRPr lang="en-US" sz="900" dirty="0" smtClean="0"/>
          </a:p>
          <a:p>
            <a:r>
              <a:rPr lang="en-US" b="1" dirty="0" smtClean="0"/>
              <a:t>06/01-02/13	Common Core Teaching Activities for ELA and Math</a:t>
            </a:r>
          </a:p>
          <a:p>
            <a:endParaRPr lang="en-US" sz="900" dirty="0" smtClean="0"/>
          </a:p>
          <a:p>
            <a:r>
              <a:rPr lang="en-US" b="1" dirty="0" smtClean="0"/>
              <a:t>07/17-24/13	Math Common Core</a:t>
            </a:r>
            <a:br>
              <a:rPr lang="en-US" b="1" dirty="0" smtClean="0"/>
            </a:br>
            <a:r>
              <a:rPr lang="en-US" b="1" dirty="0" smtClean="0"/>
              <a:t>			Math Practice</a:t>
            </a:r>
            <a:endParaRPr lang="en-US" dirty="0" smtClean="0"/>
          </a:p>
          <a:p>
            <a:r>
              <a:rPr lang="en-US" b="1" dirty="0" smtClean="0"/>
              <a:t>			Pacing Guides</a:t>
            </a:r>
            <a:endParaRPr lang="en-US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4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Planning and Teaching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Staff is using the Common Core Standards in their     planning and teaching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Students are currently being assessed using the Common Core Standards in the NWEA-MAPs assessment 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School Year 2013-2014, we will be using the CCSS NWEA-MAPs data for instruction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All staff have unwrapped the Common Core State Standards in ELA and Math </a:t>
            </a:r>
          </a:p>
          <a:p>
            <a:pPr>
              <a:spcBef>
                <a:spcPct val="0"/>
              </a:spcBef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r>
              <a:rPr lang="en-US" sz="2000" i="1" dirty="0" smtClean="0"/>
              <a:t>	We know the Staff is proficient at unwrapping the standards because we had several trainings in which we unwrapped the standards in Math AND ELA</a:t>
            </a:r>
          </a:p>
          <a:p>
            <a:pPr>
              <a:spcBef>
                <a:spcPct val="0"/>
              </a:spcBef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5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Vertical Alignment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All staff have analyzed and have a full understanding of the vertical alignment in the ELA and Math Common Core Standards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r>
              <a:rPr lang="en-US" sz="2000" i="1" dirty="0" smtClean="0"/>
              <a:t>	We know this because we had several PLA Math and Reading meetings during which we worked on vertical alignment</a:t>
            </a:r>
          </a:p>
          <a:p>
            <a:pPr>
              <a:spcBef>
                <a:spcPct val="0"/>
              </a:spcBef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6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Instruction and Learning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Greatly improved instruction</a:t>
            </a:r>
          </a:p>
          <a:p>
            <a:pPr marL="682625" lvl="1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Teachers are more focused on critical thinking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Increased student learning</a:t>
            </a:r>
          </a:p>
          <a:p>
            <a:pPr marL="682625" lvl="1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Students are responding orally</a:t>
            </a:r>
          </a:p>
          <a:p>
            <a:pPr marL="682625" lvl="1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Students are explaining their thinking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7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Instruction and Learning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Initial Resistance due to Lack of Understanding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Training resulted in Teachers’ becoming receptive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Training resulted in Teachers’ taking risks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Students respond by taking risks to solve problems orally</a:t>
            </a:r>
          </a:p>
          <a:p>
            <a:pPr marL="225425" indent="-225425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>
              <a:spcBef>
                <a:spcPct val="0"/>
              </a:spcBef>
              <a:defRPr/>
            </a:pPr>
            <a:endParaRPr lang="en-US" sz="16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1066800" y="4800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63550">
              <a:spcBef>
                <a:spcPct val="0"/>
              </a:spcBef>
              <a:defRPr/>
            </a:pPr>
            <a:r>
              <a:rPr lang="en-US" i="1" dirty="0" smtClean="0"/>
              <a:t>	Teachers are taking responsibility for their own learning process in Writing</a:t>
            </a:r>
          </a:p>
          <a:p>
            <a:pPr marL="225425" indent="-225425">
              <a:spcBef>
                <a:spcPct val="0"/>
              </a:spcBef>
              <a:defRPr/>
            </a:pPr>
            <a:endParaRPr lang="en-US" i="1" dirty="0" smtClean="0"/>
          </a:p>
          <a:p>
            <a:pPr defTabSz="463550">
              <a:spcBef>
                <a:spcPct val="0"/>
              </a:spcBef>
              <a:defRPr/>
            </a:pPr>
            <a:r>
              <a:rPr lang="en-US" i="1" dirty="0" smtClean="0"/>
              <a:t>	Students are engaging with this new collaborative environment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8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1143001"/>
            <a:ext cx="7772400" cy="2457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381000"/>
            <a:ext cx="7772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solidFill>
                <a:srgbClr val="C00000"/>
              </a:solidFill>
              <a:latin typeface="Cambria" pitchFamily="18" charset="0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14800" dirty="0" smtClean="0">
                <a:solidFill>
                  <a:srgbClr val="C00000"/>
                </a:solidFill>
              </a:rPr>
              <a:t>PRINCIPAL LEADERSHIP ACADEMY</a:t>
            </a:r>
          </a:p>
          <a:p>
            <a:pPr algn="ctr">
              <a:spcBef>
                <a:spcPct val="0"/>
              </a:spcBef>
              <a:defRPr/>
            </a:pPr>
            <a:endParaRPr lang="en-US" sz="4400" dirty="0" smtClean="0"/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en-US" sz="4400" dirty="0" smtClean="0">
              <a:solidFill>
                <a:srgbClr val="C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990600"/>
            <a:ext cx="7162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dirty="0" smtClean="0"/>
              <a:t>Jemez Day School Ongoing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r>
              <a:rPr lang="en-US" sz="3200" i="1" dirty="0" smtClean="0"/>
              <a:t>	We have learned that there is much more that we have to learn</a:t>
            </a:r>
          </a:p>
          <a:p>
            <a:pPr>
              <a:spcBef>
                <a:spcPct val="0"/>
              </a:spcBef>
              <a:defRPr/>
            </a:pPr>
            <a:r>
              <a:rPr lang="en-US" sz="3200" i="1" dirty="0" smtClean="0"/>
              <a:t>	We've only scratched the surface in one year's time</a:t>
            </a:r>
          </a:p>
          <a:p>
            <a:pPr>
              <a:spcBef>
                <a:spcPct val="0"/>
              </a:spcBef>
              <a:defRPr/>
            </a:pPr>
            <a:r>
              <a:rPr lang="en-US" sz="3200" i="1" dirty="0" smtClean="0"/>
              <a:t>	The staff will become more advanced as they use the Common Core State Standards in their daily lessons</a:t>
            </a:r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  <a:p>
            <a:pPr>
              <a:spcBef>
                <a:spcPct val="0"/>
              </a:spcBef>
              <a:defRPr/>
            </a:pPr>
            <a:endParaRPr lang="en-US" sz="3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57200" y="64770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10, 2013		Jemez Day School				</a:t>
            </a:r>
            <a:fld id="{C76C506B-A6BA-4390-8309-4C3C98F65913}" type="slidenum">
              <a:rPr lang="en-US" smtClean="0"/>
              <a:pPr algn="ctr"/>
              <a:t>9</a:t>
            </a:fld>
            <a:r>
              <a:rPr lang="en-US" dirty="0" smtClean="0"/>
              <a:t>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</TotalTime>
  <Words>315</Words>
  <Application>Microsoft Office PowerPoint</Application>
  <PresentationFormat>On-screen Show (4:3)</PresentationFormat>
  <Paragraphs>145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myra.maher</dc:creator>
  <cp:lastModifiedBy>freddie.cardenas</cp:lastModifiedBy>
  <cp:revision>127</cp:revision>
  <dcterms:created xsi:type="dcterms:W3CDTF">2013-05-30T00:22:32Z</dcterms:created>
  <dcterms:modified xsi:type="dcterms:W3CDTF">2013-07-08T16:59:59Z</dcterms:modified>
</cp:coreProperties>
</file>