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8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0915E-D6C0-4072-9229-B5019892AD6B}" type="datetimeFigureOut">
              <a:rPr lang="en-US" smtClean="0"/>
              <a:t>7/8/2013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10C508E7-F284-48A9-AB1E-1B6312D852E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0915E-D6C0-4072-9229-B5019892AD6B}" type="datetimeFigureOut">
              <a:rPr lang="en-US" smtClean="0"/>
              <a:t>7/8/2013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508E7-F284-48A9-AB1E-1B6312D852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0915E-D6C0-4072-9229-B5019892AD6B}" type="datetimeFigureOut">
              <a:rPr lang="en-US" smtClean="0"/>
              <a:t>7/8/2013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508E7-F284-48A9-AB1E-1B6312D852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0915E-D6C0-4072-9229-B5019892AD6B}" type="datetimeFigureOut">
              <a:rPr lang="en-US" smtClean="0"/>
              <a:t>7/8/2013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508E7-F284-48A9-AB1E-1B6312D852E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0915E-D6C0-4072-9229-B5019892AD6B}" type="datetimeFigureOut">
              <a:rPr lang="en-US" smtClean="0"/>
              <a:t>7/8/2013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0C508E7-F284-48A9-AB1E-1B6312D852E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0915E-D6C0-4072-9229-B5019892AD6B}" type="datetimeFigureOut">
              <a:rPr lang="en-US" smtClean="0"/>
              <a:t>7/8/2013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508E7-F284-48A9-AB1E-1B6312D852E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0915E-D6C0-4072-9229-B5019892AD6B}" type="datetimeFigureOut">
              <a:rPr lang="en-US" smtClean="0"/>
              <a:t>7/8/2013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508E7-F284-48A9-AB1E-1B6312D852E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0915E-D6C0-4072-9229-B5019892AD6B}" type="datetimeFigureOut">
              <a:rPr lang="en-US" smtClean="0"/>
              <a:t>7/8/2013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508E7-F284-48A9-AB1E-1B6312D852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0915E-D6C0-4072-9229-B5019892AD6B}" type="datetimeFigureOut">
              <a:rPr lang="en-US" smtClean="0"/>
              <a:t>7/8/2013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508E7-F284-48A9-AB1E-1B6312D852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0915E-D6C0-4072-9229-B5019892AD6B}" type="datetimeFigureOut">
              <a:rPr lang="en-US" smtClean="0"/>
              <a:t>7/8/2013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508E7-F284-48A9-AB1E-1B6312D852E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0915E-D6C0-4072-9229-B5019892AD6B}" type="datetimeFigureOut">
              <a:rPr lang="en-US" smtClean="0"/>
              <a:t>7/8/2013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0C508E7-F284-48A9-AB1E-1B6312D852E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B0915E-D6C0-4072-9229-B5019892AD6B}" type="datetimeFigureOut">
              <a:rPr lang="en-US" smtClean="0"/>
              <a:t>7/8/2013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10C508E7-F284-48A9-AB1E-1B6312D852E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990600"/>
          </a:xfrm>
        </p:spPr>
        <p:txBody>
          <a:bodyPr/>
          <a:lstStyle/>
          <a:p>
            <a:r>
              <a:rPr lang="en-US" sz="3200" b="1" dirty="0" smtClean="0">
                <a:solidFill>
                  <a:schemeClr val="accent1"/>
                </a:solidFill>
              </a:rPr>
              <a:t>Sky City Community School</a:t>
            </a:r>
          </a:p>
          <a:p>
            <a:r>
              <a:rPr lang="en-US" sz="1400" b="1" dirty="0" smtClean="0">
                <a:solidFill>
                  <a:schemeClr val="accent1"/>
                </a:solidFill>
              </a:rPr>
              <a:t>By: Yvonne M. Haven, Acting Principal</a:t>
            </a:r>
          </a:p>
          <a:p>
            <a:endParaRPr lang="en-US" sz="3200" b="1" dirty="0" smtClean="0">
              <a:solidFill>
                <a:schemeClr val="accent1"/>
              </a:solidFill>
            </a:endParaRP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Language and Culture</a:t>
            </a:r>
            <a:endParaRPr lang="en-US" sz="5400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4495800"/>
            <a:ext cx="7543800" cy="193899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4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Infusing Acoma Culture and Traditions into the 21st Century</a:t>
            </a:r>
            <a:endParaRPr lang="en-US" sz="40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800" y="152400"/>
            <a:ext cx="1348900" cy="123937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599" y="5414921"/>
            <a:ext cx="1185863" cy="120225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005" b="16467"/>
          <a:stretch/>
        </p:blipFill>
        <p:spPr>
          <a:xfrm>
            <a:off x="155752" y="5562599"/>
            <a:ext cx="1303964" cy="1052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7155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3400" y="274638"/>
            <a:ext cx="8001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The physical appearance of the school reflects the tribal culture.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2590800"/>
            <a:ext cx="3978275" cy="2983706"/>
          </a:xfrm>
        </p:spPr>
      </p:pic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Oral History of </a:t>
            </a:r>
            <a:r>
              <a:rPr lang="en-US" dirty="0" smtClean="0"/>
              <a:t>Baskets lesson </a:t>
            </a:r>
            <a:r>
              <a:rPr lang="en-US" dirty="0"/>
              <a:t>for 7-8th </a:t>
            </a:r>
            <a:r>
              <a:rPr lang="en-US" dirty="0" smtClean="0"/>
              <a:t>grade</a:t>
            </a:r>
            <a:r>
              <a:rPr lang="en-US" dirty="0"/>
              <a:t> </a:t>
            </a:r>
            <a:r>
              <a:rPr lang="en-US" dirty="0" smtClean="0"/>
              <a:t>(Baskets displayed)</a:t>
            </a:r>
          </a:p>
          <a:p>
            <a:r>
              <a:rPr lang="en-US" dirty="0"/>
              <a:t>The appointed 2013 Acoma Tribal </a:t>
            </a:r>
            <a:r>
              <a:rPr lang="en-US" dirty="0" smtClean="0"/>
              <a:t>Officials, their roles </a:t>
            </a:r>
            <a:r>
              <a:rPr lang="en-US" dirty="0"/>
              <a:t>and their Indian </a:t>
            </a:r>
            <a:r>
              <a:rPr lang="en-US" dirty="0" smtClean="0"/>
              <a:t>names. (Pictures displayed)</a:t>
            </a:r>
          </a:p>
          <a:p>
            <a:r>
              <a:rPr lang="en-US" dirty="0"/>
              <a:t>Canes and Pueblo Government </a:t>
            </a:r>
            <a:r>
              <a:rPr lang="en-US" dirty="0" smtClean="0"/>
              <a:t>lesson (drawings displayed)</a:t>
            </a:r>
          </a:p>
          <a:p>
            <a:r>
              <a:rPr lang="en-US" dirty="0" smtClean="0"/>
              <a:t>Traditional clothing presentation.</a:t>
            </a:r>
          </a:p>
          <a:p>
            <a:r>
              <a:rPr lang="en-US" dirty="0" smtClean="0"/>
              <a:t>Paper dolls of the </a:t>
            </a:r>
            <a:r>
              <a:rPr lang="en-US" dirty="0" err="1" smtClean="0"/>
              <a:t>Huuchaniis</a:t>
            </a:r>
            <a:r>
              <a:rPr lang="en-US" dirty="0" smtClean="0"/>
              <a:t>.</a:t>
            </a:r>
          </a:p>
          <a:p>
            <a:r>
              <a:rPr lang="en-US" dirty="0" smtClean="0"/>
              <a:t>Indian Puppets (displayed on walls)</a:t>
            </a:r>
          </a:p>
          <a:p>
            <a:r>
              <a:rPr lang="en-US" dirty="0" smtClean="0"/>
              <a:t>Clan </a:t>
            </a:r>
            <a:r>
              <a:rPr lang="en-US" dirty="0"/>
              <a:t>class </a:t>
            </a:r>
            <a:r>
              <a:rPr lang="en-US" dirty="0" smtClean="0"/>
              <a:t>walk (Banners displayed)</a:t>
            </a:r>
          </a:p>
          <a:p>
            <a:r>
              <a:rPr lang="en-US" dirty="0" smtClean="0"/>
              <a:t>Storybook and Native Roots performance by Emmett “</a:t>
            </a:r>
            <a:r>
              <a:rPr lang="en-US" dirty="0" err="1" smtClean="0"/>
              <a:t>Shkeme</a:t>
            </a:r>
            <a:r>
              <a:rPr lang="en-US" dirty="0" smtClean="0"/>
              <a:t>” Garcia</a:t>
            </a:r>
          </a:p>
          <a:p>
            <a:r>
              <a:rPr lang="en-US" dirty="0" smtClean="0"/>
              <a:t>Tribes Projects (displayed in lobby)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62000" y="1676400"/>
            <a:ext cx="381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rgbClr val="FF0000"/>
                </a:solidFill>
              </a:rPr>
              <a:t>Shkeme</a:t>
            </a:r>
            <a:r>
              <a:rPr lang="en-US" b="1" dirty="0" smtClean="0">
                <a:solidFill>
                  <a:srgbClr val="FF0000"/>
                </a:solidFill>
              </a:rPr>
              <a:t>: Storybook and Native Roots Performance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96334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327150"/>
          </a:xfrm>
        </p:spPr>
        <p:txBody>
          <a:bodyPr>
            <a:noAutofit/>
          </a:bodyPr>
          <a:lstStyle/>
          <a:p>
            <a:r>
              <a:rPr lang="en-US" sz="2900" dirty="0" smtClean="0">
                <a:solidFill>
                  <a:schemeClr val="tx1"/>
                </a:solidFill>
              </a:rPr>
              <a:t>The Leadership Team plans ways to infuse tribal customs and values in the school’s operating procedures, rituals and activities.</a:t>
            </a:r>
            <a:endParaRPr lang="en-US" sz="2900" dirty="0">
              <a:solidFill>
                <a:schemeClr val="tx1"/>
              </a:solidFill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Commanche</a:t>
            </a:r>
            <a:r>
              <a:rPr lang="en-US" dirty="0"/>
              <a:t> </a:t>
            </a:r>
            <a:r>
              <a:rPr lang="en-US" dirty="0" smtClean="0"/>
              <a:t>Dance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half" idx="3"/>
          </p:nvPr>
        </p:nvSpPr>
        <p:spPr>
          <a:xfrm>
            <a:off x="4953000" y="1981200"/>
            <a:ext cx="3733800" cy="3352800"/>
          </a:xfrm>
        </p:spPr>
        <p:txBody>
          <a:bodyPr>
            <a:normAutofit fontScale="25000" lnSpcReduction="20000"/>
          </a:bodyPr>
          <a:lstStyle/>
          <a:p>
            <a:pPr algn="ctr"/>
            <a:r>
              <a:rPr lang="en-US" sz="11200" b="0" dirty="0" smtClean="0"/>
              <a:t>School-wide Initiatives</a:t>
            </a:r>
          </a:p>
          <a:p>
            <a:pPr algn="ctr"/>
            <a:endParaRPr lang="en-US" sz="4000" b="0" dirty="0" smtClean="0"/>
          </a:p>
          <a:p>
            <a:r>
              <a:rPr lang="en-US" sz="6200" b="0" dirty="0" smtClean="0">
                <a:solidFill>
                  <a:schemeClr val="tx1"/>
                </a:solidFill>
              </a:rPr>
              <a:t>-Acoma </a:t>
            </a:r>
            <a:r>
              <a:rPr lang="en-US" sz="6200" b="0" dirty="0">
                <a:solidFill>
                  <a:schemeClr val="tx1"/>
                </a:solidFill>
              </a:rPr>
              <a:t>Language classes built into the Master schedule</a:t>
            </a:r>
            <a:endParaRPr lang="en-US" sz="2800" dirty="0">
              <a:solidFill>
                <a:schemeClr val="tx1"/>
              </a:solidFill>
            </a:endParaRPr>
          </a:p>
          <a:p>
            <a:r>
              <a:rPr lang="en-US" sz="6200" b="0" dirty="0" smtClean="0">
                <a:solidFill>
                  <a:schemeClr val="tx1"/>
                </a:solidFill>
              </a:rPr>
              <a:t>Morning Blessing cited in all classes every morning</a:t>
            </a:r>
          </a:p>
          <a:p>
            <a:r>
              <a:rPr lang="en-US" sz="6200" b="0" dirty="0" smtClean="0">
                <a:solidFill>
                  <a:schemeClr val="tx1"/>
                </a:solidFill>
              </a:rPr>
              <a:t>-Greetings in </a:t>
            </a:r>
            <a:r>
              <a:rPr lang="en-US" sz="6200" b="0" dirty="0" err="1" smtClean="0">
                <a:solidFill>
                  <a:schemeClr val="tx1"/>
                </a:solidFill>
              </a:rPr>
              <a:t>Keres</a:t>
            </a:r>
            <a:r>
              <a:rPr lang="en-US" sz="6200" b="0" dirty="0" smtClean="0">
                <a:solidFill>
                  <a:schemeClr val="tx1"/>
                </a:solidFill>
              </a:rPr>
              <a:t> within the school</a:t>
            </a:r>
          </a:p>
          <a:p>
            <a:r>
              <a:rPr lang="en-US" sz="6200" b="0" dirty="0">
                <a:solidFill>
                  <a:schemeClr val="tx1"/>
                </a:solidFill>
              </a:rPr>
              <a:t>-LST planned Native American </a:t>
            </a:r>
            <a:r>
              <a:rPr lang="en-US" sz="6200" b="0" dirty="0" smtClean="0">
                <a:solidFill>
                  <a:schemeClr val="tx1"/>
                </a:solidFill>
              </a:rPr>
              <a:t>Week</a:t>
            </a:r>
          </a:p>
          <a:p>
            <a:r>
              <a:rPr lang="en-US" sz="6200" b="0" dirty="0" smtClean="0">
                <a:solidFill>
                  <a:schemeClr val="tx1"/>
                </a:solidFill>
              </a:rPr>
              <a:t>-Native American Dress Day</a:t>
            </a:r>
          </a:p>
          <a:p>
            <a:r>
              <a:rPr lang="en-US" sz="6200" b="0" dirty="0">
                <a:solidFill>
                  <a:schemeClr val="tx1"/>
                </a:solidFill>
              </a:rPr>
              <a:t>a</a:t>
            </a:r>
            <a:r>
              <a:rPr lang="en-US" sz="6200" b="0" dirty="0" smtClean="0">
                <a:solidFill>
                  <a:schemeClr val="tx1"/>
                </a:solidFill>
              </a:rPr>
              <a:t>nd class performances</a:t>
            </a:r>
          </a:p>
          <a:p>
            <a:r>
              <a:rPr lang="en-US" sz="6200" b="0" dirty="0" smtClean="0">
                <a:solidFill>
                  <a:schemeClr val="tx1"/>
                </a:solidFill>
              </a:rPr>
              <a:t>-Tribes project presentation by classes</a:t>
            </a:r>
          </a:p>
          <a:p>
            <a:endParaRPr lang="en-US" sz="6200" b="0" dirty="0" smtClean="0">
              <a:solidFill>
                <a:schemeClr val="tx1"/>
              </a:solidFill>
            </a:endParaRPr>
          </a:p>
        </p:txBody>
      </p:sp>
      <p:pic>
        <p:nvPicPr>
          <p:cNvPr id="13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440" y="2514601"/>
            <a:ext cx="4103068" cy="3075016"/>
          </a:xfrm>
        </p:spPr>
      </p:pic>
    </p:spTree>
    <p:extLst>
      <p:ext uri="{BB962C8B-B14F-4D97-AF65-F5344CB8AC3E}">
        <p14:creationId xmlns:p14="http://schemas.microsoft.com/office/powerpoint/2010/main" val="416951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946150"/>
          </a:xfrm>
        </p:spPr>
        <p:txBody>
          <a:bodyPr>
            <a:noAutofit/>
          </a:bodyPr>
          <a:lstStyle/>
          <a:p>
            <a:r>
              <a:rPr lang="en-US" sz="2600" dirty="0" smtClean="0">
                <a:solidFill>
                  <a:schemeClr val="tx1"/>
                </a:solidFill>
              </a:rPr>
              <a:t>Parent Education programs include Native American and tribal history, customs, values and languages.</a:t>
            </a:r>
            <a:endParaRPr lang="en-US" sz="2600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sz="2600" dirty="0" smtClean="0"/>
              <a:t>Parent Involvement in our cultural activities</a:t>
            </a:r>
            <a:endParaRPr lang="en-US" sz="26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Parent Education Programs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1800" dirty="0" smtClean="0"/>
              <a:t>Parents </a:t>
            </a:r>
            <a:r>
              <a:rPr lang="en-US" sz="1800" dirty="0"/>
              <a:t>were active participants in this </a:t>
            </a:r>
            <a:r>
              <a:rPr lang="en-US" sz="1800" dirty="0" smtClean="0"/>
              <a:t>project </a:t>
            </a:r>
            <a:r>
              <a:rPr lang="en-US" sz="1800" dirty="0"/>
              <a:t>and helped the students to get their regalia together</a:t>
            </a:r>
            <a:r>
              <a:rPr lang="en-US" sz="1800" dirty="0" smtClean="0"/>
              <a:t>. </a:t>
            </a:r>
            <a:r>
              <a:rPr lang="en-US" sz="1800" dirty="0"/>
              <a:t>T</a:t>
            </a:r>
            <a:r>
              <a:rPr lang="en-US" sz="1800" dirty="0" smtClean="0"/>
              <a:t>he </a:t>
            </a:r>
            <a:r>
              <a:rPr lang="en-US" sz="1800" dirty="0"/>
              <a:t>4th grade class performed buffalo and deer dances for the Senior Citizens at the Acoma Senior Citizen Center</a:t>
            </a:r>
            <a:r>
              <a:rPr lang="en-US" sz="1800" dirty="0" smtClean="0"/>
              <a:t>.</a:t>
            </a:r>
          </a:p>
          <a:p>
            <a:r>
              <a:rPr lang="en-US" sz="1800" dirty="0" smtClean="0"/>
              <a:t>Singing of Christmas </a:t>
            </a:r>
            <a:r>
              <a:rPr lang="en-US" sz="1800" dirty="0"/>
              <a:t>songs in </a:t>
            </a:r>
            <a:r>
              <a:rPr lang="en-US" sz="1800" dirty="0" err="1" smtClean="0"/>
              <a:t>Keres</a:t>
            </a:r>
            <a:r>
              <a:rPr lang="en-US" sz="1800" dirty="0"/>
              <a:t> </a:t>
            </a:r>
            <a:r>
              <a:rPr lang="en-US" sz="1800" dirty="0" smtClean="0"/>
              <a:t>in the community to various programs.</a:t>
            </a:r>
          </a:p>
          <a:p>
            <a:r>
              <a:rPr lang="en-US" sz="1800" dirty="0" err="1" smtClean="0"/>
              <a:t>Keres</a:t>
            </a:r>
            <a:r>
              <a:rPr lang="en-US" sz="1800" dirty="0" smtClean="0"/>
              <a:t> Parent Night Carnival</a:t>
            </a:r>
          </a:p>
          <a:p>
            <a:r>
              <a:rPr lang="en-US" sz="1800" dirty="0" smtClean="0"/>
              <a:t>Acoma </a:t>
            </a:r>
            <a:r>
              <a:rPr lang="en-US" sz="1800" dirty="0" err="1" smtClean="0"/>
              <a:t>Keresan</a:t>
            </a:r>
            <a:r>
              <a:rPr lang="en-US" sz="1800" dirty="0" smtClean="0"/>
              <a:t> Language Policy Project Committee </a:t>
            </a:r>
            <a:r>
              <a:rPr lang="en-US" sz="1800" dirty="0"/>
              <a:t>a</a:t>
            </a:r>
            <a:r>
              <a:rPr lang="en-US" sz="1800" dirty="0" smtClean="0"/>
              <a:t>t Acoma Community Library.</a:t>
            </a:r>
          </a:p>
          <a:p>
            <a:r>
              <a:rPr lang="en-US" sz="1800" dirty="0" smtClean="0"/>
              <a:t>Community members prayed each morning  during Native American Week. </a:t>
            </a:r>
          </a:p>
          <a:p>
            <a:endParaRPr lang="en-US" sz="1800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463" y="2247900"/>
            <a:ext cx="3673673" cy="3886200"/>
          </a:xfrm>
        </p:spPr>
      </p:pic>
    </p:spTree>
    <p:extLst>
      <p:ext uri="{BB962C8B-B14F-4D97-AF65-F5344CB8AC3E}">
        <p14:creationId xmlns:p14="http://schemas.microsoft.com/office/powerpoint/2010/main" val="30782007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231</TotalTime>
  <Words>294</Words>
  <Application>Microsoft Office PowerPoint</Application>
  <PresentationFormat>On-screen Show (4:3)</PresentationFormat>
  <Paragraphs>34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Equity</vt:lpstr>
      <vt:lpstr>Language and Culture</vt:lpstr>
      <vt:lpstr>The physical appearance of the school reflects the tribal culture.</vt:lpstr>
      <vt:lpstr>The Leadership Team plans ways to infuse tribal customs and values in the school’s operating procedures, rituals and activities.</vt:lpstr>
      <vt:lpstr>Parent Education programs include Native American and tribal history, customs, values and languages.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Haven, Yvonne</dc:creator>
  <cp:lastModifiedBy>Haven, Yvonne</cp:lastModifiedBy>
  <cp:revision>19</cp:revision>
  <dcterms:created xsi:type="dcterms:W3CDTF">2013-07-08T17:42:48Z</dcterms:created>
  <dcterms:modified xsi:type="dcterms:W3CDTF">2013-07-08T21:34:51Z</dcterms:modified>
</cp:coreProperties>
</file>