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2"/>
  </p:sldMasterIdLst>
  <p:notesMasterIdLst>
    <p:notesMasterId r:id="rId93"/>
  </p:notesMasterIdLst>
  <p:sldIdLst>
    <p:sldId id="365" r:id="rId3"/>
    <p:sldId id="341" r:id="rId4"/>
    <p:sldId id="369" r:id="rId5"/>
    <p:sldId id="343" r:id="rId6"/>
    <p:sldId id="259" r:id="rId7"/>
    <p:sldId id="373" r:id="rId8"/>
    <p:sldId id="374" r:id="rId9"/>
    <p:sldId id="338" r:id="rId10"/>
    <p:sldId id="298" r:id="rId11"/>
    <p:sldId id="299" r:id="rId12"/>
    <p:sldId id="301" r:id="rId13"/>
    <p:sldId id="363" r:id="rId14"/>
    <p:sldId id="378" r:id="rId15"/>
    <p:sldId id="379" r:id="rId16"/>
    <p:sldId id="364" r:id="rId17"/>
    <p:sldId id="265" r:id="rId18"/>
    <p:sldId id="399" r:id="rId19"/>
    <p:sldId id="406" r:id="rId20"/>
    <p:sldId id="267" r:id="rId21"/>
    <p:sldId id="381" r:id="rId22"/>
    <p:sldId id="268" r:id="rId23"/>
    <p:sldId id="271" r:id="rId24"/>
    <p:sldId id="272" r:id="rId25"/>
    <p:sldId id="400" r:id="rId26"/>
    <p:sldId id="407" r:id="rId27"/>
    <p:sldId id="274" r:id="rId28"/>
    <p:sldId id="390" r:id="rId29"/>
    <p:sldId id="275" r:id="rId30"/>
    <p:sldId id="278" r:id="rId31"/>
    <p:sldId id="295" r:id="rId32"/>
    <p:sldId id="279" r:id="rId33"/>
    <p:sldId id="401" r:id="rId34"/>
    <p:sldId id="408" r:id="rId35"/>
    <p:sldId id="281" r:id="rId36"/>
    <p:sldId id="391" r:id="rId37"/>
    <p:sldId id="282" r:id="rId38"/>
    <p:sldId id="285" r:id="rId39"/>
    <p:sldId id="286" r:id="rId40"/>
    <p:sldId id="402" r:id="rId41"/>
    <p:sldId id="409" r:id="rId42"/>
    <p:sldId id="288" r:id="rId43"/>
    <p:sldId id="392" r:id="rId44"/>
    <p:sldId id="289" r:id="rId45"/>
    <p:sldId id="292" r:id="rId46"/>
    <p:sldId id="394" r:id="rId47"/>
    <p:sldId id="296" r:id="rId48"/>
    <p:sldId id="297" r:id="rId49"/>
    <p:sldId id="303" r:id="rId50"/>
    <p:sldId id="405" r:id="rId51"/>
    <p:sldId id="309" r:id="rId52"/>
    <p:sldId id="307" r:id="rId53"/>
    <p:sldId id="308" r:id="rId54"/>
    <p:sldId id="311" r:id="rId55"/>
    <p:sldId id="370" r:id="rId56"/>
    <p:sldId id="371" r:id="rId57"/>
    <p:sldId id="396" r:id="rId58"/>
    <p:sldId id="377" r:id="rId59"/>
    <p:sldId id="397" r:id="rId60"/>
    <p:sldId id="317" r:id="rId61"/>
    <p:sldId id="318" r:id="rId62"/>
    <p:sldId id="344" r:id="rId63"/>
    <p:sldId id="346" r:id="rId64"/>
    <p:sldId id="349" r:id="rId65"/>
    <p:sldId id="351" r:id="rId66"/>
    <p:sldId id="353" r:id="rId67"/>
    <p:sldId id="355" r:id="rId68"/>
    <p:sldId id="357" r:id="rId69"/>
    <p:sldId id="319" r:id="rId70"/>
    <p:sldId id="314" r:id="rId71"/>
    <p:sldId id="315" r:id="rId72"/>
    <p:sldId id="316" r:id="rId73"/>
    <p:sldId id="320" r:id="rId74"/>
    <p:sldId id="360" r:id="rId75"/>
    <p:sldId id="358" r:id="rId76"/>
    <p:sldId id="361" r:id="rId77"/>
    <p:sldId id="321" r:id="rId78"/>
    <p:sldId id="322" r:id="rId79"/>
    <p:sldId id="323" r:id="rId80"/>
    <p:sldId id="324" r:id="rId81"/>
    <p:sldId id="325" r:id="rId82"/>
    <p:sldId id="326" r:id="rId83"/>
    <p:sldId id="398" r:id="rId84"/>
    <p:sldId id="327" r:id="rId85"/>
    <p:sldId id="328" r:id="rId86"/>
    <p:sldId id="329" r:id="rId87"/>
    <p:sldId id="404" r:id="rId88"/>
    <p:sldId id="331" r:id="rId89"/>
    <p:sldId id="336" r:id="rId90"/>
    <p:sldId id="362" r:id="rId91"/>
    <p:sldId id="337" r:id="rId92"/>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663300"/>
    <a:srgbClr val="FF5050"/>
    <a:srgbClr val="00FFCC"/>
    <a:srgbClr val="CC00CC"/>
    <a:srgbClr val="00CC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39086" autoAdjust="0"/>
  </p:normalViewPr>
  <p:slideViewPr>
    <p:cSldViewPr snapToGrid="0">
      <p:cViewPr varScale="1">
        <p:scale>
          <a:sx n="39" d="100"/>
          <a:sy n="39" d="100"/>
        </p:scale>
        <p:origin x="-36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0EBE6-9B8E-4A4A-B112-EBD4D015BB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A975BD-D4CD-4D7A-9556-DFCBBC3F063D}">
      <dgm:prSet/>
      <dgm:spPr/>
      <dgm:t>
        <a:bodyPr/>
        <a:lstStyle/>
        <a:p>
          <a:pPr rtl="0"/>
          <a:r>
            <a:rPr lang="en-US" dirty="0" smtClean="0"/>
            <a:t>1. Classroom Management                   </a:t>
          </a:r>
          <a:endParaRPr lang="en-US" dirty="0"/>
        </a:p>
      </dgm:t>
    </dgm:pt>
    <dgm:pt modelId="{33A771DE-77D8-4679-978F-EFD93F4B8544}" type="parTrans" cxnId="{968547F4-D54E-42FF-AB29-E0878FB442BE}">
      <dgm:prSet/>
      <dgm:spPr/>
      <dgm:t>
        <a:bodyPr/>
        <a:lstStyle/>
        <a:p>
          <a:endParaRPr lang="en-US"/>
        </a:p>
      </dgm:t>
    </dgm:pt>
    <dgm:pt modelId="{B5BC56A8-671A-4CA8-8C3C-3819B14DB4A2}" type="sibTrans" cxnId="{968547F4-D54E-42FF-AB29-E0878FB442BE}">
      <dgm:prSet/>
      <dgm:spPr/>
      <dgm:t>
        <a:bodyPr/>
        <a:lstStyle/>
        <a:p>
          <a:endParaRPr lang="en-US"/>
        </a:p>
      </dgm:t>
    </dgm:pt>
    <dgm:pt modelId="{CFE38520-2FAD-4DA4-9083-B05220B621B9}">
      <dgm:prSet/>
      <dgm:spPr/>
      <dgm:t>
        <a:bodyPr/>
        <a:lstStyle/>
        <a:p>
          <a:pPr rtl="0"/>
          <a:r>
            <a:rPr lang="en-US" dirty="0" smtClean="0"/>
            <a:t>2. Metacognitive Processes</a:t>
          </a:r>
          <a:endParaRPr lang="en-US" dirty="0"/>
        </a:p>
      </dgm:t>
    </dgm:pt>
    <dgm:pt modelId="{90ECC860-1F9B-49DC-9C39-10D6471A3423}" type="parTrans" cxnId="{ECE682DE-87AC-4288-942B-140A4E04EB96}">
      <dgm:prSet/>
      <dgm:spPr/>
      <dgm:t>
        <a:bodyPr/>
        <a:lstStyle/>
        <a:p>
          <a:endParaRPr lang="en-US"/>
        </a:p>
      </dgm:t>
    </dgm:pt>
    <dgm:pt modelId="{49A12F9D-6D54-441C-8037-1194CA820A7C}" type="sibTrans" cxnId="{ECE682DE-87AC-4288-942B-140A4E04EB96}">
      <dgm:prSet/>
      <dgm:spPr/>
      <dgm:t>
        <a:bodyPr/>
        <a:lstStyle/>
        <a:p>
          <a:endParaRPr lang="en-US"/>
        </a:p>
      </dgm:t>
    </dgm:pt>
    <dgm:pt modelId="{5CC4F7D7-E0C2-440C-94A1-DD0BBD341E17}">
      <dgm:prSet/>
      <dgm:spPr/>
      <dgm:t>
        <a:bodyPr/>
        <a:lstStyle/>
        <a:p>
          <a:pPr rtl="0"/>
          <a:r>
            <a:rPr lang="en-US" dirty="0" smtClean="0"/>
            <a:t>3. Cognitive Processes                           </a:t>
          </a:r>
          <a:endParaRPr lang="en-US" dirty="0"/>
        </a:p>
      </dgm:t>
    </dgm:pt>
    <dgm:pt modelId="{1A5BFBD8-2559-43D9-84E9-AB92B6B0A372}" type="parTrans" cxnId="{C5D4660D-7C89-4948-98C9-F60585EFD37F}">
      <dgm:prSet/>
      <dgm:spPr/>
      <dgm:t>
        <a:bodyPr/>
        <a:lstStyle/>
        <a:p>
          <a:endParaRPr lang="en-US"/>
        </a:p>
      </dgm:t>
    </dgm:pt>
    <dgm:pt modelId="{A7FE358F-CB4E-4594-9157-F0F10F12E216}" type="sibTrans" cxnId="{C5D4660D-7C89-4948-98C9-F60585EFD37F}">
      <dgm:prSet/>
      <dgm:spPr/>
      <dgm:t>
        <a:bodyPr/>
        <a:lstStyle/>
        <a:p>
          <a:endParaRPr lang="en-US"/>
        </a:p>
      </dgm:t>
    </dgm:pt>
    <dgm:pt modelId="{C6DD11E5-4125-4B7C-972B-317E49B3F8F3}">
      <dgm:prSet/>
      <dgm:spPr/>
      <dgm:t>
        <a:bodyPr/>
        <a:lstStyle/>
        <a:p>
          <a:pPr rtl="0"/>
          <a:r>
            <a:rPr lang="en-US" dirty="0" smtClean="0"/>
            <a:t>4. Home Environment/Support           </a:t>
          </a:r>
          <a:endParaRPr lang="en-US" dirty="0"/>
        </a:p>
      </dgm:t>
    </dgm:pt>
    <dgm:pt modelId="{07EB5A5A-8912-4502-90BF-FF0B441734A3}" type="parTrans" cxnId="{2D85E601-44E1-49DB-914F-860C2BB1FC81}">
      <dgm:prSet/>
      <dgm:spPr/>
      <dgm:t>
        <a:bodyPr/>
        <a:lstStyle/>
        <a:p>
          <a:endParaRPr lang="en-US"/>
        </a:p>
      </dgm:t>
    </dgm:pt>
    <dgm:pt modelId="{BD89A7C9-9BC5-4DB8-9246-51065BD93982}" type="sibTrans" cxnId="{2D85E601-44E1-49DB-914F-860C2BB1FC81}">
      <dgm:prSet/>
      <dgm:spPr/>
      <dgm:t>
        <a:bodyPr/>
        <a:lstStyle/>
        <a:p>
          <a:endParaRPr lang="en-US"/>
        </a:p>
      </dgm:t>
    </dgm:pt>
    <dgm:pt modelId="{AF73279D-25E2-4405-9F40-7FC1DD305B92}">
      <dgm:prSet/>
      <dgm:spPr/>
      <dgm:t>
        <a:bodyPr/>
        <a:lstStyle/>
        <a:p>
          <a:pPr rtl="0"/>
          <a:r>
            <a:rPr lang="en-US" dirty="0" smtClean="0"/>
            <a:t>5. Student-Teacher Social Interactions           </a:t>
          </a:r>
          <a:endParaRPr lang="en-US" dirty="0"/>
        </a:p>
      </dgm:t>
    </dgm:pt>
    <dgm:pt modelId="{B442AEAA-B252-47B6-A2E9-601118A7FCC0}" type="parTrans" cxnId="{37A8B52A-A587-47CF-B13E-2E2F67634212}">
      <dgm:prSet/>
      <dgm:spPr/>
      <dgm:t>
        <a:bodyPr/>
        <a:lstStyle/>
        <a:p>
          <a:endParaRPr lang="en-US"/>
        </a:p>
      </dgm:t>
    </dgm:pt>
    <dgm:pt modelId="{958A4107-5D67-4AF7-B9E7-CAAF86340BCB}" type="sibTrans" cxnId="{37A8B52A-A587-47CF-B13E-2E2F67634212}">
      <dgm:prSet/>
      <dgm:spPr/>
      <dgm:t>
        <a:bodyPr/>
        <a:lstStyle/>
        <a:p>
          <a:endParaRPr lang="en-US"/>
        </a:p>
      </dgm:t>
    </dgm:pt>
    <dgm:pt modelId="{10E0FF8A-0A8B-4AD7-99C6-7A968EDC9BE2}">
      <dgm:prSet/>
      <dgm:spPr/>
      <dgm:t>
        <a:bodyPr/>
        <a:lstStyle/>
        <a:p>
          <a:pPr rtl="0"/>
          <a:r>
            <a:rPr lang="en-US" dirty="0" smtClean="0"/>
            <a:t>6. Social/Behavioral Attributes    </a:t>
          </a:r>
          <a:endParaRPr lang="en-US" dirty="0"/>
        </a:p>
      </dgm:t>
    </dgm:pt>
    <dgm:pt modelId="{4D585378-285F-427D-83BD-64A743FA849A}" type="parTrans" cxnId="{F8E70A95-F1DE-4352-A4DA-513EBBF6668D}">
      <dgm:prSet/>
      <dgm:spPr/>
      <dgm:t>
        <a:bodyPr/>
        <a:lstStyle/>
        <a:p>
          <a:endParaRPr lang="en-US"/>
        </a:p>
      </dgm:t>
    </dgm:pt>
    <dgm:pt modelId="{BECF59F0-C98E-4BF3-865C-2A2B55EA27C9}" type="sibTrans" cxnId="{F8E70A95-F1DE-4352-A4DA-513EBBF6668D}">
      <dgm:prSet/>
      <dgm:spPr/>
      <dgm:t>
        <a:bodyPr/>
        <a:lstStyle/>
        <a:p>
          <a:endParaRPr lang="en-US"/>
        </a:p>
      </dgm:t>
    </dgm:pt>
    <dgm:pt modelId="{2E56B88A-5F8E-4DA9-B5C0-8FC6FF1545BE}">
      <dgm:prSet/>
      <dgm:spPr/>
      <dgm:t>
        <a:bodyPr/>
        <a:lstStyle/>
        <a:p>
          <a:pPr rtl="0"/>
          <a:r>
            <a:rPr lang="en-US" dirty="0" smtClean="0"/>
            <a:t>7. Motivational-Affective Attributes   </a:t>
          </a:r>
          <a:endParaRPr lang="en-US" dirty="0"/>
        </a:p>
      </dgm:t>
    </dgm:pt>
    <dgm:pt modelId="{2229A2ED-F105-415B-A728-D843F9E90210}" type="parTrans" cxnId="{34924073-5B00-475F-A4CA-B53FFC966EC2}">
      <dgm:prSet/>
      <dgm:spPr/>
      <dgm:t>
        <a:bodyPr/>
        <a:lstStyle/>
        <a:p>
          <a:endParaRPr lang="en-US"/>
        </a:p>
      </dgm:t>
    </dgm:pt>
    <dgm:pt modelId="{2E2D4280-243C-4FBA-AF10-AC6233165CB5}" type="sibTrans" cxnId="{34924073-5B00-475F-A4CA-B53FFC966EC2}">
      <dgm:prSet/>
      <dgm:spPr/>
      <dgm:t>
        <a:bodyPr/>
        <a:lstStyle/>
        <a:p>
          <a:endParaRPr lang="en-US"/>
        </a:p>
      </dgm:t>
    </dgm:pt>
    <dgm:pt modelId="{8BCA3516-B136-4C4B-9E25-AFDE74B0D5B1}">
      <dgm:prSet/>
      <dgm:spPr/>
      <dgm:t>
        <a:bodyPr/>
        <a:lstStyle/>
        <a:p>
          <a:pPr rtl="0"/>
          <a:r>
            <a:rPr lang="en-US" dirty="0" smtClean="0"/>
            <a:t>8. Peer Group                                                    </a:t>
          </a:r>
          <a:endParaRPr lang="en-US" dirty="0"/>
        </a:p>
      </dgm:t>
    </dgm:pt>
    <dgm:pt modelId="{CB5F1865-D309-4B7E-82DD-D9F5F18752C7}" type="parTrans" cxnId="{ED1DF667-52BC-4501-8C0D-341E08355DF8}">
      <dgm:prSet/>
      <dgm:spPr/>
      <dgm:t>
        <a:bodyPr/>
        <a:lstStyle/>
        <a:p>
          <a:endParaRPr lang="en-US"/>
        </a:p>
      </dgm:t>
    </dgm:pt>
    <dgm:pt modelId="{4D44FD2D-1464-4929-A46F-32D72A5FD917}" type="sibTrans" cxnId="{ED1DF667-52BC-4501-8C0D-341E08355DF8}">
      <dgm:prSet/>
      <dgm:spPr/>
      <dgm:t>
        <a:bodyPr/>
        <a:lstStyle/>
        <a:p>
          <a:endParaRPr lang="en-US"/>
        </a:p>
      </dgm:t>
    </dgm:pt>
    <dgm:pt modelId="{E28A6756-242B-475B-AA04-6DF6E9C18160}">
      <dgm:prSet/>
      <dgm:spPr/>
      <dgm:t>
        <a:bodyPr/>
        <a:lstStyle/>
        <a:p>
          <a:pPr rtl="0"/>
          <a:r>
            <a:rPr lang="en-US" dirty="0" smtClean="0"/>
            <a:t>9. Quality of Instruction—student engagement </a:t>
          </a:r>
          <a:endParaRPr lang="en-US" dirty="0"/>
        </a:p>
      </dgm:t>
    </dgm:pt>
    <dgm:pt modelId="{228EAD5F-9BEA-49D7-BFD1-256E6A5E8DB7}" type="parTrans" cxnId="{F15CE6D4-AB08-4272-B8F0-E065A80A609E}">
      <dgm:prSet/>
      <dgm:spPr/>
      <dgm:t>
        <a:bodyPr/>
        <a:lstStyle/>
        <a:p>
          <a:endParaRPr lang="en-US"/>
        </a:p>
      </dgm:t>
    </dgm:pt>
    <dgm:pt modelId="{A051A874-9115-4AC2-935E-B4C95AF12804}" type="sibTrans" cxnId="{F15CE6D4-AB08-4272-B8F0-E065A80A609E}">
      <dgm:prSet/>
      <dgm:spPr/>
      <dgm:t>
        <a:bodyPr/>
        <a:lstStyle/>
        <a:p>
          <a:endParaRPr lang="en-US"/>
        </a:p>
      </dgm:t>
    </dgm:pt>
    <dgm:pt modelId="{A881F92E-8D7D-42CA-862D-C0D99513A418}">
      <dgm:prSet/>
      <dgm:spPr/>
      <dgm:t>
        <a:bodyPr/>
        <a:lstStyle/>
        <a:p>
          <a:pPr rtl="0"/>
          <a:r>
            <a:rPr lang="en-US" dirty="0" smtClean="0"/>
            <a:t>10. School Culture                                    </a:t>
          </a:r>
          <a:endParaRPr lang="en-US" dirty="0"/>
        </a:p>
      </dgm:t>
    </dgm:pt>
    <dgm:pt modelId="{5D2431FD-1F5C-4F78-B39F-D387277E904C}" type="parTrans" cxnId="{9A20BD2A-607B-4779-A653-ECB67499995E}">
      <dgm:prSet/>
      <dgm:spPr/>
      <dgm:t>
        <a:bodyPr/>
        <a:lstStyle/>
        <a:p>
          <a:endParaRPr lang="en-US"/>
        </a:p>
      </dgm:t>
    </dgm:pt>
    <dgm:pt modelId="{E3D396E7-09DA-40B5-BF46-9C42B10A0E91}" type="sibTrans" cxnId="{9A20BD2A-607B-4779-A653-ECB67499995E}">
      <dgm:prSet/>
      <dgm:spPr/>
      <dgm:t>
        <a:bodyPr/>
        <a:lstStyle/>
        <a:p>
          <a:endParaRPr lang="en-US"/>
        </a:p>
      </dgm:t>
    </dgm:pt>
    <dgm:pt modelId="{C7BE29EE-FD56-4FB6-BC54-DC7313DE6321}">
      <dgm:prSet/>
      <dgm:spPr/>
      <dgm:t>
        <a:bodyPr/>
        <a:lstStyle/>
        <a:p>
          <a:pPr rtl="0"/>
          <a:r>
            <a:rPr lang="en-US" dirty="0" smtClean="0"/>
            <a:t>11. Classroom Climate                             </a:t>
          </a:r>
          <a:endParaRPr lang="en-US" dirty="0"/>
        </a:p>
      </dgm:t>
    </dgm:pt>
    <dgm:pt modelId="{70B680F8-4809-4B72-A185-4A6115FBF19A}" type="parTrans" cxnId="{D3D09109-AB57-403E-8F64-7DD4082313F7}">
      <dgm:prSet/>
      <dgm:spPr/>
      <dgm:t>
        <a:bodyPr/>
        <a:lstStyle/>
        <a:p>
          <a:endParaRPr lang="en-US"/>
        </a:p>
      </dgm:t>
    </dgm:pt>
    <dgm:pt modelId="{C22E95DF-AAA1-455E-9A40-BCB01CCE939B}" type="sibTrans" cxnId="{D3D09109-AB57-403E-8F64-7DD4082313F7}">
      <dgm:prSet/>
      <dgm:spPr/>
      <dgm:t>
        <a:bodyPr/>
        <a:lstStyle/>
        <a:p>
          <a:endParaRPr lang="en-US"/>
        </a:p>
      </dgm:t>
    </dgm:pt>
    <dgm:pt modelId="{1B107170-F4A5-4729-9E32-FC82EC5CB645}">
      <dgm:prSet/>
      <dgm:spPr/>
      <dgm:t>
        <a:bodyPr/>
        <a:lstStyle/>
        <a:p>
          <a:pPr rtl="0"/>
          <a:r>
            <a:rPr lang="en-US" dirty="0" smtClean="0"/>
            <a:t>12. Classroom Instruction—clear and organized                  </a:t>
          </a:r>
          <a:endParaRPr lang="en-US" dirty="0"/>
        </a:p>
      </dgm:t>
    </dgm:pt>
    <dgm:pt modelId="{909DBBAD-8CCD-4625-BAC6-D95BF15AF59F}" type="parTrans" cxnId="{EA1B77D3-C516-4A4E-805E-43A9605F46CD}">
      <dgm:prSet/>
      <dgm:spPr/>
      <dgm:t>
        <a:bodyPr/>
        <a:lstStyle/>
        <a:p>
          <a:endParaRPr lang="en-US"/>
        </a:p>
      </dgm:t>
    </dgm:pt>
    <dgm:pt modelId="{31362B41-56A6-4A42-AF58-C5F5D8EAFFBD}" type="sibTrans" cxnId="{EA1B77D3-C516-4A4E-805E-43A9605F46CD}">
      <dgm:prSet/>
      <dgm:spPr/>
      <dgm:t>
        <a:bodyPr/>
        <a:lstStyle/>
        <a:p>
          <a:endParaRPr lang="en-US"/>
        </a:p>
      </dgm:t>
    </dgm:pt>
    <dgm:pt modelId="{52ED0DE7-38E9-415E-AEE2-6CF56162ABF2}">
      <dgm:prSet/>
      <dgm:spPr/>
      <dgm:t>
        <a:bodyPr/>
        <a:lstStyle/>
        <a:p>
          <a:pPr rtl="0"/>
          <a:r>
            <a:rPr lang="en-US" dirty="0" smtClean="0"/>
            <a:t>13. Curriculum Design                                        </a:t>
          </a:r>
          <a:endParaRPr lang="en-US" dirty="0"/>
        </a:p>
      </dgm:t>
    </dgm:pt>
    <dgm:pt modelId="{6301A218-A098-4AE2-906F-FD1D06CCD98C}" type="parTrans" cxnId="{1BD46E7E-00EB-4FF9-912F-240A7A85DEAD}">
      <dgm:prSet/>
      <dgm:spPr/>
      <dgm:t>
        <a:bodyPr/>
        <a:lstStyle/>
        <a:p>
          <a:endParaRPr lang="en-US"/>
        </a:p>
      </dgm:t>
    </dgm:pt>
    <dgm:pt modelId="{EA7F45EF-76D9-4F94-B8C9-9CF53FD4FE63}" type="sibTrans" cxnId="{1BD46E7E-00EB-4FF9-912F-240A7A85DEAD}">
      <dgm:prSet/>
      <dgm:spPr/>
      <dgm:t>
        <a:bodyPr/>
        <a:lstStyle/>
        <a:p>
          <a:endParaRPr lang="en-US"/>
        </a:p>
      </dgm:t>
    </dgm:pt>
    <dgm:pt modelId="{94730A09-06A4-4C6B-A438-38E2A22AE2A7}">
      <dgm:prSet/>
      <dgm:spPr/>
      <dgm:t>
        <a:bodyPr/>
        <a:lstStyle/>
        <a:p>
          <a:pPr rtl="0"/>
          <a:r>
            <a:rPr lang="en-US" dirty="0" smtClean="0"/>
            <a:t>14. Academic Interactions                       </a:t>
          </a:r>
          <a:endParaRPr lang="en-US" dirty="0"/>
        </a:p>
      </dgm:t>
    </dgm:pt>
    <dgm:pt modelId="{BCBAB70A-412D-4833-AFAB-959D2978280F}" type="parTrans" cxnId="{08FC7185-209B-4339-AEDC-5D1E42E004B7}">
      <dgm:prSet/>
      <dgm:spPr/>
      <dgm:t>
        <a:bodyPr/>
        <a:lstStyle/>
        <a:p>
          <a:endParaRPr lang="en-US"/>
        </a:p>
      </dgm:t>
    </dgm:pt>
    <dgm:pt modelId="{19283997-6F34-464D-8454-8C1EDBCEF7A9}" type="sibTrans" cxnId="{08FC7185-209B-4339-AEDC-5D1E42E004B7}">
      <dgm:prSet/>
      <dgm:spPr/>
      <dgm:t>
        <a:bodyPr/>
        <a:lstStyle/>
        <a:p>
          <a:endParaRPr lang="en-US"/>
        </a:p>
      </dgm:t>
    </dgm:pt>
    <dgm:pt modelId="{DF6FEDCD-15DB-4032-9547-0FAC4B6E29E0}">
      <dgm:prSet/>
      <dgm:spPr/>
      <dgm:t>
        <a:bodyPr/>
        <a:lstStyle/>
        <a:p>
          <a:pPr rtl="0"/>
          <a:r>
            <a:rPr lang="en-US" dirty="0" smtClean="0"/>
            <a:t>15. Classroom Assessment </a:t>
          </a:r>
          <a:endParaRPr lang="en-US" dirty="0"/>
        </a:p>
      </dgm:t>
    </dgm:pt>
    <dgm:pt modelId="{BCF3786A-880D-41C1-8ED4-1515FB4CB3C6}" type="parTrans" cxnId="{24053EC8-2704-47EB-8EAD-EA853C50838E}">
      <dgm:prSet/>
      <dgm:spPr/>
      <dgm:t>
        <a:bodyPr/>
        <a:lstStyle/>
        <a:p>
          <a:endParaRPr lang="en-US"/>
        </a:p>
      </dgm:t>
    </dgm:pt>
    <dgm:pt modelId="{B8AC0096-CF18-4432-91C8-8289C7863643}" type="sibTrans" cxnId="{24053EC8-2704-47EB-8EAD-EA853C50838E}">
      <dgm:prSet/>
      <dgm:spPr/>
      <dgm:t>
        <a:bodyPr/>
        <a:lstStyle/>
        <a:p>
          <a:endParaRPr lang="en-US"/>
        </a:p>
      </dgm:t>
    </dgm:pt>
    <dgm:pt modelId="{E4E726D1-8EC4-44F3-9256-CA58FE194DA7}" type="pres">
      <dgm:prSet presAssocID="{66F0EBE6-9B8E-4A4A-B112-EBD4D015BB08}" presName="vert0" presStyleCnt="0">
        <dgm:presLayoutVars>
          <dgm:dir/>
          <dgm:animOne val="branch"/>
          <dgm:animLvl val="lvl"/>
        </dgm:presLayoutVars>
      </dgm:prSet>
      <dgm:spPr/>
      <dgm:t>
        <a:bodyPr/>
        <a:lstStyle/>
        <a:p>
          <a:endParaRPr lang="en-US"/>
        </a:p>
      </dgm:t>
    </dgm:pt>
    <dgm:pt modelId="{D4E64FF7-AE06-4549-8352-DD2B5BB430E1}" type="pres">
      <dgm:prSet presAssocID="{E1A975BD-D4CD-4D7A-9556-DFCBBC3F063D}" presName="thickLine" presStyleLbl="alignNode1" presStyleIdx="0" presStyleCnt="15"/>
      <dgm:spPr/>
    </dgm:pt>
    <dgm:pt modelId="{22106008-2EF8-41BC-8B55-13B9FADC5F85}" type="pres">
      <dgm:prSet presAssocID="{E1A975BD-D4CD-4D7A-9556-DFCBBC3F063D}" presName="horz1" presStyleCnt="0"/>
      <dgm:spPr/>
    </dgm:pt>
    <dgm:pt modelId="{12EFE4D2-AF6B-4EA1-AE7B-D4233203B399}" type="pres">
      <dgm:prSet presAssocID="{E1A975BD-D4CD-4D7A-9556-DFCBBC3F063D}" presName="tx1" presStyleLbl="revTx" presStyleIdx="0" presStyleCnt="15"/>
      <dgm:spPr/>
      <dgm:t>
        <a:bodyPr/>
        <a:lstStyle/>
        <a:p>
          <a:endParaRPr lang="en-US"/>
        </a:p>
      </dgm:t>
    </dgm:pt>
    <dgm:pt modelId="{559990B3-BF4D-41C0-A8CE-C73971E141EC}" type="pres">
      <dgm:prSet presAssocID="{E1A975BD-D4CD-4D7A-9556-DFCBBC3F063D}" presName="vert1" presStyleCnt="0"/>
      <dgm:spPr/>
    </dgm:pt>
    <dgm:pt modelId="{08D56774-794C-4040-8342-B15F31CCE9F3}" type="pres">
      <dgm:prSet presAssocID="{CFE38520-2FAD-4DA4-9083-B05220B621B9}" presName="thickLine" presStyleLbl="alignNode1" presStyleIdx="1" presStyleCnt="15"/>
      <dgm:spPr/>
    </dgm:pt>
    <dgm:pt modelId="{AAD9F803-1921-4DE1-9020-97301597FE7B}" type="pres">
      <dgm:prSet presAssocID="{CFE38520-2FAD-4DA4-9083-B05220B621B9}" presName="horz1" presStyleCnt="0"/>
      <dgm:spPr/>
    </dgm:pt>
    <dgm:pt modelId="{66868718-A59F-41C9-8C35-641B2E4D93D4}" type="pres">
      <dgm:prSet presAssocID="{CFE38520-2FAD-4DA4-9083-B05220B621B9}" presName="tx1" presStyleLbl="revTx" presStyleIdx="1" presStyleCnt="15"/>
      <dgm:spPr/>
      <dgm:t>
        <a:bodyPr/>
        <a:lstStyle/>
        <a:p>
          <a:endParaRPr lang="en-US"/>
        </a:p>
      </dgm:t>
    </dgm:pt>
    <dgm:pt modelId="{D14CB10A-D2AA-4E47-BC9E-503FA4CF91A1}" type="pres">
      <dgm:prSet presAssocID="{CFE38520-2FAD-4DA4-9083-B05220B621B9}" presName="vert1" presStyleCnt="0"/>
      <dgm:spPr/>
    </dgm:pt>
    <dgm:pt modelId="{B0B30247-F062-42BF-8DCF-3C91F4BF1685}" type="pres">
      <dgm:prSet presAssocID="{5CC4F7D7-E0C2-440C-94A1-DD0BBD341E17}" presName="thickLine" presStyleLbl="alignNode1" presStyleIdx="2" presStyleCnt="15"/>
      <dgm:spPr/>
    </dgm:pt>
    <dgm:pt modelId="{FFB393D0-22B7-47DD-B7AD-1C41568E8464}" type="pres">
      <dgm:prSet presAssocID="{5CC4F7D7-E0C2-440C-94A1-DD0BBD341E17}" presName="horz1" presStyleCnt="0"/>
      <dgm:spPr/>
    </dgm:pt>
    <dgm:pt modelId="{DDB7EBDD-ECD9-4108-8757-DCB67F63DD33}" type="pres">
      <dgm:prSet presAssocID="{5CC4F7D7-E0C2-440C-94A1-DD0BBD341E17}" presName="tx1" presStyleLbl="revTx" presStyleIdx="2" presStyleCnt="15"/>
      <dgm:spPr/>
      <dgm:t>
        <a:bodyPr/>
        <a:lstStyle/>
        <a:p>
          <a:endParaRPr lang="en-US"/>
        </a:p>
      </dgm:t>
    </dgm:pt>
    <dgm:pt modelId="{77B86DD2-F4E1-4210-84F8-0E9928419E0B}" type="pres">
      <dgm:prSet presAssocID="{5CC4F7D7-E0C2-440C-94A1-DD0BBD341E17}" presName="vert1" presStyleCnt="0"/>
      <dgm:spPr/>
    </dgm:pt>
    <dgm:pt modelId="{BE95AA4A-F6F1-47DA-9B54-E783D27F6EDC}" type="pres">
      <dgm:prSet presAssocID="{C6DD11E5-4125-4B7C-972B-317E49B3F8F3}" presName="thickLine" presStyleLbl="alignNode1" presStyleIdx="3" presStyleCnt="15"/>
      <dgm:spPr/>
    </dgm:pt>
    <dgm:pt modelId="{7CF72D8B-7C51-4C3A-8C1E-E0A1FAD51F89}" type="pres">
      <dgm:prSet presAssocID="{C6DD11E5-4125-4B7C-972B-317E49B3F8F3}" presName="horz1" presStyleCnt="0"/>
      <dgm:spPr/>
    </dgm:pt>
    <dgm:pt modelId="{355B73A6-7C78-4DA8-860B-C18561F25909}" type="pres">
      <dgm:prSet presAssocID="{C6DD11E5-4125-4B7C-972B-317E49B3F8F3}" presName="tx1" presStyleLbl="revTx" presStyleIdx="3" presStyleCnt="15"/>
      <dgm:spPr/>
      <dgm:t>
        <a:bodyPr/>
        <a:lstStyle/>
        <a:p>
          <a:endParaRPr lang="en-US"/>
        </a:p>
      </dgm:t>
    </dgm:pt>
    <dgm:pt modelId="{68872766-95C7-4407-BFAB-5AE9B1E19708}" type="pres">
      <dgm:prSet presAssocID="{C6DD11E5-4125-4B7C-972B-317E49B3F8F3}" presName="vert1" presStyleCnt="0"/>
      <dgm:spPr/>
    </dgm:pt>
    <dgm:pt modelId="{B1A9D8FE-52AF-45C9-832E-FA0F09DDF848}" type="pres">
      <dgm:prSet presAssocID="{AF73279D-25E2-4405-9F40-7FC1DD305B92}" presName="thickLine" presStyleLbl="alignNode1" presStyleIdx="4" presStyleCnt="15"/>
      <dgm:spPr/>
    </dgm:pt>
    <dgm:pt modelId="{BFC01845-BACC-4FC4-9423-F3512E3C981A}" type="pres">
      <dgm:prSet presAssocID="{AF73279D-25E2-4405-9F40-7FC1DD305B92}" presName="horz1" presStyleCnt="0"/>
      <dgm:spPr/>
    </dgm:pt>
    <dgm:pt modelId="{3E65D9E3-D60A-43EE-87CF-53C01733EC54}" type="pres">
      <dgm:prSet presAssocID="{AF73279D-25E2-4405-9F40-7FC1DD305B92}" presName="tx1" presStyleLbl="revTx" presStyleIdx="4" presStyleCnt="15"/>
      <dgm:spPr/>
      <dgm:t>
        <a:bodyPr/>
        <a:lstStyle/>
        <a:p>
          <a:endParaRPr lang="en-US"/>
        </a:p>
      </dgm:t>
    </dgm:pt>
    <dgm:pt modelId="{D01507A7-ECAF-4F3D-87DB-799A9E8BC50C}" type="pres">
      <dgm:prSet presAssocID="{AF73279D-25E2-4405-9F40-7FC1DD305B92}" presName="vert1" presStyleCnt="0"/>
      <dgm:spPr/>
    </dgm:pt>
    <dgm:pt modelId="{EAD6690F-9072-4856-ADD3-55B50CC0C61E}" type="pres">
      <dgm:prSet presAssocID="{10E0FF8A-0A8B-4AD7-99C6-7A968EDC9BE2}" presName="thickLine" presStyleLbl="alignNode1" presStyleIdx="5" presStyleCnt="15"/>
      <dgm:spPr/>
    </dgm:pt>
    <dgm:pt modelId="{2E4A71A9-FB48-41B0-A97B-C18F7ECE089D}" type="pres">
      <dgm:prSet presAssocID="{10E0FF8A-0A8B-4AD7-99C6-7A968EDC9BE2}" presName="horz1" presStyleCnt="0"/>
      <dgm:spPr/>
    </dgm:pt>
    <dgm:pt modelId="{DA58FEE5-A531-459D-98C4-678064ABB36F}" type="pres">
      <dgm:prSet presAssocID="{10E0FF8A-0A8B-4AD7-99C6-7A968EDC9BE2}" presName="tx1" presStyleLbl="revTx" presStyleIdx="5" presStyleCnt="15"/>
      <dgm:spPr/>
      <dgm:t>
        <a:bodyPr/>
        <a:lstStyle/>
        <a:p>
          <a:endParaRPr lang="en-US"/>
        </a:p>
      </dgm:t>
    </dgm:pt>
    <dgm:pt modelId="{59077304-0C78-47C0-A677-F2A8EDADD903}" type="pres">
      <dgm:prSet presAssocID="{10E0FF8A-0A8B-4AD7-99C6-7A968EDC9BE2}" presName="vert1" presStyleCnt="0"/>
      <dgm:spPr/>
    </dgm:pt>
    <dgm:pt modelId="{724B15C5-6A0F-4F50-8D4E-B9D869377292}" type="pres">
      <dgm:prSet presAssocID="{2E56B88A-5F8E-4DA9-B5C0-8FC6FF1545BE}" presName="thickLine" presStyleLbl="alignNode1" presStyleIdx="6" presStyleCnt="15"/>
      <dgm:spPr/>
    </dgm:pt>
    <dgm:pt modelId="{9F211E8A-D766-4811-83AD-75523CD07493}" type="pres">
      <dgm:prSet presAssocID="{2E56B88A-5F8E-4DA9-B5C0-8FC6FF1545BE}" presName="horz1" presStyleCnt="0"/>
      <dgm:spPr/>
    </dgm:pt>
    <dgm:pt modelId="{E9C03E75-D0FA-4C5D-9159-CF543152B559}" type="pres">
      <dgm:prSet presAssocID="{2E56B88A-5F8E-4DA9-B5C0-8FC6FF1545BE}" presName="tx1" presStyleLbl="revTx" presStyleIdx="6" presStyleCnt="15"/>
      <dgm:spPr/>
      <dgm:t>
        <a:bodyPr/>
        <a:lstStyle/>
        <a:p>
          <a:endParaRPr lang="en-US"/>
        </a:p>
      </dgm:t>
    </dgm:pt>
    <dgm:pt modelId="{D4E9B590-A9BE-4EEF-A11A-4D6B7EB57359}" type="pres">
      <dgm:prSet presAssocID="{2E56B88A-5F8E-4DA9-B5C0-8FC6FF1545BE}" presName="vert1" presStyleCnt="0"/>
      <dgm:spPr/>
    </dgm:pt>
    <dgm:pt modelId="{ABDB4D71-8C31-48BD-BAEF-60AB094B16EF}" type="pres">
      <dgm:prSet presAssocID="{8BCA3516-B136-4C4B-9E25-AFDE74B0D5B1}" presName="thickLine" presStyleLbl="alignNode1" presStyleIdx="7" presStyleCnt="15"/>
      <dgm:spPr/>
    </dgm:pt>
    <dgm:pt modelId="{4AC5A8A1-EE1D-41DC-A934-349FF3D9B619}" type="pres">
      <dgm:prSet presAssocID="{8BCA3516-B136-4C4B-9E25-AFDE74B0D5B1}" presName="horz1" presStyleCnt="0"/>
      <dgm:spPr/>
    </dgm:pt>
    <dgm:pt modelId="{FD7A9287-2D46-4AA1-B9CE-6967D3D46656}" type="pres">
      <dgm:prSet presAssocID="{8BCA3516-B136-4C4B-9E25-AFDE74B0D5B1}" presName="tx1" presStyleLbl="revTx" presStyleIdx="7" presStyleCnt="15"/>
      <dgm:spPr/>
      <dgm:t>
        <a:bodyPr/>
        <a:lstStyle/>
        <a:p>
          <a:endParaRPr lang="en-US"/>
        </a:p>
      </dgm:t>
    </dgm:pt>
    <dgm:pt modelId="{DEA79E25-A25C-41B1-8CFC-FEA9DFD63986}" type="pres">
      <dgm:prSet presAssocID="{8BCA3516-B136-4C4B-9E25-AFDE74B0D5B1}" presName="vert1" presStyleCnt="0"/>
      <dgm:spPr/>
    </dgm:pt>
    <dgm:pt modelId="{6D8B9508-0EA3-4C82-A8B7-D55202A13E29}" type="pres">
      <dgm:prSet presAssocID="{E28A6756-242B-475B-AA04-6DF6E9C18160}" presName="thickLine" presStyleLbl="alignNode1" presStyleIdx="8" presStyleCnt="15"/>
      <dgm:spPr/>
    </dgm:pt>
    <dgm:pt modelId="{DB1D05A1-6BF2-4ECF-9E33-D6CE3F970F3C}" type="pres">
      <dgm:prSet presAssocID="{E28A6756-242B-475B-AA04-6DF6E9C18160}" presName="horz1" presStyleCnt="0"/>
      <dgm:spPr/>
    </dgm:pt>
    <dgm:pt modelId="{038B7D9A-E412-4BC4-8FF5-0BAC99E18FA9}" type="pres">
      <dgm:prSet presAssocID="{E28A6756-242B-475B-AA04-6DF6E9C18160}" presName="tx1" presStyleLbl="revTx" presStyleIdx="8" presStyleCnt="15"/>
      <dgm:spPr/>
      <dgm:t>
        <a:bodyPr/>
        <a:lstStyle/>
        <a:p>
          <a:endParaRPr lang="en-US"/>
        </a:p>
      </dgm:t>
    </dgm:pt>
    <dgm:pt modelId="{5F23A51C-544B-4D9B-9992-DF617E188BF1}" type="pres">
      <dgm:prSet presAssocID="{E28A6756-242B-475B-AA04-6DF6E9C18160}" presName="vert1" presStyleCnt="0"/>
      <dgm:spPr/>
    </dgm:pt>
    <dgm:pt modelId="{D059473A-9E23-4E4F-8BEB-E72002810DE8}" type="pres">
      <dgm:prSet presAssocID="{A881F92E-8D7D-42CA-862D-C0D99513A418}" presName="thickLine" presStyleLbl="alignNode1" presStyleIdx="9" presStyleCnt="15"/>
      <dgm:spPr/>
    </dgm:pt>
    <dgm:pt modelId="{E35F3FEF-408A-411F-967F-B06ACB7A00A2}" type="pres">
      <dgm:prSet presAssocID="{A881F92E-8D7D-42CA-862D-C0D99513A418}" presName="horz1" presStyleCnt="0"/>
      <dgm:spPr/>
    </dgm:pt>
    <dgm:pt modelId="{31B3EE40-026B-412B-A47A-7005D5C49A4B}" type="pres">
      <dgm:prSet presAssocID="{A881F92E-8D7D-42CA-862D-C0D99513A418}" presName="tx1" presStyleLbl="revTx" presStyleIdx="9" presStyleCnt="15"/>
      <dgm:spPr/>
      <dgm:t>
        <a:bodyPr/>
        <a:lstStyle/>
        <a:p>
          <a:endParaRPr lang="en-US"/>
        </a:p>
      </dgm:t>
    </dgm:pt>
    <dgm:pt modelId="{5B01C371-92C0-479C-9D80-CDE370F49BAB}" type="pres">
      <dgm:prSet presAssocID="{A881F92E-8D7D-42CA-862D-C0D99513A418}" presName="vert1" presStyleCnt="0"/>
      <dgm:spPr/>
    </dgm:pt>
    <dgm:pt modelId="{76ECCB16-56EA-4D60-BFC6-1288B8EAEFCB}" type="pres">
      <dgm:prSet presAssocID="{C7BE29EE-FD56-4FB6-BC54-DC7313DE6321}" presName="thickLine" presStyleLbl="alignNode1" presStyleIdx="10" presStyleCnt="15"/>
      <dgm:spPr/>
    </dgm:pt>
    <dgm:pt modelId="{7C4C29F6-69CC-4CB4-B766-00F2711DA1E6}" type="pres">
      <dgm:prSet presAssocID="{C7BE29EE-FD56-4FB6-BC54-DC7313DE6321}" presName="horz1" presStyleCnt="0"/>
      <dgm:spPr/>
    </dgm:pt>
    <dgm:pt modelId="{CAEAB943-7C58-4773-8F40-84D9C15F13A6}" type="pres">
      <dgm:prSet presAssocID="{C7BE29EE-FD56-4FB6-BC54-DC7313DE6321}" presName="tx1" presStyleLbl="revTx" presStyleIdx="10" presStyleCnt="15"/>
      <dgm:spPr/>
      <dgm:t>
        <a:bodyPr/>
        <a:lstStyle/>
        <a:p>
          <a:endParaRPr lang="en-US"/>
        </a:p>
      </dgm:t>
    </dgm:pt>
    <dgm:pt modelId="{21023C70-0181-450A-9F6F-60CBC7C0C6B3}" type="pres">
      <dgm:prSet presAssocID="{C7BE29EE-FD56-4FB6-BC54-DC7313DE6321}" presName="vert1" presStyleCnt="0"/>
      <dgm:spPr/>
    </dgm:pt>
    <dgm:pt modelId="{31F0ADDE-C92C-4F14-BD55-20A427A0CCDF}" type="pres">
      <dgm:prSet presAssocID="{1B107170-F4A5-4729-9E32-FC82EC5CB645}" presName="thickLine" presStyleLbl="alignNode1" presStyleIdx="11" presStyleCnt="15"/>
      <dgm:spPr/>
    </dgm:pt>
    <dgm:pt modelId="{C9054523-7D84-40EF-8202-E7177B296D67}" type="pres">
      <dgm:prSet presAssocID="{1B107170-F4A5-4729-9E32-FC82EC5CB645}" presName="horz1" presStyleCnt="0"/>
      <dgm:spPr/>
    </dgm:pt>
    <dgm:pt modelId="{BBF3E95C-6B6F-41DD-B5DC-DF3878523671}" type="pres">
      <dgm:prSet presAssocID="{1B107170-F4A5-4729-9E32-FC82EC5CB645}" presName="tx1" presStyleLbl="revTx" presStyleIdx="11" presStyleCnt="15"/>
      <dgm:spPr/>
      <dgm:t>
        <a:bodyPr/>
        <a:lstStyle/>
        <a:p>
          <a:endParaRPr lang="en-US"/>
        </a:p>
      </dgm:t>
    </dgm:pt>
    <dgm:pt modelId="{BA7F9EF3-64DB-49D8-A00F-072DA2288627}" type="pres">
      <dgm:prSet presAssocID="{1B107170-F4A5-4729-9E32-FC82EC5CB645}" presName="vert1" presStyleCnt="0"/>
      <dgm:spPr/>
    </dgm:pt>
    <dgm:pt modelId="{47FB8689-EA2D-4153-B945-B1D0C85FEAF0}" type="pres">
      <dgm:prSet presAssocID="{52ED0DE7-38E9-415E-AEE2-6CF56162ABF2}" presName="thickLine" presStyleLbl="alignNode1" presStyleIdx="12" presStyleCnt="15"/>
      <dgm:spPr/>
    </dgm:pt>
    <dgm:pt modelId="{8B4642FB-746E-4596-88A9-2871042A0631}" type="pres">
      <dgm:prSet presAssocID="{52ED0DE7-38E9-415E-AEE2-6CF56162ABF2}" presName="horz1" presStyleCnt="0"/>
      <dgm:spPr/>
    </dgm:pt>
    <dgm:pt modelId="{0D40F7DE-D73B-4832-AD93-FF4AAACCA811}" type="pres">
      <dgm:prSet presAssocID="{52ED0DE7-38E9-415E-AEE2-6CF56162ABF2}" presName="tx1" presStyleLbl="revTx" presStyleIdx="12" presStyleCnt="15"/>
      <dgm:spPr/>
      <dgm:t>
        <a:bodyPr/>
        <a:lstStyle/>
        <a:p>
          <a:endParaRPr lang="en-US"/>
        </a:p>
      </dgm:t>
    </dgm:pt>
    <dgm:pt modelId="{8FF08383-0062-4C56-8581-2D706E1DF256}" type="pres">
      <dgm:prSet presAssocID="{52ED0DE7-38E9-415E-AEE2-6CF56162ABF2}" presName="vert1" presStyleCnt="0"/>
      <dgm:spPr/>
    </dgm:pt>
    <dgm:pt modelId="{5F5CC47C-CFB4-471D-887F-9F82B6492E95}" type="pres">
      <dgm:prSet presAssocID="{94730A09-06A4-4C6B-A438-38E2A22AE2A7}" presName="thickLine" presStyleLbl="alignNode1" presStyleIdx="13" presStyleCnt="15"/>
      <dgm:spPr/>
    </dgm:pt>
    <dgm:pt modelId="{6BB24BBF-D6EC-479B-98BC-34CBA32EDCE2}" type="pres">
      <dgm:prSet presAssocID="{94730A09-06A4-4C6B-A438-38E2A22AE2A7}" presName="horz1" presStyleCnt="0"/>
      <dgm:spPr/>
    </dgm:pt>
    <dgm:pt modelId="{FE84A7A1-29D4-48B9-97C3-AD2D93E306CA}" type="pres">
      <dgm:prSet presAssocID="{94730A09-06A4-4C6B-A438-38E2A22AE2A7}" presName="tx1" presStyleLbl="revTx" presStyleIdx="13" presStyleCnt="15"/>
      <dgm:spPr/>
      <dgm:t>
        <a:bodyPr/>
        <a:lstStyle/>
        <a:p>
          <a:endParaRPr lang="en-US"/>
        </a:p>
      </dgm:t>
    </dgm:pt>
    <dgm:pt modelId="{F20BBD63-E413-4597-BA24-3729A9930AEC}" type="pres">
      <dgm:prSet presAssocID="{94730A09-06A4-4C6B-A438-38E2A22AE2A7}" presName="vert1" presStyleCnt="0"/>
      <dgm:spPr/>
    </dgm:pt>
    <dgm:pt modelId="{0B5E8AFA-574C-4F6D-A1FD-B26A04CBBAC3}" type="pres">
      <dgm:prSet presAssocID="{DF6FEDCD-15DB-4032-9547-0FAC4B6E29E0}" presName="thickLine" presStyleLbl="alignNode1" presStyleIdx="14" presStyleCnt="15"/>
      <dgm:spPr/>
    </dgm:pt>
    <dgm:pt modelId="{DC5149B4-73AC-4179-9E47-78362E36E29E}" type="pres">
      <dgm:prSet presAssocID="{DF6FEDCD-15DB-4032-9547-0FAC4B6E29E0}" presName="horz1" presStyleCnt="0"/>
      <dgm:spPr/>
    </dgm:pt>
    <dgm:pt modelId="{E00EC82D-B755-44F1-BF21-1CF3BEB4D988}" type="pres">
      <dgm:prSet presAssocID="{DF6FEDCD-15DB-4032-9547-0FAC4B6E29E0}" presName="tx1" presStyleLbl="revTx" presStyleIdx="14" presStyleCnt="15"/>
      <dgm:spPr/>
      <dgm:t>
        <a:bodyPr/>
        <a:lstStyle/>
        <a:p>
          <a:endParaRPr lang="en-US"/>
        </a:p>
      </dgm:t>
    </dgm:pt>
    <dgm:pt modelId="{B1AF7949-35B7-43D5-8E47-16EAE5779A0F}" type="pres">
      <dgm:prSet presAssocID="{DF6FEDCD-15DB-4032-9547-0FAC4B6E29E0}" presName="vert1" presStyleCnt="0"/>
      <dgm:spPr/>
    </dgm:pt>
  </dgm:ptLst>
  <dgm:cxnLst>
    <dgm:cxn modelId="{BCC89ADB-C75E-4041-8C49-4E08AD256907}" type="presOf" srcId="{C7BE29EE-FD56-4FB6-BC54-DC7313DE6321}" destId="{CAEAB943-7C58-4773-8F40-84D9C15F13A6}" srcOrd="0" destOrd="0" presId="urn:microsoft.com/office/officeart/2008/layout/LinedList"/>
    <dgm:cxn modelId="{37EA9E46-3BB6-4A16-8075-EEDC8934B72F}" type="presOf" srcId="{2E56B88A-5F8E-4DA9-B5C0-8FC6FF1545BE}" destId="{E9C03E75-D0FA-4C5D-9159-CF543152B559}" srcOrd="0" destOrd="0" presId="urn:microsoft.com/office/officeart/2008/layout/LinedList"/>
    <dgm:cxn modelId="{EA1B77D3-C516-4A4E-805E-43A9605F46CD}" srcId="{66F0EBE6-9B8E-4A4A-B112-EBD4D015BB08}" destId="{1B107170-F4A5-4729-9E32-FC82EC5CB645}" srcOrd="11" destOrd="0" parTransId="{909DBBAD-8CCD-4625-BAC6-D95BF15AF59F}" sibTransId="{31362B41-56A6-4A42-AF58-C5F5D8EAFFBD}"/>
    <dgm:cxn modelId="{F15CE6D4-AB08-4272-B8F0-E065A80A609E}" srcId="{66F0EBE6-9B8E-4A4A-B112-EBD4D015BB08}" destId="{E28A6756-242B-475B-AA04-6DF6E9C18160}" srcOrd="8" destOrd="0" parTransId="{228EAD5F-9BEA-49D7-BFD1-256E6A5E8DB7}" sibTransId="{A051A874-9115-4AC2-935E-B4C95AF12804}"/>
    <dgm:cxn modelId="{ED1DF667-52BC-4501-8C0D-341E08355DF8}" srcId="{66F0EBE6-9B8E-4A4A-B112-EBD4D015BB08}" destId="{8BCA3516-B136-4C4B-9E25-AFDE74B0D5B1}" srcOrd="7" destOrd="0" parTransId="{CB5F1865-D309-4B7E-82DD-D9F5F18752C7}" sibTransId="{4D44FD2D-1464-4929-A46F-32D72A5FD917}"/>
    <dgm:cxn modelId="{89405EBA-AC49-4F48-9F5C-C7EB0CDE7FA5}" type="presOf" srcId="{CFE38520-2FAD-4DA4-9083-B05220B621B9}" destId="{66868718-A59F-41C9-8C35-641B2E4D93D4}" srcOrd="0" destOrd="0" presId="urn:microsoft.com/office/officeart/2008/layout/LinedList"/>
    <dgm:cxn modelId="{4C5DE202-A814-47AB-91C8-F67E78481D6E}" type="presOf" srcId="{E28A6756-242B-475B-AA04-6DF6E9C18160}" destId="{038B7D9A-E412-4BC4-8FF5-0BAC99E18FA9}" srcOrd="0" destOrd="0" presId="urn:microsoft.com/office/officeart/2008/layout/LinedList"/>
    <dgm:cxn modelId="{C5D4660D-7C89-4948-98C9-F60585EFD37F}" srcId="{66F0EBE6-9B8E-4A4A-B112-EBD4D015BB08}" destId="{5CC4F7D7-E0C2-440C-94A1-DD0BBD341E17}" srcOrd="2" destOrd="0" parTransId="{1A5BFBD8-2559-43D9-84E9-AB92B6B0A372}" sibTransId="{A7FE358F-CB4E-4594-9157-F0F10F12E216}"/>
    <dgm:cxn modelId="{102FDF86-EEEB-4648-AB3C-65C0501D1D0E}" type="presOf" srcId="{10E0FF8A-0A8B-4AD7-99C6-7A968EDC9BE2}" destId="{DA58FEE5-A531-459D-98C4-678064ABB36F}" srcOrd="0" destOrd="0" presId="urn:microsoft.com/office/officeart/2008/layout/LinedList"/>
    <dgm:cxn modelId="{2CF4572A-3DC6-42DE-A7BC-2A361221C95E}" type="presOf" srcId="{94730A09-06A4-4C6B-A438-38E2A22AE2A7}" destId="{FE84A7A1-29D4-48B9-97C3-AD2D93E306CA}" srcOrd="0" destOrd="0" presId="urn:microsoft.com/office/officeart/2008/layout/LinedList"/>
    <dgm:cxn modelId="{08FC7185-209B-4339-AEDC-5D1E42E004B7}" srcId="{66F0EBE6-9B8E-4A4A-B112-EBD4D015BB08}" destId="{94730A09-06A4-4C6B-A438-38E2A22AE2A7}" srcOrd="13" destOrd="0" parTransId="{BCBAB70A-412D-4833-AFAB-959D2978280F}" sibTransId="{19283997-6F34-464D-8454-8C1EDBCEF7A9}"/>
    <dgm:cxn modelId="{2D85E601-44E1-49DB-914F-860C2BB1FC81}" srcId="{66F0EBE6-9B8E-4A4A-B112-EBD4D015BB08}" destId="{C6DD11E5-4125-4B7C-972B-317E49B3F8F3}" srcOrd="3" destOrd="0" parTransId="{07EB5A5A-8912-4502-90BF-FF0B441734A3}" sibTransId="{BD89A7C9-9BC5-4DB8-9246-51065BD93982}"/>
    <dgm:cxn modelId="{24053EC8-2704-47EB-8EAD-EA853C50838E}" srcId="{66F0EBE6-9B8E-4A4A-B112-EBD4D015BB08}" destId="{DF6FEDCD-15DB-4032-9547-0FAC4B6E29E0}" srcOrd="14" destOrd="0" parTransId="{BCF3786A-880D-41C1-8ED4-1515FB4CB3C6}" sibTransId="{B8AC0096-CF18-4432-91C8-8289C7863643}"/>
    <dgm:cxn modelId="{9A20BD2A-607B-4779-A653-ECB67499995E}" srcId="{66F0EBE6-9B8E-4A4A-B112-EBD4D015BB08}" destId="{A881F92E-8D7D-42CA-862D-C0D99513A418}" srcOrd="9" destOrd="0" parTransId="{5D2431FD-1F5C-4F78-B39F-D387277E904C}" sibTransId="{E3D396E7-09DA-40B5-BF46-9C42B10A0E91}"/>
    <dgm:cxn modelId="{968547F4-D54E-42FF-AB29-E0878FB442BE}" srcId="{66F0EBE6-9B8E-4A4A-B112-EBD4D015BB08}" destId="{E1A975BD-D4CD-4D7A-9556-DFCBBC3F063D}" srcOrd="0" destOrd="0" parTransId="{33A771DE-77D8-4679-978F-EFD93F4B8544}" sibTransId="{B5BC56A8-671A-4CA8-8C3C-3819B14DB4A2}"/>
    <dgm:cxn modelId="{1BD46E7E-00EB-4FF9-912F-240A7A85DEAD}" srcId="{66F0EBE6-9B8E-4A4A-B112-EBD4D015BB08}" destId="{52ED0DE7-38E9-415E-AEE2-6CF56162ABF2}" srcOrd="12" destOrd="0" parTransId="{6301A218-A098-4AE2-906F-FD1D06CCD98C}" sibTransId="{EA7F45EF-76D9-4F94-B8C9-9CF53FD4FE63}"/>
    <dgm:cxn modelId="{E9BE0EC8-A13C-4469-9F07-936F767332A1}" type="presOf" srcId="{DF6FEDCD-15DB-4032-9547-0FAC4B6E29E0}" destId="{E00EC82D-B755-44F1-BF21-1CF3BEB4D988}" srcOrd="0" destOrd="0" presId="urn:microsoft.com/office/officeart/2008/layout/LinedList"/>
    <dgm:cxn modelId="{34924073-5B00-475F-A4CA-B53FFC966EC2}" srcId="{66F0EBE6-9B8E-4A4A-B112-EBD4D015BB08}" destId="{2E56B88A-5F8E-4DA9-B5C0-8FC6FF1545BE}" srcOrd="6" destOrd="0" parTransId="{2229A2ED-F105-415B-A728-D843F9E90210}" sibTransId="{2E2D4280-243C-4FBA-AF10-AC6233165CB5}"/>
    <dgm:cxn modelId="{F8E70A95-F1DE-4352-A4DA-513EBBF6668D}" srcId="{66F0EBE6-9B8E-4A4A-B112-EBD4D015BB08}" destId="{10E0FF8A-0A8B-4AD7-99C6-7A968EDC9BE2}" srcOrd="5" destOrd="0" parTransId="{4D585378-285F-427D-83BD-64A743FA849A}" sibTransId="{BECF59F0-C98E-4BF3-865C-2A2B55EA27C9}"/>
    <dgm:cxn modelId="{31936B02-4646-4869-BBC4-0069F38F3CCE}" type="presOf" srcId="{1B107170-F4A5-4729-9E32-FC82EC5CB645}" destId="{BBF3E95C-6B6F-41DD-B5DC-DF3878523671}" srcOrd="0" destOrd="0" presId="urn:microsoft.com/office/officeart/2008/layout/LinedList"/>
    <dgm:cxn modelId="{FEA59D2A-A50B-4782-B562-ECEEABAA96AC}" type="presOf" srcId="{C6DD11E5-4125-4B7C-972B-317E49B3F8F3}" destId="{355B73A6-7C78-4DA8-860B-C18561F25909}" srcOrd="0" destOrd="0" presId="urn:microsoft.com/office/officeart/2008/layout/LinedList"/>
    <dgm:cxn modelId="{1341B299-0BFB-425E-9ED4-7B554371587B}" type="presOf" srcId="{52ED0DE7-38E9-415E-AEE2-6CF56162ABF2}" destId="{0D40F7DE-D73B-4832-AD93-FF4AAACCA811}" srcOrd="0" destOrd="0" presId="urn:microsoft.com/office/officeart/2008/layout/LinedList"/>
    <dgm:cxn modelId="{37A8B52A-A587-47CF-B13E-2E2F67634212}" srcId="{66F0EBE6-9B8E-4A4A-B112-EBD4D015BB08}" destId="{AF73279D-25E2-4405-9F40-7FC1DD305B92}" srcOrd="4" destOrd="0" parTransId="{B442AEAA-B252-47B6-A2E9-601118A7FCC0}" sibTransId="{958A4107-5D67-4AF7-B9E7-CAAF86340BCB}"/>
    <dgm:cxn modelId="{B1DA15BC-EBA9-4345-8EB2-8D15B5F9A389}" type="presOf" srcId="{A881F92E-8D7D-42CA-862D-C0D99513A418}" destId="{31B3EE40-026B-412B-A47A-7005D5C49A4B}" srcOrd="0" destOrd="0" presId="urn:microsoft.com/office/officeart/2008/layout/LinedList"/>
    <dgm:cxn modelId="{FA4F3912-D4C4-4353-B399-B200811C446E}" type="presOf" srcId="{E1A975BD-D4CD-4D7A-9556-DFCBBC3F063D}" destId="{12EFE4D2-AF6B-4EA1-AE7B-D4233203B399}" srcOrd="0" destOrd="0" presId="urn:microsoft.com/office/officeart/2008/layout/LinedList"/>
    <dgm:cxn modelId="{BDFBF6A6-46A6-4006-B0C2-2D2A8C8AAE82}" type="presOf" srcId="{8BCA3516-B136-4C4B-9E25-AFDE74B0D5B1}" destId="{FD7A9287-2D46-4AA1-B9CE-6967D3D46656}" srcOrd="0" destOrd="0" presId="urn:microsoft.com/office/officeart/2008/layout/LinedList"/>
    <dgm:cxn modelId="{C66BF22B-6330-4B04-97EC-E208BCF87AEA}" type="presOf" srcId="{66F0EBE6-9B8E-4A4A-B112-EBD4D015BB08}" destId="{E4E726D1-8EC4-44F3-9256-CA58FE194DA7}" srcOrd="0" destOrd="0" presId="urn:microsoft.com/office/officeart/2008/layout/LinedList"/>
    <dgm:cxn modelId="{D3D09109-AB57-403E-8F64-7DD4082313F7}" srcId="{66F0EBE6-9B8E-4A4A-B112-EBD4D015BB08}" destId="{C7BE29EE-FD56-4FB6-BC54-DC7313DE6321}" srcOrd="10" destOrd="0" parTransId="{70B680F8-4809-4B72-A185-4A6115FBF19A}" sibTransId="{C22E95DF-AAA1-455E-9A40-BCB01CCE939B}"/>
    <dgm:cxn modelId="{90890CFB-3E63-40B6-8504-B71F347351B6}" type="presOf" srcId="{AF73279D-25E2-4405-9F40-7FC1DD305B92}" destId="{3E65D9E3-D60A-43EE-87CF-53C01733EC54}" srcOrd="0" destOrd="0" presId="urn:microsoft.com/office/officeart/2008/layout/LinedList"/>
    <dgm:cxn modelId="{6F1F39C4-491E-4D97-B8D6-0648C90F2B89}" type="presOf" srcId="{5CC4F7D7-E0C2-440C-94A1-DD0BBD341E17}" destId="{DDB7EBDD-ECD9-4108-8757-DCB67F63DD33}" srcOrd="0" destOrd="0" presId="urn:microsoft.com/office/officeart/2008/layout/LinedList"/>
    <dgm:cxn modelId="{ECE682DE-87AC-4288-942B-140A4E04EB96}" srcId="{66F0EBE6-9B8E-4A4A-B112-EBD4D015BB08}" destId="{CFE38520-2FAD-4DA4-9083-B05220B621B9}" srcOrd="1" destOrd="0" parTransId="{90ECC860-1F9B-49DC-9C39-10D6471A3423}" sibTransId="{49A12F9D-6D54-441C-8037-1194CA820A7C}"/>
    <dgm:cxn modelId="{16380CE2-34B4-4C44-84EA-D715B6A35334}" type="presParOf" srcId="{E4E726D1-8EC4-44F3-9256-CA58FE194DA7}" destId="{D4E64FF7-AE06-4549-8352-DD2B5BB430E1}" srcOrd="0" destOrd="0" presId="urn:microsoft.com/office/officeart/2008/layout/LinedList"/>
    <dgm:cxn modelId="{B5B46FE4-AFD0-47AA-89BD-D18F1E498A06}" type="presParOf" srcId="{E4E726D1-8EC4-44F3-9256-CA58FE194DA7}" destId="{22106008-2EF8-41BC-8B55-13B9FADC5F85}" srcOrd="1" destOrd="0" presId="urn:microsoft.com/office/officeart/2008/layout/LinedList"/>
    <dgm:cxn modelId="{DE05634A-C351-4291-B607-FF84D6209EDF}" type="presParOf" srcId="{22106008-2EF8-41BC-8B55-13B9FADC5F85}" destId="{12EFE4D2-AF6B-4EA1-AE7B-D4233203B399}" srcOrd="0" destOrd="0" presId="urn:microsoft.com/office/officeart/2008/layout/LinedList"/>
    <dgm:cxn modelId="{323A9DA3-696E-44FD-935E-99857A3500E6}" type="presParOf" srcId="{22106008-2EF8-41BC-8B55-13B9FADC5F85}" destId="{559990B3-BF4D-41C0-A8CE-C73971E141EC}" srcOrd="1" destOrd="0" presId="urn:microsoft.com/office/officeart/2008/layout/LinedList"/>
    <dgm:cxn modelId="{BB9FF0E0-79BF-49B5-A0FB-DEDE93D9717B}" type="presParOf" srcId="{E4E726D1-8EC4-44F3-9256-CA58FE194DA7}" destId="{08D56774-794C-4040-8342-B15F31CCE9F3}" srcOrd="2" destOrd="0" presId="urn:microsoft.com/office/officeart/2008/layout/LinedList"/>
    <dgm:cxn modelId="{35100C58-357E-4661-B121-04A8BEAA8172}" type="presParOf" srcId="{E4E726D1-8EC4-44F3-9256-CA58FE194DA7}" destId="{AAD9F803-1921-4DE1-9020-97301597FE7B}" srcOrd="3" destOrd="0" presId="urn:microsoft.com/office/officeart/2008/layout/LinedList"/>
    <dgm:cxn modelId="{BD6839CA-F9D8-4EA9-AE87-C8A8C1115BFA}" type="presParOf" srcId="{AAD9F803-1921-4DE1-9020-97301597FE7B}" destId="{66868718-A59F-41C9-8C35-641B2E4D93D4}" srcOrd="0" destOrd="0" presId="urn:microsoft.com/office/officeart/2008/layout/LinedList"/>
    <dgm:cxn modelId="{1658365E-E881-4D38-A214-A2FEFA0368CE}" type="presParOf" srcId="{AAD9F803-1921-4DE1-9020-97301597FE7B}" destId="{D14CB10A-D2AA-4E47-BC9E-503FA4CF91A1}" srcOrd="1" destOrd="0" presId="urn:microsoft.com/office/officeart/2008/layout/LinedList"/>
    <dgm:cxn modelId="{9E927DD1-C717-4DCF-B2A5-6F1DF94746E9}" type="presParOf" srcId="{E4E726D1-8EC4-44F3-9256-CA58FE194DA7}" destId="{B0B30247-F062-42BF-8DCF-3C91F4BF1685}" srcOrd="4" destOrd="0" presId="urn:microsoft.com/office/officeart/2008/layout/LinedList"/>
    <dgm:cxn modelId="{B371012B-B38A-4901-AEB3-5D2D01A121C3}" type="presParOf" srcId="{E4E726D1-8EC4-44F3-9256-CA58FE194DA7}" destId="{FFB393D0-22B7-47DD-B7AD-1C41568E8464}" srcOrd="5" destOrd="0" presId="urn:microsoft.com/office/officeart/2008/layout/LinedList"/>
    <dgm:cxn modelId="{39926B20-99DA-4A2E-A72D-CC80EFCB5A2A}" type="presParOf" srcId="{FFB393D0-22B7-47DD-B7AD-1C41568E8464}" destId="{DDB7EBDD-ECD9-4108-8757-DCB67F63DD33}" srcOrd="0" destOrd="0" presId="urn:microsoft.com/office/officeart/2008/layout/LinedList"/>
    <dgm:cxn modelId="{D37A2A62-0CE2-4FAE-BC2C-445B1395045A}" type="presParOf" srcId="{FFB393D0-22B7-47DD-B7AD-1C41568E8464}" destId="{77B86DD2-F4E1-4210-84F8-0E9928419E0B}" srcOrd="1" destOrd="0" presId="urn:microsoft.com/office/officeart/2008/layout/LinedList"/>
    <dgm:cxn modelId="{27984406-D428-4827-A5A4-B40624B6237F}" type="presParOf" srcId="{E4E726D1-8EC4-44F3-9256-CA58FE194DA7}" destId="{BE95AA4A-F6F1-47DA-9B54-E783D27F6EDC}" srcOrd="6" destOrd="0" presId="urn:microsoft.com/office/officeart/2008/layout/LinedList"/>
    <dgm:cxn modelId="{79977769-3A1F-4686-B903-111D6B3B4674}" type="presParOf" srcId="{E4E726D1-8EC4-44F3-9256-CA58FE194DA7}" destId="{7CF72D8B-7C51-4C3A-8C1E-E0A1FAD51F89}" srcOrd="7" destOrd="0" presId="urn:microsoft.com/office/officeart/2008/layout/LinedList"/>
    <dgm:cxn modelId="{8B2D4983-31E6-4AAC-AF5C-C794B6D8F587}" type="presParOf" srcId="{7CF72D8B-7C51-4C3A-8C1E-E0A1FAD51F89}" destId="{355B73A6-7C78-4DA8-860B-C18561F25909}" srcOrd="0" destOrd="0" presId="urn:microsoft.com/office/officeart/2008/layout/LinedList"/>
    <dgm:cxn modelId="{5A34650F-2813-40CF-88E0-58AE69CC27DD}" type="presParOf" srcId="{7CF72D8B-7C51-4C3A-8C1E-E0A1FAD51F89}" destId="{68872766-95C7-4407-BFAB-5AE9B1E19708}" srcOrd="1" destOrd="0" presId="urn:microsoft.com/office/officeart/2008/layout/LinedList"/>
    <dgm:cxn modelId="{4917FFB5-8E81-407D-B72A-B14623673693}" type="presParOf" srcId="{E4E726D1-8EC4-44F3-9256-CA58FE194DA7}" destId="{B1A9D8FE-52AF-45C9-832E-FA0F09DDF848}" srcOrd="8" destOrd="0" presId="urn:microsoft.com/office/officeart/2008/layout/LinedList"/>
    <dgm:cxn modelId="{76CBB4E3-0BE1-46DF-A91E-DA0A6D4779D1}" type="presParOf" srcId="{E4E726D1-8EC4-44F3-9256-CA58FE194DA7}" destId="{BFC01845-BACC-4FC4-9423-F3512E3C981A}" srcOrd="9" destOrd="0" presId="urn:microsoft.com/office/officeart/2008/layout/LinedList"/>
    <dgm:cxn modelId="{77F3EF7C-8034-4628-9429-F0983A02E214}" type="presParOf" srcId="{BFC01845-BACC-4FC4-9423-F3512E3C981A}" destId="{3E65D9E3-D60A-43EE-87CF-53C01733EC54}" srcOrd="0" destOrd="0" presId="urn:microsoft.com/office/officeart/2008/layout/LinedList"/>
    <dgm:cxn modelId="{CB11CD3E-0264-4560-8894-B40E9FE22192}" type="presParOf" srcId="{BFC01845-BACC-4FC4-9423-F3512E3C981A}" destId="{D01507A7-ECAF-4F3D-87DB-799A9E8BC50C}" srcOrd="1" destOrd="0" presId="urn:microsoft.com/office/officeart/2008/layout/LinedList"/>
    <dgm:cxn modelId="{879EC304-A10B-4033-A503-A4A1B3E9251F}" type="presParOf" srcId="{E4E726D1-8EC4-44F3-9256-CA58FE194DA7}" destId="{EAD6690F-9072-4856-ADD3-55B50CC0C61E}" srcOrd="10" destOrd="0" presId="urn:microsoft.com/office/officeart/2008/layout/LinedList"/>
    <dgm:cxn modelId="{D05A9858-FF46-4B5A-842C-1F02F25CB199}" type="presParOf" srcId="{E4E726D1-8EC4-44F3-9256-CA58FE194DA7}" destId="{2E4A71A9-FB48-41B0-A97B-C18F7ECE089D}" srcOrd="11" destOrd="0" presId="urn:microsoft.com/office/officeart/2008/layout/LinedList"/>
    <dgm:cxn modelId="{74B69C7A-0D4A-4D83-8E24-864D2DAEC81F}" type="presParOf" srcId="{2E4A71A9-FB48-41B0-A97B-C18F7ECE089D}" destId="{DA58FEE5-A531-459D-98C4-678064ABB36F}" srcOrd="0" destOrd="0" presId="urn:microsoft.com/office/officeart/2008/layout/LinedList"/>
    <dgm:cxn modelId="{9FB0A839-7711-4B14-A8A0-634D49C20E9A}" type="presParOf" srcId="{2E4A71A9-FB48-41B0-A97B-C18F7ECE089D}" destId="{59077304-0C78-47C0-A677-F2A8EDADD903}" srcOrd="1" destOrd="0" presId="urn:microsoft.com/office/officeart/2008/layout/LinedList"/>
    <dgm:cxn modelId="{F0B9006F-19DB-4929-95A5-7D9DD07F2B19}" type="presParOf" srcId="{E4E726D1-8EC4-44F3-9256-CA58FE194DA7}" destId="{724B15C5-6A0F-4F50-8D4E-B9D869377292}" srcOrd="12" destOrd="0" presId="urn:microsoft.com/office/officeart/2008/layout/LinedList"/>
    <dgm:cxn modelId="{F31CB452-0146-4664-BD08-13A278344C73}" type="presParOf" srcId="{E4E726D1-8EC4-44F3-9256-CA58FE194DA7}" destId="{9F211E8A-D766-4811-83AD-75523CD07493}" srcOrd="13" destOrd="0" presId="urn:microsoft.com/office/officeart/2008/layout/LinedList"/>
    <dgm:cxn modelId="{87EE0464-3155-40EF-993F-C8243DBF5215}" type="presParOf" srcId="{9F211E8A-D766-4811-83AD-75523CD07493}" destId="{E9C03E75-D0FA-4C5D-9159-CF543152B559}" srcOrd="0" destOrd="0" presId="urn:microsoft.com/office/officeart/2008/layout/LinedList"/>
    <dgm:cxn modelId="{A9ED05F6-6F9C-412D-9A29-8969E93DC0B5}" type="presParOf" srcId="{9F211E8A-D766-4811-83AD-75523CD07493}" destId="{D4E9B590-A9BE-4EEF-A11A-4D6B7EB57359}" srcOrd="1" destOrd="0" presId="urn:microsoft.com/office/officeart/2008/layout/LinedList"/>
    <dgm:cxn modelId="{4C2643EA-5176-4715-A575-FFCC8586B492}" type="presParOf" srcId="{E4E726D1-8EC4-44F3-9256-CA58FE194DA7}" destId="{ABDB4D71-8C31-48BD-BAEF-60AB094B16EF}" srcOrd="14" destOrd="0" presId="urn:microsoft.com/office/officeart/2008/layout/LinedList"/>
    <dgm:cxn modelId="{86B373BC-4C98-4D55-A669-36394712D19D}" type="presParOf" srcId="{E4E726D1-8EC4-44F3-9256-CA58FE194DA7}" destId="{4AC5A8A1-EE1D-41DC-A934-349FF3D9B619}" srcOrd="15" destOrd="0" presId="urn:microsoft.com/office/officeart/2008/layout/LinedList"/>
    <dgm:cxn modelId="{08B43B6F-6C91-43CE-B96E-FAC815533E61}" type="presParOf" srcId="{4AC5A8A1-EE1D-41DC-A934-349FF3D9B619}" destId="{FD7A9287-2D46-4AA1-B9CE-6967D3D46656}" srcOrd="0" destOrd="0" presId="urn:microsoft.com/office/officeart/2008/layout/LinedList"/>
    <dgm:cxn modelId="{97F70214-68DA-49C8-B53E-08F137A0FF01}" type="presParOf" srcId="{4AC5A8A1-EE1D-41DC-A934-349FF3D9B619}" destId="{DEA79E25-A25C-41B1-8CFC-FEA9DFD63986}" srcOrd="1" destOrd="0" presId="urn:microsoft.com/office/officeart/2008/layout/LinedList"/>
    <dgm:cxn modelId="{905016FC-6025-41FB-85AC-4A282AB8FBD0}" type="presParOf" srcId="{E4E726D1-8EC4-44F3-9256-CA58FE194DA7}" destId="{6D8B9508-0EA3-4C82-A8B7-D55202A13E29}" srcOrd="16" destOrd="0" presId="urn:microsoft.com/office/officeart/2008/layout/LinedList"/>
    <dgm:cxn modelId="{5E584A3C-D07C-4E68-9DE3-E8451D71B9A0}" type="presParOf" srcId="{E4E726D1-8EC4-44F3-9256-CA58FE194DA7}" destId="{DB1D05A1-6BF2-4ECF-9E33-D6CE3F970F3C}" srcOrd="17" destOrd="0" presId="urn:microsoft.com/office/officeart/2008/layout/LinedList"/>
    <dgm:cxn modelId="{9155C9BB-F987-4B17-8DCF-9F624A11061B}" type="presParOf" srcId="{DB1D05A1-6BF2-4ECF-9E33-D6CE3F970F3C}" destId="{038B7D9A-E412-4BC4-8FF5-0BAC99E18FA9}" srcOrd="0" destOrd="0" presId="urn:microsoft.com/office/officeart/2008/layout/LinedList"/>
    <dgm:cxn modelId="{5676DB50-C30D-470B-893D-0FA4BD6172B9}" type="presParOf" srcId="{DB1D05A1-6BF2-4ECF-9E33-D6CE3F970F3C}" destId="{5F23A51C-544B-4D9B-9992-DF617E188BF1}" srcOrd="1" destOrd="0" presId="urn:microsoft.com/office/officeart/2008/layout/LinedList"/>
    <dgm:cxn modelId="{503A98C4-1190-4B0C-AEA5-A0DEE111098B}" type="presParOf" srcId="{E4E726D1-8EC4-44F3-9256-CA58FE194DA7}" destId="{D059473A-9E23-4E4F-8BEB-E72002810DE8}" srcOrd="18" destOrd="0" presId="urn:microsoft.com/office/officeart/2008/layout/LinedList"/>
    <dgm:cxn modelId="{A631BBE4-F3FC-45DB-B3D2-73629AE14E9F}" type="presParOf" srcId="{E4E726D1-8EC4-44F3-9256-CA58FE194DA7}" destId="{E35F3FEF-408A-411F-967F-B06ACB7A00A2}" srcOrd="19" destOrd="0" presId="urn:microsoft.com/office/officeart/2008/layout/LinedList"/>
    <dgm:cxn modelId="{71C1EE32-B68A-4448-B5E5-FEF18605CC14}" type="presParOf" srcId="{E35F3FEF-408A-411F-967F-B06ACB7A00A2}" destId="{31B3EE40-026B-412B-A47A-7005D5C49A4B}" srcOrd="0" destOrd="0" presId="urn:microsoft.com/office/officeart/2008/layout/LinedList"/>
    <dgm:cxn modelId="{AA3F694B-2442-4D8C-A123-10F394B60C14}" type="presParOf" srcId="{E35F3FEF-408A-411F-967F-B06ACB7A00A2}" destId="{5B01C371-92C0-479C-9D80-CDE370F49BAB}" srcOrd="1" destOrd="0" presId="urn:microsoft.com/office/officeart/2008/layout/LinedList"/>
    <dgm:cxn modelId="{54195B5C-AF63-439F-B0EB-6EB185FC5173}" type="presParOf" srcId="{E4E726D1-8EC4-44F3-9256-CA58FE194DA7}" destId="{76ECCB16-56EA-4D60-BFC6-1288B8EAEFCB}" srcOrd="20" destOrd="0" presId="urn:microsoft.com/office/officeart/2008/layout/LinedList"/>
    <dgm:cxn modelId="{DDF055A4-23F6-471D-9C3F-F79F55EF032D}" type="presParOf" srcId="{E4E726D1-8EC4-44F3-9256-CA58FE194DA7}" destId="{7C4C29F6-69CC-4CB4-B766-00F2711DA1E6}" srcOrd="21" destOrd="0" presId="urn:microsoft.com/office/officeart/2008/layout/LinedList"/>
    <dgm:cxn modelId="{FF3C3936-8104-4863-92FD-CF99CD965B06}" type="presParOf" srcId="{7C4C29F6-69CC-4CB4-B766-00F2711DA1E6}" destId="{CAEAB943-7C58-4773-8F40-84D9C15F13A6}" srcOrd="0" destOrd="0" presId="urn:microsoft.com/office/officeart/2008/layout/LinedList"/>
    <dgm:cxn modelId="{E205CAD7-7EB8-4027-AD9F-27AECEA046EE}" type="presParOf" srcId="{7C4C29F6-69CC-4CB4-B766-00F2711DA1E6}" destId="{21023C70-0181-450A-9F6F-60CBC7C0C6B3}" srcOrd="1" destOrd="0" presId="urn:microsoft.com/office/officeart/2008/layout/LinedList"/>
    <dgm:cxn modelId="{6D4890B0-CE0F-4265-BECA-3145FB55B5FE}" type="presParOf" srcId="{E4E726D1-8EC4-44F3-9256-CA58FE194DA7}" destId="{31F0ADDE-C92C-4F14-BD55-20A427A0CCDF}" srcOrd="22" destOrd="0" presId="urn:microsoft.com/office/officeart/2008/layout/LinedList"/>
    <dgm:cxn modelId="{63C8A766-85F3-44DB-8667-BAAADE4DF2D9}" type="presParOf" srcId="{E4E726D1-8EC4-44F3-9256-CA58FE194DA7}" destId="{C9054523-7D84-40EF-8202-E7177B296D67}" srcOrd="23" destOrd="0" presId="urn:microsoft.com/office/officeart/2008/layout/LinedList"/>
    <dgm:cxn modelId="{22758ABD-F1FD-4E6C-B71C-EDC05C1BAD59}" type="presParOf" srcId="{C9054523-7D84-40EF-8202-E7177B296D67}" destId="{BBF3E95C-6B6F-41DD-B5DC-DF3878523671}" srcOrd="0" destOrd="0" presId="urn:microsoft.com/office/officeart/2008/layout/LinedList"/>
    <dgm:cxn modelId="{C2F6F147-AD1F-48F7-9E86-1D9B4140D753}" type="presParOf" srcId="{C9054523-7D84-40EF-8202-E7177B296D67}" destId="{BA7F9EF3-64DB-49D8-A00F-072DA2288627}" srcOrd="1" destOrd="0" presId="urn:microsoft.com/office/officeart/2008/layout/LinedList"/>
    <dgm:cxn modelId="{BF1C29D1-9931-42BE-81D1-EC82706BBA06}" type="presParOf" srcId="{E4E726D1-8EC4-44F3-9256-CA58FE194DA7}" destId="{47FB8689-EA2D-4153-B945-B1D0C85FEAF0}" srcOrd="24" destOrd="0" presId="urn:microsoft.com/office/officeart/2008/layout/LinedList"/>
    <dgm:cxn modelId="{43E0BB3D-28F1-4433-938C-1F349E8B2323}" type="presParOf" srcId="{E4E726D1-8EC4-44F3-9256-CA58FE194DA7}" destId="{8B4642FB-746E-4596-88A9-2871042A0631}" srcOrd="25" destOrd="0" presId="urn:microsoft.com/office/officeart/2008/layout/LinedList"/>
    <dgm:cxn modelId="{922CEF34-2922-4A46-BB6F-D4422A8AEF5C}" type="presParOf" srcId="{8B4642FB-746E-4596-88A9-2871042A0631}" destId="{0D40F7DE-D73B-4832-AD93-FF4AAACCA811}" srcOrd="0" destOrd="0" presId="urn:microsoft.com/office/officeart/2008/layout/LinedList"/>
    <dgm:cxn modelId="{ECF92FA9-72F5-4EDB-932D-7C56BFD6A37D}" type="presParOf" srcId="{8B4642FB-746E-4596-88A9-2871042A0631}" destId="{8FF08383-0062-4C56-8581-2D706E1DF256}" srcOrd="1" destOrd="0" presId="urn:microsoft.com/office/officeart/2008/layout/LinedList"/>
    <dgm:cxn modelId="{C143AD13-DBFB-4FDE-A656-C51750CED62B}" type="presParOf" srcId="{E4E726D1-8EC4-44F3-9256-CA58FE194DA7}" destId="{5F5CC47C-CFB4-471D-887F-9F82B6492E95}" srcOrd="26" destOrd="0" presId="urn:microsoft.com/office/officeart/2008/layout/LinedList"/>
    <dgm:cxn modelId="{FD9E4AA7-E7E2-4DB0-93F0-84DE99A34DB7}" type="presParOf" srcId="{E4E726D1-8EC4-44F3-9256-CA58FE194DA7}" destId="{6BB24BBF-D6EC-479B-98BC-34CBA32EDCE2}" srcOrd="27" destOrd="0" presId="urn:microsoft.com/office/officeart/2008/layout/LinedList"/>
    <dgm:cxn modelId="{7EC2C2E3-5EFE-47D6-B851-DC479AF703CC}" type="presParOf" srcId="{6BB24BBF-D6EC-479B-98BC-34CBA32EDCE2}" destId="{FE84A7A1-29D4-48B9-97C3-AD2D93E306CA}" srcOrd="0" destOrd="0" presId="urn:microsoft.com/office/officeart/2008/layout/LinedList"/>
    <dgm:cxn modelId="{188AF624-5297-42AE-8143-14160C123E71}" type="presParOf" srcId="{6BB24BBF-D6EC-479B-98BC-34CBA32EDCE2}" destId="{F20BBD63-E413-4597-BA24-3729A9930AEC}" srcOrd="1" destOrd="0" presId="urn:microsoft.com/office/officeart/2008/layout/LinedList"/>
    <dgm:cxn modelId="{A7EBA253-5D59-4F76-88D8-0A9648F21697}" type="presParOf" srcId="{E4E726D1-8EC4-44F3-9256-CA58FE194DA7}" destId="{0B5E8AFA-574C-4F6D-A1FD-B26A04CBBAC3}" srcOrd="28" destOrd="0" presId="urn:microsoft.com/office/officeart/2008/layout/LinedList"/>
    <dgm:cxn modelId="{C941AFA9-56FE-41E4-8D7D-F8CB758A559B}" type="presParOf" srcId="{E4E726D1-8EC4-44F3-9256-CA58FE194DA7}" destId="{DC5149B4-73AC-4179-9E47-78362E36E29E}" srcOrd="29" destOrd="0" presId="urn:microsoft.com/office/officeart/2008/layout/LinedList"/>
    <dgm:cxn modelId="{A131C91E-C174-4882-8085-8840A67FEB82}" type="presParOf" srcId="{DC5149B4-73AC-4179-9E47-78362E36E29E}" destId="{E00EC82D-B755-44F1-BF21-1CF3BEB4D988}" srcOrd="0" destOrd="0" presId="urn:microsoft.com/office/officeart/2008/layout/LinedList"/>
    <dgm:cxn modelId="{AF0BDC84-09E7-4134-ACD2-35ACB33A3880}" type="presParOf" srcId="{DC5149B4-73AC-4179-9E47-78362E36E29E}" destId="{B1AF7949-35B7-43D5-8E47-16EAE5779A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E2699-6395-45FD-A8E4-54D23F146456}" type="doc">
      <dgm:prSet loTypeId="urn:microsoft.com/office/officeart/2005/8/layout/venn2" loCatId="relationship" qsTypeId="urn:microsoft.com/office/officeart/2005/8/quickstyle/3d3" qsCatId="3D" csTypeId="urn:microsoft.com/office/officeart/2005/8/colors/colorful4" csCatId="colorful" phldr="1"/>
      <dgm:spPr/>
      <dgm:t>
        <a:bodyPr/>
        <a:lstStyle/>
        <a:p>
          <a:endParaRPr lang="en-US"/>
        </a:p>
      </dgm:t>
    </dgm:pt>
    <dgm:pt modelId="{C02F8F9C-9DA4-470D-B6D2-C55A564ED516}">
      <dgm:prSet phldrT="[Text]" custT="1"/>
      <dgm:spPr/>
      <dgm:t>
        <a:bodyPr/>
        <a:lstStyle/>
        <a:p>
          <a:r>
            <a:rPr lang="en-US" sz="2000" dirty="0" smtClean="0"/>
            <a:t>Family and</a:t>
          </a:r>
        </a:p>
        <a:p>
          <a:r>
            <a:rPr lang="en-US" sz="2000" dirty="0" smtClean="0"/>
            <a:t>Community</a:t>
          </a:r>
          <a:endParaRPr lang="en-US" sz="2000" dirty="0"/>
        </a:p>
      </dgm:t>
    </dgm:pt>
    <dgm:pt modelId="{1D815F53-DFE5-4591-97FE-E01A1247ED87}" type="parTrans" cxnId="{23A9B9A7-A9E4-4CCB-90B4-4FC948CB9A6A}">
      <dgm:prSet/>
      <dgm:spPr/>
      <dgm:t>
        <a:bodyPr/>
        <a:lstStyle/>
        <a:p>
          <a:endParaRPr lang="en-US"/>
        </a:p>
      </dgm:t>
    </dgm:pt>
    <dgm:pt modelId="{691EC8A7-9627-45D3-94B6-34D130E24E09}" type="sibTrans" cxnId="{23A9B9A7-A9E4-4CCB-90B4-4FC948CB9A6A}">
      <dgm:prSet/>
      <dgm:spPr/>
      <dgm:t>
        <a:bodyPr/>
        <a:lstStyle/>
        <a:p>
          <a:endParaRPr lang="en-US"/>
        </a:p>
      </dgm:t>
    </dgm:pt>
    <dgm:pt modelId="{CF625E88-916E-4119-819D-082E87730456}">
      <dgm:prSet phldrT="[Text]" custT="1"/>
      <dgm:spPr/>
      <dgm:t>
        <a:bodyPr/>
        <a:lstStyle/>
        <a:p>
          <a:r>
            <a:rPr lang="en-US" sz="2400" smtClean="0"/>
            <a:t>School</a:t>
          </a:r>
          <a:endParaRPr lang="en-US" sz="2400" dirty="0"/>
        </a:p>
      </dgm:t>
    </dgm:pt>
    <dgm:pt modelId="{ADE56F90-BC2B-4402-8AC9-050DD4F8DEFD}" type="parTrans" cxnId="{5E8AB986-5AF4-4F39-81B2-266D627AE161}">
      <dgm:prSet/>
      <dgm:spPr/>
      <dgm:t>
        <a:bodyPr/>
        <a:lstStyle/>
        <a:p>
          <a:endParaRPr lang="en-US"/>
        </a:p>
      </dgm:t>
    </dgm:pt>
    <dgm:pt modelId="{0AF055BD-1E92-4542-9DF5-1BEB35A24942}" type="sibTrans" cxnId="{5E8AB986-5AF4-4F39-81B2-266D627AE161}">
      <dgm:prSet/>
      <dgm:spPr/>
      <dgm:t>
        <a:bodyPr/>
        <a:lstStyle/>
        <a:p>
          <a:endParaRPr lang="en-US"/>
        </a:p>
      </dgm:t>
    </dgm:pt>
    <dgm:pt modelId="{0CE334CF-9053-44FA-9EB5-E787AC99CE57}">
      <dgm:prSet phldrT="[Text]" custT="1"/>
      <dgm:spPr/>
      <dgm:t>
        <a:bodyPr/>
        <a:lstStyle/>
        <a:p>
          <a:r>
            <a:rPr lang="en-US" sz="1800" smtClean="0"/>
            <a:t>Classroom</a:t>
          </a:r>
          <a:endParaRPr lang="en-US" sz="1800" dirty="0"/>
        </a:p>
      </dgm:t>
    </dgm:pt>
    <dgm:pt modelId="{F7806FD9-7306-480E-BD77-22DA83C32D2F}" type="parTrans" cxnId="{4C8B84CF-22D7-4100-A1BD-B272CB7E5569}">
      <dgm:prSet/>
      <dgm:spPr/>
      <dgm:t>
        <a:bodyPr/>
        <a:lstStyle/>
        <a:p>
          <a:endParaRPr lang="en-US"/>
        </a:p>
      </dgm:t>
    </dgm:pt>
    <dgm:pt modelId="{28DB77EF-9530-4B24-B19D-DBBE6310ADB2}" type="sibTrans" cxnId="{4C8B84CF-22D7-4100-A1BD-B272CB7E5569}">
      <dgm:prSet/>
      <dgm:spPr/>
      <dgm:t>
        <a:bodyPr/>
        <a:lstStyle/>
        <a:p>
          <a:endParaRPr lang="en-US"/>
        </a:p>
      </dgm:t>
    </dgm:pt>
    <dgm:pt modelId="{70C50012-009B-42F0-9AE7-55432D8FD94C}" type="pres">
      <dgm:prSet presAssocID="{F9AE2699-6395-45FD-A8E4-54D23F146456}" presName="Name0" presStyleCnt="0">
        <dgm:presLayoutVars>
          <dgm:chMax val="7"/>
          <dgm:resizeHandles val="exact"/>
        </dgm:presLayoutVars>
      </dgm:prSet>
      <dgm:spPr/>
      <dgm:t>
        <a:bodyPr/>
        <a:lstStyle/>
        <a:p>
          <a:endParaRPr lang="en-US"/>
        </a:p>
      </dgm:t>
    </dgm:pt>
    <dgm:pt modelId="{35FE802D-FEA8-4067-9EBC-84AB2B0BC676}" type="pres">
      <dgm:prSet presAssocID="{F9AE2699-6395-45FD-A8E4-54D23F146456}" presName="comp1" presStyleCnt="0"/>
      <dgm:spPr/>
      <dgm:t>
        <a:bodyPr/>
        <a:lstStyle/>
        <a:p>
          <a:endParaRPr lang="en-US"/>
        </a:p>
      </dgm:t>
    </dgm:pt>
    <dgm:pt modelId="{75E50FAE-1C34-4688-BB71-6E99C4868EE1}" type="pres">
      <dgm:prSet presAssocID="{F9AE2699-6395-45FD-A8E4-54D23F146456}" presName="circle1" presStyleLbl="node1" presStyleIdx="0" presStyleCnt="3" custScaleX="110125" custScaleY="98988"/>
      <dgm:spPr/>
      <dgm:t>
        <a:bodyPr/>
        <a:lstStyle/>
        <a:p>
          <a:endParaRPr lang="en-US"/>
        </a:p>
      </dgm:t>
    </dgm:pt>
    <dgm:pt modelId="{49BFF16B-ABEB-4D46-8B5F-1C8DD8B6D567}" type="pres">
      <dgm:prSet presAssocID="{F9AE2699-6395-45FD-A8E4-54D23F146456}" presName="c1text" presStyleLbl="node1" presStyleIdx="0" presStyleCnt="3">
        <dgm:presLayoutVars>
          <dgm:bulletEnabled val="1"/>
        </dgm:presLayoutVars>
      </dgm:prSet>
      <dgm:spPr/>
      <dgm:t>
        <a:bodyPr/>
        <a:lstStyle/>
        <a:p>
          <a:endParaRPr lang="en-US"/>
        </a:p>
      </dgm:t>
    </dgm:pt>
    <dgm:pt modelId="{01EA6DA9-27EA-4076-A3C1-99EB6D10EC57}" type="pres">
      <dgm:prSet presAssocID="{F9AE2699-6395-45FD-A8E4-54D23F146456}" presName="comp2" presStyleCnt="0"/>
      <dgm:spPr/>
      <dgm:t>
        <a:bodyPr/>
        <a:lstStyle/>
        <a:p>
          <a:endParaRPr lang="en-US"/>
        </a:p>
      </dgm:t>
    </dgm:pt>
    <dgm:pt modelId="{1B86153D-CEC5-4BEF-BC5F-EF3246F0DC7C}" type="pres">
      <dgm:prSet presAssocID="{F9AE2699-6395-45FD-A8E4-54D23F146456}" presName="circle2" presStyleLbl="node1" presStyleIdx="1" presStyleCnt="3"/>
      <dgm:spPr/>
      <dgm:t>
        <a:bodyPr/>
        <a:lstStyle/>
        <a:p>
          <a:endParaRPr lang="en-US"/>
        </a:p>
      </dgm:t>
    </dgm:pt>
    <dgm:pt modelId="{98D506AA-3475-40E3-B1F0-8B21C66A4E19}" type="pres">
      <dgm:prSet presAssocID="{F9AE2699-6395-45FD-A8E4-54D23F146456}" presName="c2text" presStyleLbl="node1" presStyleIdx="1" presStyleCnt="3">
        <dgm:presLayoutVars>
          <dgm:bulletEnabled val="1"/>
        </dgm:presLayoutVars>
      </dgm:prSet>
      <dgm:spPr/>
      <dgm:t>
        <a:bodyPr/>
        <a:lstStyle/>
        <a:p>
          <a:endParaRPr lang="en-US"/>
        </a:p>
      </dgm:t>
    </dgm:pt>
    <dgm:pt modelId="{8BD9BBC1-704C-402A-B7A0-393EEAAB9F0E}" type="pres">
      <dgm:prSet presAssocID="{F9AE2699-6395-45FD-A8E4-54D23F146456}" presName="comp3" presStyleCnt="0"/>
      <dgm:spPr/>
      <dgm:t>
        <a:bodyPr/>
        <a:lstStyle/>
        <a:p>
          <a:endParaRPr lang="en-US"/>
        </a:p>
      </dgm:t>
    </dgm:pt>
    <dgm:pt modelId="{58369DD7-D834-42EE-8603-010B5194F596}" type="pres">
      <dgm:prSet presAssocID="{F9AE2699-6395-45FD-A8E4-54D23F146456}" presName="circle3" presStyleLbl="node1" presStyleIdx="2" presStyleCnt="3"/>
      <dgm:spPr/>
      <dgm:t>
        <a:bodyPr/>
        <a:lstStyle/>
        <a:p>
          <a:endParaRPr lang="en-US"/>
        </a:p>
      </dgm:t>
    </dgm:pt>
    <dgm:pt modelId="{2592AF01-E51E-47BB-9937-E02F91E2DE6B}" type="pres">
      <dgm:prSet presAssocID="{F9AE2699-6395-45FD-A8E4-54D23F146456}" presName="c3text" presStyleLbl="node1" presStyleIdx="2" presStyleCnt="3">
        <dgm:presLayoutVars>
          <dgm:bulletEnabled val="1"/>
        </dgm:presLayoutVars>
      </dgm:prSet>
      <dgm:spPr/>
      <dgm:t>
        <a:bodyPr/>
        <a:lstStyle/>
        <a:p>
          <a:endParaRPr lang="en-US"/>
        </a:p>
      </dgm:t>
    </dgm:pt>
  </dgm:ptLst>
  <dgm:cxnLst>
    <dgm:cxn modelId="{48166656-34C2-4420-9E42-6DF58A20EDD1}" type="presOf" srcId="{0CE334CF-9053-44FA-9EB5-E787AC99CE57}" destId="{58369DD7-D834-42EE-8603-010B5194F596}" srcOrd="0" destOrd="0" presId="urn:microsoft.com/office/officeart/2005/8/layout/venn2"/>
    <dgm:cxn modelId="{2928055D-965C-43F9-99C7-8E53EF3CAFAE}" type="presOf" srcId="{0CE334CF-9053-44FA-9EB5-E787AC99CE57}" destId="{2592AF01-E51E-47BB-9937-E02F91E2DE6B}" srcOrd="1" destOrd="0" presId="urn:microsoft.com/office/officeart/2005/8/layout/venn2"/>
    <dgm:cxn modelId="{10B2E789-B2FA-44BE-B0ED-9C8650EC07E3}" type="presOf" srcId="{C02F8F9C-9DA4-470D-B6D2-C55A564ED516}" destId="{49BFF16B-ABEB-4D46-8B5F-1C8DD8B6D567}" srcOrd="1" destOrd="0" presId="urn:microsoft.com/office/officeart/2005/8/layout/venn2"/>
    <dgm:cxn modelId="{20E276AB-0798-4E16-B4A5-3D2AF7815B8B}" type="presOf" srcId="{CF625E88-916E-4119-819D-082E87730456}" destId="{98D506AA-3475-40E3-B1F0-8B21C66A4E19}" srcOrd="1" destOrd="0" presId="urn:microsoft.com/office/officeart/2005/8/layout/venn2"/>
    <dgm:cxn modelId="{5E8AB986-5AF4-4F39-81B2-266D627AE161}" srcId="{F9AE2699-6395-45FD-A8E4-54D23F146456}" destId="{CF625E88-916E-4119-819D-082E87730456}" srcOrd="1" destOrd="0" parTransId="{ADE56F90-BC2B-4402-8AC9-050DD4F8DEFD}" sibTransId="{0AF055BD-1E92-4542-9DF5-1BEB35A24942}"/>
    <dgm:cxn modelId="{4C8B84CF-22D7-4100-A1BD-B272CB7E5569}" srcId="{F9AE2699-6395-45FD-A8E4-54D23F146456}" destId="{0CE334CF-9053-44FA-9EB5-E787AC99CE57}" srcOrd="2" destOrd="0" parTransId="{F7806FD9-7306-480E-BD77-22DA83C32D2F}" sibTransId="{28DB77EF-9530-4B24-B19D-DBBE6310ADB2}"/>
    <dgm:cxn modelId="{71D217FC-B838-408E-8BF7-D189EB0ED340}" type="presOf" srcId="{C02F8F9C-9DA4-470D-B6D2-C55A564ED516}" destId="{75E50FAE-1C34-4688-BB71-6E99C4868EE1}" srcOrd="0" destOrd="0" presId="urn:microsoft.com/office/officeart/2005/8/layout/venn2"/>
    <dgm:cxn modelId="{23A9B9A7-A9E4-4CCB-90B4-4FC948CB9A6A}" srcId="{F9AE2699-6395-45FD-A8E4-54D23F146456}" destId="{C02F8F9C-9DA4-470D-B6D2-C55A564ED516}" srcOrd="0" destOrd="0" parTransId="{1D815F53-DFE5-4591-97FE-E01A1247ED87}" sibTransId="{691EC8A7-9627-45D3-94B6-34D130E24E09}"/>
    <dgm:cxn modelId="{5F3E71EF-38E0-40D3-9B50-268B93C34D3A}" type="presOf" srcId="{F9AE2699-6395-45FD-A8E4-54D23F146456}" destId="{70C50012-009B-42F0-9AE7-55432D8FD94C}" srcOrd="0" destOrd="0" presId="urn:microsoft.com/office/officeart/2005/8/layout/venn2"/>
    <dgm:cxn modelId="{92334AE8-4A70-46D8-9C21-715D6F5439B7}" type="presOf" srcId="{CF625E88-916E-4119-819D-082E87730456}" destId="{1B86153D-CEC5-4BEF-BC5F-EF3246F0DC7C}" srcOrd="0" destOrd="0" presId="urn:microsoft.com/office/officeart/2005/8/layout/venn2"/>
    <dgm:cxn modelId="{80967D18-87F9-44B2-AB32-03A45E1C59CA}" type="presParOf" srcId="{70C50012-009B-42F0-9AE7-55432D8FD94C}" destId="{35FE802D-FEA8-4067-9EBC-84AB2B0BC676}" srcOrd="0" destOrd="0" presId="urn:microsoft.com/office/officeart/2005/8/layout/venn2"/>
    <dgm:cxn modelId="{279885D0-FC97-454A-AA3E-17BAEFF02966}" type="presParOf" srcId="{35FE802D-FEA8-4067-9EBC-84AB2B0BC676}" destId="{75E50FAE-1C34-4688-BB71-6E99C4868EE1}" srcOrd="0" destOrd="0" presId="urn:microsoft.com/office/officeart/2005/8/layout/venn2"/>
    <dgm:cxn modelId="{67602950-E628-4258-954E-E8B4B7F1D091}" type="presParOf" srcId="{35FE802D-FEA8-4067-9EBC-84AB2B0BC676}" destId="{49BFF16B-ABEB-4D46-8B5F-1C8DD8B6D567}" srcOrd="1" destOrd="0" presId="urn:microsoft.com/office/officeart/2005/8/layout/venn2"/>
    <dgm:cxn modelId="{5CBFEFC7-2307-4DC8-9AF6-1912171C1B5B}" type="presParOf" srcId="{70C50012-009B-42F0-9AE7-55432D8FD94C}" destId="{01EA6DA9-27EA-4076-A3C1-99EB6D10EC57}" srcOrd="1" destOrd="0" presId="urn:microsoft.com/office/officeart/2005/8/layout/venn2"/>
    <dgm:cxn modelId="{C91A2D4E-C714-493F-BA5F-D9E9B6C18F34}" type="presParOf" srcId="{01EA6DA9-27EA-4076-A3C1-99EB6D10EC57}" destId="{1B86153D-CEC5-4BEF-BC5F-EF3246F0DC7C}" srcOrd="0" destOrd="0" presId="urn:microsoft.com/office/officeart/2005/8/layout/venn2"/>
    <dgm:cxn modelId="{9312BD76-9D17-4F15-8BD4-700759F5B931}" type="presParOf" srcId="{01EA6DA9-27EA-4076-A3C1-99EB6D10EC57}" destId="{98D506AA-3475-40E3-B1F0-8B21C66A4E19}" srcOrd="1" destOrd="0" presId="urn:microsoft.com/office/officeart/2005/8/layout/venn2"/>
    <dgm:cxn modelId="{1D280954-CC03-4C85-9F46-6DAD4617C404}" type="presParOf" srcId="{70C50012-009B-42F0-9AE7-55432D8FD94C}" destId="{8BD9BBC1-704C-402A-B7A0-393EEAAB9F0E}" srcOrd="2" destOrd="0" presId="urn:microsoft.com/office/officeart/2005/8/layout/venn2"/>
    <dgm:cxn modelId="{3726494A-8966-4D75-9DFF-539D89826656}" type="presParOf" srcId="{8BD9BBC1-704C-402A-B7A0-393EEAAB9F0E}" destId="{58369DD7-D834-42EE-8603-010B5194F596}" srcOrd="0" destOrd="0" presId="urn:microsoft.com/office/officeart/2005/8/layout/venn2"/>
    <dgm:cxn modelId="{E20AEDC9-215E-49F0-B6EA-4699D95FBAB2}" type="presParOf" srcId="{8BD9BBC1-704C-402A-B7A0-393EEAAB9F0E}" destId="{2592AF01-E51E-47BB-9937-E02F91E2DE6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3B22F-991D-4EFE-B6B0-9E79ACEC88FD}" type="doc">
      <dgm:prSet loTypeId="urn:microsoft.com/office/officeart/2005/8/layout/hList1" loCatId="list" qsTypeId="urn:microsoft.com/office/officeart/2005/8/quickstyle/simple1" qsCatId="simple" csTypeId="urn:microsoft.com/office/officeart/2005/8/colors/accent5_3" csCatId="accent5"/>
      <dgm:spPr/>
      <dgm:t>
        <a:bodyPr/>
        <a:lstStyle/>
        <a:p>
          <a:endParaRPr lang="en-US"/>
        </a:p>
      </dgm:t>
    </dgm:pt>
    <dgm:pt modelId="{B0FC8800-1E4C-48F1-BC70-58780576AF2A}">
      <dgm:prSet/>
      <dgm:spPr/>
      <dgm:t>
        <a:bodyPr/>
        <a:lstStyle/>
        <a:p>
          <a:pPr indent="0" algn="l" rtl="0"/>
          <a:r>
            <a:rPr lang="en-US" dirty="0" smtClean="0"/>
            <a:t>Now that you understand the four competencies, we are going to apply what you have learned. Our activities will include three different steps:</a:t>
          </a:r>
          <a:endParaRPr lang="en-US" dirty="0"/>
        </a:p>
      </dgm:t>
    </dgm:pt>
    <dgm:pt modelId="{C94380D1-B9E6-46AB-A237-A6612784A215}" type="parTrans" cxnId="{0B03B0C1-1631-4541-BCD0-2F82EBC46F00}">
      <dgm:prSet/>
      <dgm:spPr/>
      <dgm:t>
        <a:bodyPr/>
        <a:lstStyle/>
        <a:p>
          <a:endParaRPr lang="en-US"/>
        </a:p>
      </dgm:t>
    </dgm:pt>
    <dgm:pt modelId="{0917CD11-F387-4081-8EC9-84703AF09E78}" type="sibTrans" cxnId="{0B03B0C1-1631-4541-BCD0-2F82EBC46F00}">
      <dgm:prSet/>
      <dgm:spPr/>
      <dgm:t>
        <a:bodyPr/>
        <a:lstStyle/>
        <a:p>
          <a:endParaRPr lang="en-US"/>
        </a:p>
      </dgm:t>
    </dgm:pt>
    <dgm:pt modelId="{B4305014-AAC7-42D3-AA52-0F4587BF3C05}">
      <dgm:prSet/>
      <dgm:spPr/>
      <dgm:t>
        <a:bodyPr/>
        <a:lstStyle/>
        <a:p>
          <a:pPr rtl="0"/>
          <a:r>
            <a:rPr lang="en-US" smtClean="0"/>
            <a:t>Looking at some sample lessons as a group</a:t>
          </a:r>
          <a:endParaRPr lang="en-US" dirty="0"/>
        </a:p>
      </dgm:t>
    </dgm:pt>
    <dgm:pt modelId="{7C77E689-06D9-4465-8BAB-EBB68CCE2FA2}" type="parTrans" cxnId="{F4DB7435-749A-45D7-A044-D3BB4FA99FA5}">
      <dgm:prSet/>
      <dgm:spPr/>
      <dgm:t>
        <a:bodyPr/>
        <a:lstStyle/>
        <a:p>
          <a:endParaRPr lang="en-US"/>
        </a:p>
      </dgm:t>
    </dgm:pt>
    <dgm:pt modelId="{6E1EC677-4202-434E-BB36-BD5698D2526C}" type="sibTrans" cxnId="{F4DB7435-749A-45D7-A044-D3BB4FA99FA5}">
      <dgm:prSet/>
      <dgm:spPr/>
      <dgm:t>
        <a:bodyPr/>
        <a:lstStyle/>
        <a:p>
          <a:endParaRPr lang="en-US"/>
        </a:p>
      </dgm:t>
    </dgm:pt>
    <dgm:pt modelId="{0FF3CF27-727D-4633-866A-103D0CEA1466}">
      <dgm:prSet/>
      <dgm:spPr/>
      <dgm:t>
        <a:bodyPr/>
        <a:lstStyle/>
        <a:p>
          <a:pPr rtl="0"/>
          <a:r>
            <a:rPr lang="en-US" dirty="0" smtClean="0"/>
            <a:t>Reflecting on how well these sample lesson plans incorporate and enhance the personal competencies, with practice adapting these samples to better incorporate the competencies</a:t>
          </a:r>
          <a:endParaRPr lang="en-US" dirty="0"/>
        </a:p>
      </dgm:t>
    </dgm:pt>
    <dgm:pt modelId="{B52B54F9-EC8A-4556-B0F2-5EB5AC85AB8E}" type="parTrans" cxnId="{74283746-1ACE-4F1F-A747-44B6FDA3136E}">
      <dgm:prSet/>
      <dgm:spPr/>
      <dgm:t>
        <a:bodyPr/>
        <a:lstStyle/>
        <a:p>
          <a:endParaRPr lang="en-US"/>
        </a:p>
      </dgm:t>
    </dgm:pt>
    <dgm:pt modelId="{DD48A1C2-D43E-44E4-84CB-05955D895724}" type="sibTrans" cxnId="{74283746-1ACE-4F1F-A747-44B6FDA3136E}">
      <dgm:prSet/>
      <dgm:spPr/>
      <dgm:t>
        <a:bodyPr/>
        <a:lstStyle/>
        <a:p>
          <a:endParaRPr lang="en-US"/>
        </a:p>
      </dgm:t>
    </dgm:pt>
    <dgm:pt modelId="{42061322-7149-4DCD-A5FD-3FB852C427D9}">
      <dgm:prSet/>
      <dgm:spPr/>
      <dgm:t>
        <a:bodyPr/>
        <a:lstStyle/>
        <a:p>
          <a:pPr rtl="0"/>
          <a:r>
            <a:rPr lang="en-US" dirty="0" smtClean="0"/>
            <a:t>Adapting your own lesson plan to further foster students’ personal competencies through “Enhanced Lesson Design”</a:t>
          </a:r>
          <a:endParaRPr lang="en-US" dirty="0"/>
        </a:p>
      </dgm:t>
    </dgm:pt>
    <dgm:pt modelId="{663D2125-ECC3-419D-BD4C-8F8D7219EB9E}" type="parTrans" cxnId="{9F05B16D-5C2D-4AAC-A969-0A8C3DF4B71D}">
      <dgm:prSet/>
      <dgm:spPr/>
      <dgm:t>
        <a:bodyPr/>
        <a:lstStyle/>
        <a:p>
          <a:endParaRPr lang="en-US"/>
        </a:p>
      </dgm:t>
    </dgm:pt>
    <dgm:pt modelId="{A8AE1357-F1FE-4C18-9DC8-F41AA7E64862}" type="sibTrans" cxnId="{9F05B16D-5C2D-4AAC-A969-0A8C3DF4B71D}">
      <dgm:prSet/>
      <dgm:spPr/>
      <dgm:t>
        <a:bodyPr/>
        <a:lstStyle/>
        <a:p>
          <a:endParaRPr lang="en-US"/>
        </a:p>
      </dgm:t>
    </dgm:pt>
    <dgm:pt modelId="{20806AB7-0189-4C5F-A4F2-727ADE84CCC5}" type="pres">
      <dgm:prSet presAssocID="{5023B22F-991D-4EFE-B6B0-9E79ACEC88FD}" presName="Name0" presStyleCnt="0">
        <dgm:presLayoutVars>
          <dgm:dir/>
          <dgm:animLvl val="lvl"/>
          <dgm:resizeHandles val="exact"/>
        </dgm:presLayoutVars>
      </dgm:prSet>
      <dgm:spPr/>
      <dgm:t>
        <a:bodyPr/>
        <a:lstStyle/>
        <a:p>
          <a:endParaRPr lang="en-US"/>
        </a:p>
      </dgm:t>
    </dgm:pt>
    <dgm:pt modelId="{D7E33CED-8BA6-4AA6-BE04-F9B8CAD2BD69}" type="pres">
      <dgm:prSet presAssocID="{B0FC8800-1E4C-48F1-BC70-58780576AF2A}" presName="composite" presStyleCnt="0"/>
      <dgm:spPr/>
      <dgm:t>
        <a:bodyPr/>
        <a:lstStyle/>
        <a:p>
          <a:endParaRPr lang="en-US"/>
        </a:p>
      </dgm:t>
    </dgm:pt>
    <dgm:pt modelId="{B0A96BB1-95D9-4DD3-9678-E1066B3BEEA4}" type="pres">
      <dgm:prSet presAssocID="{B0FC8800-1E4C-48F1-BC70-58780576AF2A}" presName="parTx" presStyleLbl="alignNode1" presStyleIdx="0" presStyleCnt="1">
        <dgm:presLayoutVars>
          <dgm:chMax val="0"/>
          <dgm:chPref val="0"/>
          <dgm:bulletEnabled val="1"/>
        </dgm:presLayoutVars>
      </dgm:prSet>
      <dgm:spPr/>
      <dgm:t>
        <a:bodyPr/>
        <a:lstStyle/>
        <a:p>
          <a:endParaRPr lang="en-US"/>
        </a:p>
      </dgm:t>
    </dgm:pt>
    <dgm:pt modelId="{D268C443-7251-4036-9407-26AA5257A21E}" type="pres">
      <dgm:prSet presAssocID="{B0FC8800-1E4C-48F1-BC70-58780576AF2A}" presName="desTx" presStyleLbl="alignAccFollowNode1" presStyleIdx="0" presStyleCnt="1">
        <dgm:presLayoutVars>
          <dgm:bulletEnabled val="1"/>
        </dgm:presLayoutVars>
      </dgm:prSet>
      <dgm:spPr/>
      <dgm:t>
        <a:bodyPr/>
        <a:lstStyle/>
        <a:p>
          <a:endParaRPr lang="en-US"/>
        </a:p>
      </dgm:t>
    </dgm:pt>
  </dgm:ptLst>
  <dgm:cxnLst>
    <dgm:cxn modelId="{A2B67730-396F-4FE4-A189-0C63FEB1EF4C}" type="presOf" srcId="{5023B22F-991D-4EFE-B6B0-9E79ACEC88FD}" destId="{20806AB7-0189-4C5F-A4F2-727ADE84CCC5}" srcOrd="0" destOrd="0" presId="urn:microsoft.com/office/officeart/2005/8/layout/hList1"/>
    <dgm:cxn modelId="{15EAEEFE-FA42-4C52-8A51-9F00FC2EE72C}" type="presOf" srcId="{0FF3CF27-727D-4633-866A-103D0CEA1466}" destId="{D268C443-7251-4036-9407-26AA5257A21E}" srcOrd="0" destOrd="1" presId="urn:microsoft.com/office/officeart/2005/8/layout/hList1"/>
    <dgm:cxn modelId="{F4DB7435-749A-45D7-A044-D3BB4FA99FA5}" srcId="{B0FC8800-1E4C-48F1-BC70-58780576AF2A}" destId="{B4305014-AAC7-42D3-AA52-0F4587BF3C05}" srcOrd="0" destOrd="0" parTransId="{7C77E689-06D9-4465-8BAB-EBB68CCE2FA2}" sibTransId="{6E1EC677-4202-434E-BB36-BD5698D2526C}"/>
    <dgm:cxn modelId="{1E210020-2CC2-41A6-8F3C-15D8888FD50A}" type="presOf" srcId="{B4305014-AAC7-42D3-AA52-0F4587BF3C05}" destId="{D268C443-7251-4036-9407-26AA5257A21E}" srcOrd="0" destOrd="0" presId="urn:microsoft.com/office/officeart/2005/8/layout/hList1"/>
    <dgm:cxn modelId="{4D936184-A5B7-460D-B94C-C3FE6BE908C3}" type="presOf" srcId="{42061322-7149-4DCD-A5FD-3FB852C427D9}" destId="{D268C443-7251-4036-9407-26AA5257A21E}" srcOrd="0" destOrd="2" presId="urn:microsoft.com/office/officeart/2005/8/layout/hList1"/>
    <dgm:cxn modelId="{74283746-1ACE-4F1F-A747-44B6FDA3136E}" srcId="{B0FC8800-1E4C-48F1-BC70-58780576AF2A}" destId="{0FF3CF27-727D-4633-866A-103D0CEA1466}" srcOrd="1" destOrd="0" parTransId="{B52B54F9-EC8A-4556-B0F2-5EB5AC85AB8E}" sibTransId="{DD48A1C2-D43E-44E4-84CB-05955D895724}"/>
    <dgm:cxn modelId="{0B03B0C1-1631-4541-BCD0-2F82EBC46F00}" srcId="{5023B22F-991D-4EFE-B6B0-9E79ACEC88FD}" destId="{B0FC8800-1E4C-48F1-BC70-58780576AF2A}" srcOrd="0" destOrd="0" parTransId="{C94380D1-B9E6-46AB-A237-A6612784A215}" sibTransId="{0917CD11-F387-4081-8EC9-84703AF09E78}"/>
    <dgm:cxn modelId="{23A2F9F6-1392-4AE4-8D5C-EE395912969A}" type="presOf" srcId="{B0FC8800-1E4C-48F1-BC70-58780576AF2A}" destId="{B0A96BB1-95D9-4DD3-9678-E1066B3BEEA4}" srcOrd="0" destOrd="0" presId="urn:microsoft.com/office/officeart/2005/8/layout/hList1"/>
    <dgm:cxn modelId="{9F05B16D-5C2D-4AAC-A969-0A8C3DF4B71D}" srcId="{B0FC8800-1E4C-48F1-BC70-58780576AF2A}" destId="{42061322-7149-4DCD-A5FD-3FB852C427D9}" srcOrd="2" destOrd="0" parTransId="{663D2125-ECC3-419D-BD4C-8F8D7219EB9E}" sibTransId="{A8AE1357-F1FE-4C18-9DC8-F41AA7E64862}"/>
    <dgm:cxn modelId="{ECAB0238-FEA0-4846-A641-BC49B573128E}" type="presParOf" srcId="{20806AB7-0189-4C5F-A4F2-727ADE84CCC5}" destId="{D7E33CED-8BA6-4AA6-BE04-F9B8CAD2BD69}" srcOrd="0" destOrd="0" presId="urn:microsoft.com/office/officeart/2005/8/layout/hList1"/>
    <dgm:cxn modelId="{39888FE9-3E83-4942-B6D4-7CC25F675D0B}" type="presParOf" srcId="{D7E33CED-8BA6-4AA6-BE04-F9B8CAD2BD69}" destId="{B0A96BB1-95D9-4DD3-9678-E1066B3BEEA4}" srcOrd="0" destOrd="0" presId="urn:microsoft.com/office/officeart/2005/8/layout/hList1"/>
    <dgm:cxn modelId="{E46397ED-B475-4542-96AA-D681D9D6FE69}" type="presParOf" srcId="{D7E33CED-8BA6-4AA6-BE04-F9B8CAD2BD69}" destId="{D268C443-7251-4036-9407-26AA5257A2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4FF7-AE06-4549-8352-DD2B5BB430E1}">
      <dsp:nvSpPr>
        <dsp:cNvPr id="0" name=""/>
        <dsp:cNvSpPr/>
      </dsp:nvSpPr>
      <dsp:spPr>
        <a:xfrm>
          <a:off x="0" y="642"/>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FE4D2-AF6B-4EA1-AE7B-D4233203B399}">
      <dsp:nvSpPr>
        <dsp:cNvPr id="0" name=""/>
        <dsp:cNvSpPr/>
      </dsp:nvSpPr>
      <dsp:spPr>
        <a:xfrm>
          <a:off x="0" y="642"/>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 Classroom Management                   </a:t>
          </a:r>
          <a:endParaRPr lang="en-US" sz="1600" kern="1200" dirty="0"/>
        </a:p>
      </dsp:txBody>
      <dsp:txXfrm>
        <a:off x="0" y="642"/>
        <a:ext cx="5960981" cy="350981"/>
      </dsp:txXfrm>
    </dsp:sp>
    <dsp:sp modelId="{08D56774-794C-4040-8342-B15F31CCE9F3}">
      <dsp:nvSpPr>
        <dsp:cNvPr id="0" name=""/>
        <dsp:cNvSpPr/>
      </dsp:nvSpPr>
      <dsp:spPr>
        <a:xfrm>
          <a:off x="0" y="351623"/>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68718-A59F-41C9-8C35-641B2E4D93D4}">
      <dsp:nvSpPr>
        <dsp:cNvPr id="0" name=""/>
        <dsp:cNvSpPr/>
      </dsp:nvSpPr>
      <dsp:spPr>
        <a:xfrm>
          <a:off x="0" y="351623"/>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2. Metacognitive Processes</a:t>
          </a:r>
          <a:endParaRPr lang="en-US" sz="1600" kern="1200" dirty="0"/>
        </a:p>
      </dsp:txBody>
      <dsp:txXfrm>
        <a:off x="0" y="351623"/>
        <a:ext cx="5960981" cy="350981"/>
      </dsp:txXfrm>
    </dsp:sp>
    <dsp:sp modelId="{B0B30247-F062-42BF-8DCF-3C91F4BF1685}">
      <dsp:nvSpPr>
        <dsp:cNvPr id="0" name=""/>
        <dsp:cNvSpPr/>
      </dsp:nvSpPr>
      <dsp:spPr>
        <a:xfrm>
          <a:off x="0" y="702604"/>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7EBDD-ECD9-4108-8757-DCB67F63DD33}">
      <dsp:nvSpPr>
        <dsp:cNvPr id="0" name=""/>
        <dsp:cNvSpPr/>
      </dsp:nvSpPr>
      <dsp:spPr>
        <a:xfrm>
          <a:off x="0" y="702604"/>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3. Cognitive Processes                           </a:t>
          </a:r>
          <a:endParaRPr lang="en-US" sz="1600" kern="1200" dirty="0"/>
        </a:p>
      </dsp:txBody>
      <dsp:txXfrm>
        <a:off x="0" y="702604"/>
        <a:ext cx="5960981" cy="350981"/>
      </dsp:txXfrm>
    </dsp:sp>
    <dsp:sp modelId="{BE95AA4A-F6F1-47DA-9B54-E783D27F6EDC}">
      <dsp:nvSpPr>
        <dsp:cNvPr id="0" name=""/>
        <dsp:cNvSpPr/>
      </dsp:nvSpPr>
      <dsp:spPr>
        <a:xfrm>
          <a:off x="0" y="1053585"/>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B73A6-7C78-4DA8-860B-C18561F25909}">
      <dsp:nvSpPr>
        <dsp:cNvPr id="0" name=""/>
        <dsp:cNvSpPr/>
      </dsp:nvSpPr>
      <dsp:spPr>
        <a:xfrm>
          <a:off x="0" y="1053585"/>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4. Home Environment/Support           </a:t>
          </a:r>
          <a:endParaRPr lang="en-US" sz="1600" kern="1200" dirty="0"/>
        </a:p>
      </dsp:txBody>
      <dsp:txXfrm>
        <a:off x="0" y="1053585"/>
        <a:ext cx="5960981" cy="350981"/>
      </dsp:txXfrm>
    </dsp:sp>
    <dsp:sp modelId="{B1A9D8FE-52AF-45C9-832E-FA0F09DDF848}">
      <dsp:nvSpPr>
        <dsp:cNvPr id="0" name=""/>
        <dsp:cNvSpPr/>
      </dsp:nvSpPr>
      <dsp:spPr>
        <a:xfrm>
          <a:off x="0" y="1404566"/>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5D9E3-D60A-43EE-87CF-53C01733EC54}">
      <dsp:nvSpPr>
        <dsp:cNvPr id="0" name=""/>
        <dsp:cNvSpPr/>
      </dsp:nvSpPr>
      <dsp:spPr>
        <a:xfrm>
          <a:off x="0" y="1404566"/>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5. Student-Teacher Social Interactions           </a:t>
          </a:r>
          <a:endParaRPr lang="en-US" sz="1600" kern="1200" dirty="0"/>
        </a:p>
      </dsp:txBody>
      <dsp:txXfrm>
        <a:off x="0" y="1404566"/>
        <a:ext cx="5960981" cy="350981"/>
      </dsp:txXfrm>
    </dsp:sp>
    <dsp:sp modelId="{EAD6690F-9072-4856-ADD3-55B50CC0C61E}">
      <dsp:nvSpPr>
        <dsp:cNvPr id="0" name=""/>
        <dsp:cNvSpPr/>
      </dsp:nvSpPr>
      <dsp:spPr>
        <a:xfrm>
          <a:off x="0" y="1755547"/>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8FEE5-A531-459D-98C4-678064ABB36F}">
      <dsp:nvSpPr>
        <dsp:cNvPr id="0" name=""/>
        <dsp:cNvSpPr/>
      </dsp:nvSpPr>
      <dsp:spPr>
        <a:xfrm>
          <a:off x="0" y="1755547"/>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6. Social/Behavioral Attributes    </a:t>
          </a:r>
          <a:endParaRPr lang="en-US" sz="1600" kern="1200" dirty="0"/>
        </a:p>
      </dsp:txBody>
      <dsp:txXfrm>
        <a:off x="0" y="1755547"/>
        <a:ext cx="5960981" cy="350981"/>
      </dsp:txXfrm>
    </dsp:sp>
    <dsp:sp modelId="{724B15C5-6A0F-4F50-8D4E-B9D869377292}">
      <dsp:nvSpPr>
        <dsp:cNvPr id="0" name=""/>
        <dsp:cNvSpPr/>
      </dsp:nvSpPr>
      <dsp:spPr>
        <a:xfrm>
          <a:off x="0" y="2106528"/>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03E75-D0FA-4C5D-9159-CF543152B559}">
      <dsp:nvSpPr>
        <dsp:cNvPr id="0" name=""/>
        <dsp:cNvSpPr/>
      </dsp:nvSpPr>
      <dsp:spPr>
        <a:xfrm>
          <a:off x="0" y="2106528"/>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7. Motivational-Affective Attributes   </a:t>
          </a:r>
          <a:endParaRPr lang="en-US" sz="1600" kern="1200" dirty="0"/>
        </a:p>
      </dsp:txBody>
      <dsp:txXfrm>
        <a:off x="0" y="2106528"/>
        <a:ext cx="5960981" cy="350981"/>
      </dsp:txXfrm>
    </dsp:sp>
    <dsp:sp modelId="{ABDB4D71-8C31-48BD-BAEF-60AB094B16EF}">
      <dsp:nvSpPr>
        <dsp:cNvPr id="0" name=""/>
        <dsp:cNvSpPr/>
      </dsp:nvSpPr>
      <dsp:spPr>
        <a:xfrm>
          <a:off x="0" y="2457509"/>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A9287-2D46-4AA1-B9CE-6967D3D46656}">
      <dsp:nvSpPr>
        <dsp:cNvPr id="0" name=""/>
        <dsp:cNvSpPr/>
      </dsp:nvSpPr>
      <dsp:spPr>
        <a:xfrm>
          <a:off x="0" y="2457509"/>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8. Peer Group                                                    </a:t>
          </a:r>
          <a:endParaRPr lang="en-US" sz="1600" kern="1200" dirty="0"/>
        </a:p>
      </dsp:txBody>
      <dsp:txXfrm>
        <a:off x="0" y="2457509"/>
        <a:ext cx="5960981" cy="350981"/>
      </dsp:txXfrm>
    </dsp:sp>
    <dsp:sp modelId="{6D8B9508-0EA3-4C82-A8B7-D55202A13E29}">
      <dsp:nvSpPr>
        <dsp:cNvPr id="0" name=""/>
        <dsp:cNvSpPr/>
      </dsp:nvSpPr>
      <dsp:spPr>
        <a:xfrm>
          <a:off x="0" y="2808491"/>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B7D9A-E412-4BC4-8FF5-0BAC99E18FA9}">
      <dsp:nvSpPr>
        <dsp:cNvPr id="0" name=""/>
        <dsp:cNvSpPr/>
      </dsp:nvSpPr>
      <dsp:spPr>
        <a:xfrm>
          <a:off x="0" y="2808491"/>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9. Quality of Instruction—student engagement </a:t>
          </a:r>
          <a:endParaRPr lang="en-US" sz="1600" kern="1200" dirty="0"/>
        </a:p>
      </dsp:txBody>
      <dsp:txXfrm>
        <a:off x="0" y="2808491"/>
        <a:ext cx="5960981" cy="350981"/>
      </dsp:txXfrm>
    </dsp:sp>
    <dsp:sp modelId="{D059473A-9E23-4E4F-8BEB-E72002810DE8}">
      <dsp:nvSpPr>
        <dsp:cNvPr id="0" name=""/>
        <dsp:cNvSpPr/>
      </dsp:nvSpPr>
      <dsp:spPr>
        <a:xfrm>
          <a:off x="0" y="3159472"/>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3EE40-026B-412B-A47A-7005D5C49A4B}">
      <dsp:nvSpPr>
        <dsp:cNvPr id="0" name=""/>
        <dsp:cNvSpPr/>
      </dsp:nvSpPr>
      <dsp:spPr>
        <a:xfrm>
          <a:off x="0" y="3159472"/>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10. School Culture                                    </a:t>
          </a:r>
          <a:endParaRPr lang="en-US" sz="1600" kern="1200" dirty="0"/>
        </a:p>
      </dsp:txBody>
      <dsp:txXfrm>
        <a:off x="0" y="3159472"/>
        <a:ext cx="5960981" cy="350981"/>
      </dsp:txXfrm>
    </dsp:sp>
    <dsp:sp modelId="{76ECCB16-56EA-4D60-BFC6-1288B8EAEFCB}">
      <dsp:nvSpPr>
        <dsp:cNvPr id="0" name=""/>
        <dsp:cNvSpPr/>
      </dsp:nvSpPr>
      <dsp:spPr>
        <a:xfrm>
          <a:off x="0" y="3510453"/>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AB943-7C58-4773-8F40-84D9C15F13A6}">
      <dsp:nvSpPr>
        <dsp:cNvPr id="0" name=""/>
        <dsp:cNvSpPr/>
      </dsp:nvSpPr>
      <dsp:spPr>
        <a:xfrm>
          <a:off x="0" y="3510453"/>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11. Classroom Climate                             </a:t>
          </a:r>
          <a:endParaRPr lang="en-US" sz="1600" kern="1200" dirty="0"/>
        </a:p>
      </dsp:txBody>
      <dsp:txXfrm>
        <a:off x="0" y="3510453"/>
        <a:ext cx="5960981" cy="350981"/>
      </dsp:txXfrm>
    </dsp:sp>
    <dsp:sp modelId="{31F0ADDE-C92C-4F14-BD55-20A427A0CCDF}">
      <dsp:nvSpPr>
        <dsp:cNvPr id="0" name=""/>
        <dsp:cNvSpPr/>
      </dsp:nvSpPr>
      <dsp:spPr>
        <a:xfrm>
          <a:off x="0" y="3861434"/>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3E95C-6B6F-41DD-B5DC-DF3878523671}">
      <dsp:nvSpPr>
        <dsp:cNvPr id="0" name=""/>
        <dsp:cNvSpPr/>
      </dsp:nvSpPr>
      <dsp:spPr>
        <a:xfrm>
          <a:off x="0" y="3861434"/>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12. Classroom Instruction—clear and organized                  </a:t>
          </a:r>
          <a:endParaRPr lang="en-US" sz="1600" kern="1200" dirty="0"/>
        </a:p>
      </dsp:txBody>
      <dsp:txXfrm>
        <a:off x="0" y="3861434"/>
        <a:ext cx="5960981" cy="350981"/>
      </dsp:txXfrm>
    </dsp:sp>
    <dsp:sp modelId="{47FB8689-EA2D-4153-B945-B1D0C85FEAF0}">
      <dsp:nvSpPr>
        <dsp:cNvPr id="0" name=""/>
        <dsp:cNvSpPr/>
      </dsp:nvSpPr>
      <dsp:spPr>
        <a:xfrm>
          <a:off x="0" y="4212415"/>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0F7DE-D73B-4832-AD93-FF4AAACCA811}">
      <dsp:nvSpPr>
        <dsp:cNvPr id="0" name=""/>
        <dsp:cNvSpPr/>
      </dsp:nvSpPr>
      <dsp:spPr>
        <a:xfrm>
          <a:off x="0" y="4212415"/>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13. Curriculum Design                                        </a:t>
          </a:r>
          <a:endParaRPr lang="en-US" sz="1600" kern="1200" dirty="0"/>
        </a:p>
      </dsp:txBody>
      <dsp:txXfrm>
        <a:off x="0" y="4212415"/>
        <a:ext cx="5960981" cy="350981"/>
      </dsp:txXfrm>
    </dsp:sp>
    <dsp:sp modelId="{5F5CC47C-CFB4-471D-887F-9F82B6492E95}">
      <dsp:nvSpPr>
        <dsp:cNvPr id="0" name=""/>
        <dsp:cNvSpPr/>
      </dsp:nvSpPr>
      <dsp:spPr>
        <a:xfrm>
          <a:off x="0" y="4563396"/>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4A7A1-29D4-48B9-97C3-AD2D93E306CA}">
      <dsp:nvSpPr>
        <dsp:cNvPr id="0" name=""/>
        <dsp:cNvSpPr/>
      </dsp:nvSpPr>
      <dsp:spPr>
        <a:xfrm>
          <a:off x="0" y="4563396"/>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14. Academic Interactions                       </a:t>
          </a:r>
          <a:endParaRPr lang="en-US" sz="1600" kern="1200" dirty="0"/>
        </a:p>
      </dsp:txBody>
      <dsp:txXfrm>
        <a:off x="0" y="4563396"/>
        <a:ext cx="5960981" cy="350981"/>
      </dsp:txXfrm>
    </dsp:sp>
    <dsp:sp modelId="{0B5E8AFA-574C-4F6D-A1FD-B26A04CBBAC3}">
      <dsp:nvSpPr>
        <dsp:cNvPr id="0" name=""/>
        <dsp:cNvSpPr/>
      </dsp:nvSpPr>
      <dsp:spPr>
        <a:xfrm>
          <a:off x="0" y="4914377"/>
          <a:ext cx="5960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EC82D-B755-44F1-BF21-1CF3BEB4D988}">
      <dsp:nvSpPr>
        <dsp:cNvPr id="0" name=""/>
        <dsp:cNvSpPr/>
      </dsp:nvSpPr>
      <dsp:spPr>
        <a:xfrm>
          <a:off x="0" y="4914377"/>
          <a:ext cx="5960981" cy="350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15. Classroom Assessment </a:t>
          </a:r>
          <a:endParaRPr lang="en-US" sz="1600" kern="1200" dirty="0"/>
        </a:p>
      </dsp:txBody>
      <dsp:txXfrm>
        <a:off x="0" y="4914377"/>
        <a:ext cx="5960981" cy="350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0FAE-1C34-4688-BB71-6E99C4868EE1}">
      <dsp:nvSpPr>
        <dsp:cNvPr id="0" name=""/>
        <dsp:cNvSpPr/>
      </dsp:nvSpPr>
      <dsp:spPr>
        <a:xfrm>
          <a:off x="997858" y="12662"/>
          <a:ext cx="5511681" cy="4954282"/>
        </a:xfrm>
        <a:prstGeom prst="ellipse">
          <a:avLst/>
        </a:prstGeom>
        <a:solidFill>
          <a:schemeClr val="accent4">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Family and</a:t>
          </a:r>
        </a:p>
        <a:p>
          <a:pPr lvl="0" algn="ctr" defTabSz="889000">
            <a:lnSpc>
              <a:spcPct val="90000"/>
            </a:lnSpc>
            <a:spcBef>
              <a:spcPct val="0"/>
            </a:spcBef>
            <a:spcAft>
              <a:spcPct val="35000"/>
            </a:spcAft>
          </a:pPr>
          <a:r>
            <a:rPr lang="en-US" sz="2000" kern="1200" dirty="0" smtClean="0"/>
            <a:t>Community</a:t>
          </a:r>
          <a:endParaRPr lang="en-US" sz="2000" kern="1200" dirty="0"/>
        </a:p>
      </dsp:txBody>
      <dsp:txXfrm>
        <a:off x="2790533" y="260376"/>
        <a:ext cx="1926332" cy="743142"/>
      </dsp:txXfrm>
    </dsp:sp>
    <dsp:sp modelId="{1B86153D-CEC5-4BEF-BC5F-EF3246F0DC7C}">
      <dsp:nvSpPr>
        <dsp:cNvPr id="0" name=""/>
        <dsp:cNvSpPr/>
      </dsp:nvSpPr>
      <dsp:spPr>
        <a:xfrm>
          <a:off x="1876849" y="1238570"/>
          <a:ext cx="3753699" cy="3753699"/>
        </a:xfrm>
        <a:prstGeom prst="ellipse">
          <a:avLst/>
        </a:prstGeom>
        <a:solidFill>
          <a:schemeClr val="accent4">
            <a:hueOff val="610539"/>
            <a:satOff val="-23261"/>
            <a:lumOff val="11568"/>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School</a:t>
          </a:r>
          <a:endParaRPr lang="en-US" sz="2400" kern="1200" dirty="0"/>
        </a:p>
      </dsp:txBody>
      <dsp:txXfrm>
        <a:off x="2879087" y="1473176"/>
        <a:ext cx="1749223" cy="703818"/>
      </dsp:txXfrm>
    </dsp:sp>
    <dsp:sp modelId="{58369DD7-D834-42EE-8603-010B5194F596}">
      <dsp:nvSpPr>
        <dsp:cNvPr id="0" name=""/>
        <dsp:cNvSpPr/>
      </dsp:nvSpPr>
      <dsp:spPr>
        <a:xfrm>
          <a:off x="2502466" y="2489803"/>
          <a:ext cx="2502466" cy="2502466"/>
        </a:xfrm>
        <a:prstGeom prst="ellipse">
          <a:avLst/>
        </a:prstGeom>
        <a:solidFill>
          <a:schemeClr val="accent4">
            <a:hueOff val="1221077"/>
            <a:satOff val="-46523"/>
            <a:lumOff val="23135"/>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Classroom</a:t>
          </a:r>
          <a:endParaRPr lang="en-US" sz="1800" kern="1200" dirty="0"/>
        </a:p>
      </dsp:txBody>
      <dsp:txXfrm>
        <a:off x="2868944" y="3115420"/>
        <a:ext cx="1769510" cy="1251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Calibri" panose="020F0502020204030204" pitchFamily="34" charset="0"/>
              </a:defRPr>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Calibri" panose="020F0502020204030204" pitchFamily="34" charset="0"/>
              </a:defRPr>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Calibri" panose="020F0502020204030204" pitchFamily="34" charset="0"/>
              </a:defRPr>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Calibri" panose="020F0502020204030204" pitchFamily="34" charset="0"/>
              </a:defRPr>
            </a:lvl1pPr>
          </a:lstStyle>
          <a:p>
            <a:fld id="{541191D7-EAA8-4D00-8B90-2FC6F2F34491}" type="slidenum">
              <a:rPr lang="en-US" smtClean="0"/>
              <a:pPr/>
              <a:t>‹#›</a:t>
            </a:fld>
            <a:endParaRPr lang="en-US" dirty="0"/>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OsIqpMLNW3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eachingchannel.org/videos/student-annotated-reading-strateg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eachingchannel.org/videos/persist-through-challenges-per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DqNn9qWoO1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edweek.org/tm/articles/2013/06/04/fp_schmoker_lessons.html"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edweek.org/tm/articles/2013/06/04/fp_schmoker_lessons.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-Introduce self and other trainers (if applicable), thank host (if applicable) and thank participants for the opportunity to be share ideas with them</a:t>
            </a:r>
          </a:p>
          <a:p>
            <a:r>
              <a:rPr lang="en-US" sz="1200" b="1" i="1" kern="1200" dirty="0" smtClean="0">
                <a:solidFill>
                  <a:schemeClr val="accent4">
                    <a:lumMod val="50000"/>
                  </a:schemeClr>
                </a:solidFill>
                <a:effectLst/>
                <a:latin typeface="Calibri Regular" charset="0"/>
                <a:ea typeface="+mn-ea"/>
                <a:cs typeface="+mn-cs"/>
              </a:rPr>
              <a:t>Warm Up Purpose:</a:t>
            </a:r>
          </a:p>
          <a:p>
            <a:pPr lvl="0"/>
            <a:r>
              <a:rPr lang="en-US" sz="1200" b="0" i="1" kern="1200" dirty="0" smtClean="0">
                <a:solidFill>
                  <a:schemeClr val="accent4">
                    <a:lumMod val="50000"/>
                  </a:schemeClr>
                </a:solidFill>
                <a:effectLst/>
                <a:latin typeface="Calibri Regular" charset="0"/>
                <a:ea typeface="+mn-ea"/>
                <a:cs typeface="+mn-cs"/>
              </a:rPr>
              <a:t>To provide an opportunity for the participants to introduce themselves </a:t>
            </a:r>
          </a:p>
          <a:p>
            <a:pPr lvl="0"/>
            <a:r>
              <a:rPr lang="en-US" sz="1200" b="0" i="1" kern="1200" dirty="0" smtClean="0">
                <a:solidFill>
                  <a:schemeClr val="accent4">
                    <a:lumMod val="50000"/>
                  </a:schemeClr>
                </a:solidFill>
                <a:effectLst/>
                <a:latin typeface="Calibri Regular" charset="0"/>
                <a:ea typeface="+mn-ea"/>
                <a:cs typeface="+mn-cs"/>
              </a:rPr>
              <a:t>To add levity </a:t>
            </a:r>
          </a:p>
          <a:p>
            <a:pPr lvl="0"/>
            <a:r>
              <a:rPr lang="en-US" sz="1200" b="0" i="1" kern="1200" dirty="0" smtClean="0">
                <a:solidFill>
                  <a:schemeClr val="accent4">
                    <a:lumMod val="50000"/>
                  </a:schemeClr>
                </a:solidFill>
                <a:effectLst/>
                <a:latin typeface="Calibri Regular" charset="0"/>
                <a:ea typeface="+mn-ea"/>
                <a:cs typeface="+mn-cs"/>
              </a:rPr>
              <a:t>To give the participants a way to easily remember names</a:t>
            </a:r>
          </a:p>
          <a:p>
            <a:r>
              <a:rPr lang="en-US" sz="1200" b="1" i="0" kern="1200" dirty="0" smtClean="0">
                <a:solidFill>
                  <a:schemeClr val="tx1"/>
                </a:solidFill>
                <a:effectLst/>
                <a:latin typeface="Calibri Regular" charset="0"/>
                <a:ea typeface="+mn-ea"/>
                <a:cs typeface="+mn-cs"/>
              </a:rPr>
              <a:t>Warm Up Directions: 	</a:t>
            </a:r>
          </a:p>
          <a:p>
            <a:r>
              <a:rPr lang="en-US" sz="1200" b="0" i="0" kern="1200" dirty="0" smtClean="0">
                <a:solidFill>
                  <a:schemeClr val="tx1"/>
                </a:solidFill>
                <a:effectLst/>
                <a:latin typeface="Calibri Regular" charset="0"/>
                <a:ea typeface="+mn-ea"/>
                <a:cs typeface="+mn-cs"/>
              </a:rPr>
              <a:t>Ask for each person to think of a positive attribute which begins</a:t>
            </a:r>
            <a:r>
              <a:rPr lang="en-US" sz="1200" b="0" i="0" kern="1200" baseline="0" dirty="0" smtClean="0">
                <a:solidFill>
                  <a:schemeClr val="tx1"/>
                </a:solidFill>
                <a:effectLst/>
                <a:latin typeface="Calibri Regular" charset="0"/>
                <a:ea typeface="+mn-ea"/>
                <a:cs typeface="+mn-cs"/>
              </a:rPr>
              <a:t> with the same first letter in the</a:t>
            </a:r>
            <a:r>
              <a:rPr lang="en-US" sz="1200" b="0" i="0" kern="1200" dirty="0" smtClean="0">
                <a:solidFill>
                  <a:schemeClr val="tx1"/>
                </a:solidFill>
                <a:effectLst/>
                <a:latin typeface="Calibri Regular" charset="0"/>
                <a:ea typeface="+mn-ea"/>
                <a:cs typeface="+mn-cs"/>
              </a:rPr>
              <a:t>ir first name, such as: Sincere Sarah, Motivating Mary, Sharing Sharon, Timely Tony, etc. Then ask attendees to introduce themselves. If the group is large, each person can introduce to two other people. In either case, explain briefly what the descriptive word means.</a:t>
            </a:r>
          </a:p>
          <a:p>
            <a:r>
              <a:rPr lang="en-US" sz="1200" b="1" i="1" kern="1200" dirty="0" smtClean="0">
                <a:solidFill>
                  <a:schemeClr val="tx1"/>
                </a:solidFill>
                <a:effectLst/>
                <a:latin typeface="Calibri Regular" charset="0"/>
                <a:ea typeface="+mn-ea"/>
                <a:cs typeface="+mn-cs"/>
              </a:rPr>
              <a:t>Housekeeping</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Review the following housekeeping items: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Attendance (Sign-In documentation)</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Engage enthusiastically</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Name Tags or Table Tents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location of restrooms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Confirm each person has an agenda and presentation handouts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protocol for asking questions</a:t>
            </a:r>
          </a:p>
          <a:p>
            <a:pPr marL="228600" indent="-228600">
              <a:buFont typeface="+mj-lt"/>
              <a:buAutoNum type="arabicPeriod"/>
            </a:pPr>
            <a:r>
              <a:rPr lang="en-US" sz="1200" b="0" i="0" kern="1200" dirty="0" smtClean="0">
                <a:solidFill>
                  <a:schemeClr val="tx1"/>
                </a:solidFill>
                <a:effectLst/>
                <a:latin typeface="Calibri Regular" charset="0"/>
                <a:ea typeface="+mn-ea"/>
                <a:cs typeface="+mn-cs"/>
              </a:rPr>
              <a:t>Parking Lot poster for other comments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a:t>
            </a:fld>
            <a:endParaRPr lang="en-US" dirty="0"/>
          </a:p>
        </p:txBody>
      </p:sp>
    </p:spTree>
    <p:extLst>
      <p:ext uri="{BB962C8B-B14F-4D97-AF65-F5344CB8AC3E}">
        <p14:creationId xmlns:p14="http://schemas.microsoft.com/office/powerpoint/2010/main" val="225913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our personal competency framework which basically pulls together the concepts we have discussed.  The competencies are built within the three contexts, and together these competencies result in students’ learning habits, which in turn contribute to students’ knowledge, skill, and mastery.”</a:t>
            </a:r>
          </a:p>
          <a:p>
            <a:pPr lvl="0" rtl="0">
              <a:spcBef>
                <a:spcPts val="0"/>
              </a:spcBef>
              <a:buNone/>
            </a:pPr>
            <a:endParaRPr lang="en-US" b="1" u="none" strike="noStrike" baseline="0" dirty="0" smtClean="0"/>
          </a:p>
          <a:p>
            <a:pPr lvl="0" rtl="0">
              <a:spcBef>
                <a:spcPts val="0"/>
              </a:spcBef>
              <a:buNone/>
            </a:pPr>
            <a:r>
              <a:rPr lang="en-US" b="1" u="none" strike="noStrike" baseline="0" dirty="0" smtClean="0"/>
              <a:t>Activity:</a:t>
            </a:r>
          </a:p>
          <a:p>
            <a:pPr lvl="0" rtl="0">
              <a:spcBef>
                <a:spcPts val="0"/>
              </a:spcBef>
              <a:buNone/>
            </a:pPr>
            <a:r>
              <a:rPr lang="en-US" b="1" u="none" strike="noStrike" baseline="0" dirty="0" smtClean="0"/>
              <a:t>Pass out the Reflection Activity.  Ask participants to jot down some thoughts.  Tell them we will revisit.</a:t>
            </a:r>
            <a:endParaRPr lang="en-US" b="1" u="none" strike="noStrike" dirty="0" smtClean="0"/>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OK,</a:t>
            </a:r>
            <a:r>
              <a:rPr lang="en-US" sz="1200" b="1" i="0" kern="1200" baseline="0" dirty="0" smtClean="0">
                <a:solidFill>
                  <a:schemeClr val="tx1"/>
                </a:solidFill>
                <a:effectLst/>
                <a:latin typeface="Calibri Regular" charset="0"/>
                <a:ea typeface="+mn-ea"/>
                <a:cs typeface="+mn-cs"/>
              </a:rPr>
              <a:t> we have covered some big ideas already. Let’s take a 10 minute break and then get back to it!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11</a:t>
            </a:fld>
            <a:endParaRPr lang="en-US"/>
          </a:p>
        </p:txBody>
      </p:sp>
    </p:spTree>
    <p:extLst>
      <p:ext uri="{BB962C8B-B14F-4D97-AF65-F5344CB8AC3E}">
        <p14:creationId xmlns:p14="http://schemas.microsoft.com/office/powerpoint/2010/main" val="416562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Activity in Participant’s Guide</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#24</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Presenter provides personal example of a hobby from their own life and describes how he or she uses the competencies for learning in this hobby. Participants will have 5 minutes to do a quick write about their own hobby. Then, they will discuss their hobbies with their table groups.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“Let’s apply the competencies another way. Your participant’s materials has a</a:t>
            </a:r>
            <a:r>
              <a:rPr lang="en-US" sz="1200" b="0" i="0" kern="1200" baseline="0" dirty="0" smtClean="0">
                <a:solidFill>
                  <a:schemeClr val="tx1"/>
                </a:solidFill>
                <a:effectLst/>
                <a:latin typeface="Calibri Regular" charset="0"/>
                <a:ea typeface="+mn-ea"/>
                <a:cs typeface="+mn-cs"/>
              </a:rPr>
              <a:t> sheet (page 11) with</a:t>
            </a:r>
            <a:r>
              <a:rPr lang="en-US" sz="1200" b="0" i="0" kern="1200" dirty="0" smtClean="0">
                <a:solidFill>
                  <a:schemeClr val="tx1"/>
                </a:solidFill>
                <a:effectLst/>
                <a:latin typeface="Calibri Regular" charset="0"/>
                <a:ea typeface="+mn-ea"/>
                <a:cs typeface="+mn-cs"/>
              </a:rPr>
              <a:t> some guiding questions about how we use the competencies in our own lives.”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13</a:t>
            </a:fld>
            <a:endParaRPr lang="en-US"/>
          </a:p>
        </p:txBody>
      </p:sp>
    </p:spTree>
    <p:extLst>
      <p:ext uri="{BB962C8B-B14F-4D97-AF65-F5344CB8AC3E}">
        <p14:creationId xmlns:p14="http://schemas.microsoft.com/office/powerpoint/2010/main" val="143780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Activity on page 11 of the Participant’s Guide </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Activity #25:  Adjust</a:t>
            </a:r>
            <a:r>
              <a:rPr lang="en-US" sz="1200" b="1" i="0" kern="1200" baseline="0" dirty="0" smtClean="0">
                <a:solidFill>
                  <a:schemeClr val="tx1"/>
                </a:solidFill>
                <a:effectLst/>
                <a:latin typeface="Calibri Regular" charset="0"/>
                <a:ea typeface="+mn-ea"/>
                <a:cs typeface="+mn-cs"/>
              </a:rPr>
              <a:t> time as needed.</a:t>
            </a:r>
            <a:endParaRPr lang="en-US" sz="1200" b="1" i="0" kern="1200" dirty="0" smtClean="0">
              <a:solidFill>
                <a:schemeClr val="tx1"/>
              </a:solidFill>
              <a:effectLst/>
              <a:latin typeface="Calibri Regular" charset="0"/>
              <a:ea typeface="+mn-ea"/>
              <a:cs typeface="+mn-cs"/>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Discuss the questions with the participants. Have them take five minutes to think on their own, five minutes to discuss at their tables, and 10 minutes as a whole group.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“On page 11 of your packet we have a brief activity.  Select a favorite hobby/activity you have and describe how you connect your hobby to the 4 competencies using these questions as a guide. You will have five minutes individually to reflect and then share with your tables some of the connections you made.”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How can you connect your own hobby to the 4 competencies?</a:t>
            </a:r>
          </a:p>
          <a:p>
            <a:pPr lvl="0"/>
            <a:r>
              <a:rPr lang="en-US" sz="1200" b="0" i="0" u="none" strike="noStrike" kern="1200" dirty="0" smtClean="0">
                <a:solidFill>
                  <a:schemeClr val="tx1"/>
                </a:solidFill>
                <a:effectLst/>
                <a:latin typeface="Calibri Regular" charset="0"/>
                <a:ea typeface="+mn-ea"/>
                <a:cs typeface="+mn-cs"/>
              </a:rPr>
              <a:t>How did you build your knowledge/skill, and how do you continue to learn?</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reflect on and manage your learning/skills?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stay motivated to continue learning?  How do you deal with barriers (e.g., time demands, limited access to information) to your learning?</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do you build relationships, show empathy, and/or make responsible decisions within this area?</a:t>
            </a:r>
            <a:endParaRPr lang="en-US" u="none" strike="noStrike" dirty="0" smtClean="0">
              <a:effectLst/>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What are some similarities/differences among your table group members?</a:t>
            </a: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14</a:t>
            </a:fld>
            <a:endParaRPr lang="en-US"/>
          </a:p>
        </p:txBody>
      </p:sp>
    </p:spTree>
    <p:extLst>
      <p:ext uri="{BB962C8B-B14F-4D97-AF65-F5344CB8AC3E}">
        <p14:creationId xmlns:p14="http://schemas.microsoft.com/office/powerpoint/2010/main" val="139799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“Personal competencies are not just confined to the classroom, but are built within the school itself (staff and students), as well as the school community. A ‘school community’ consists of the people intimately associated with a school—students, their families, teachers, administrators, school staff, and volunteers—bound together by their common interest in the students served by the school” (Redding, 2011).  </a:t>
            </a:r>
            <a:endParaRPr lang="en-US" sz="1200" b="1" i="0" u="sng"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The competencies are built within and across three contexts.</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Now</a:t>
            </a:r>
            <a:r>
              <a:rPr lang="en-US" sz="1200" b="1" i="0" kern="1200" baseline="0" dirty="0" smtClean="0">
                <a:solidFill>
                  <a:schemeClr val="tx1"/>
                </a:solidFill>
                <a:effectLst/>
                <a:latin typeface="Calibri Regular" charset="0"/>
                <a:ea typeface="+mn-ea"/>
                <a:cs typeface="+mn-cs"/>
              </a:rPr>
              <a:t> we will look at strategies at home, with students, and in the classroom </a:t>
            </a:r>
            <a:r>
              <a:rPr lang="en-US" sz="1200" b="0" i="0" kern="1200" baseline="0" dirty="0" smtClean="0">
                <a:solidFill>
                  <a:schemeClr val="tx1"/>
                </a:solidFill>
                <a:effectLst/>
                <a:latin typeface="Calibri Regular" charset="0"/>
                <a:ea typeface="+mn-ea"/>
                <a:cs typeface="+mn-cs"/>
              </a:rPr>
              <a:t>that contribute to their personal competencies.</a:t>
            </a:r>
            <a:endParaRPr lang="en-US" sz="1200" b="0" i="0" kern="1200" dirty="0" smtClean="0">
              <a:solidFill>
                <a:schemeClr val="tx1"/>
              </a:solidFill>
              <a:effectLst/>
              <a:latin typeface="Calibri Regular" charset="0"/>
              <a:ea typeface="+mn-ea"/>
              <a:cs typeface="+mn-cs"/>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15</a:t>
            </a:fld>
            <a:endParaRPr lang="en-US"/>
          </a:p>
        </p:txBody>
      </p:sp>
    </p:spTree>
    <p:extLst>
      <p:ext uri="{BB962C8B-B14F-4D97-AF65-F5344CB8AC3E}">
        <p14:creationId xmlns:p14="http://schemas.microsoft.com/office/powerpoint/2010/main" val="275858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F1B99-ACF6-49CB-88BD-BAA650F3EF4F}" type="slidenum">
              <a:rPr lang="en-US"/>
              <a:pPr/>
              <a:t>16</a:t>
            </a:fld>
            <a:endParaRPr 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“The first competency, Cognitive Competency, represents the prior knowledge that students possess that allows them to engage in new learning (for example, this could be core knowledge such as facts, ideas, etc.). That knowledge has to be </a:t>
            </a:r>
            <a:r>
              <a:rPr lang="en-US" sz="1200" b="1" i="0" u="sng" kern="1200" dirty="0" smtClean="0">
                <a:solidFill>
                  <a:schemeClr val="tx1"/>
                </a:solidFill>
                <a:effectLst/>
                <a:latin typeface="Calibri Regular" charset="0"/>
                <a:ea typeface="+mn-ea"/>
                <a:cs typeface="+mn-cs"/>
              </a:rPr>
              <a:t>accessible</a:t>
            </a:r>
            <a:r>
              <a:rPr lang="en-US" sz="1200" b="0" i="0" kern="1200" dirty="0" smtClean="0">
                <a:solidFill>
                  <a:schemeClr val="tx1"/>
                </a:solidFill>
                <a:effectLst/>
                <a:latin typeface="Calibri Regular" charset="0"/>
                <a:ea typeface="+mn-ea"/>
                <a:cs typeface="+mn-cs"/>
              </a:rPr>
              <a:t> and of </a:t>
            </a:r>
            <a:r>
              <a:rPr lang="en-US" sz="1200" b="1" i="0" u="sng" kern="1200" dirty="0" smtClean="0">
                <a:solidFill>
                  <a:schemeClr val="tx1"/>
                </a:solidFill>
                <a:effectLst/>
                <a:latin typeface="Calibri Regular" charset="0"/>
                <a:ea typeface="+mn-ea"/>
                <a:cs typeface="+mn-cs"/>
              </a:rPr>
              <a:t>sufficient depth</a:t>
            </a:r>
            <a:r>
              <a:rPr lang="en-US" sz="1200" b="0" i="0" kern="1200" dirty="0" smtClean="0">
                <a:solidFill>
                  <a:schemeClr val="tx1"/>
                </a:solidFill>
                <a:effectLst/>
                <a:latin typeface="Calibri Regular" charset="0"/>
                <a:ea typeface="+mn-ea"/>
                <a:cs typeface="+mn-cs"/>
              </a:rPr>
              <a:t> to enable new learning.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To promote cognitive competency, teachers need to be aware of children’s cognitive development, as well as of course academic standards and curricula to foster mastery of those standards.  What this looks like in practice is teachers providing plenty of opportunities for students to build their knowledge/cognitive competency through activities such as vocabulary-building, helping students connect what they are learning to what they already know, and ample writing/reading opportunities, for example.”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Prior knowledge which facilitates new learning; broad knowledge acquired in any context, accessible in memory to facilitate new learning; sufficient depth of understanding to expedite acquisition of new learning</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dirty="0"/>
          </a:p>
        </p:txBody>
      </p:sp>
    </p:spTree>
    <p:extLst>
      <p:ext uri="{BB962C8B-B14F-4D97-AF65-F5344CB8AC3E}">
        <p14:creationId xmlns:p14="http://schemas.microsoft.com/office/powerpoint/2010/main" val="228340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18</a:t>
            </a:fld>
            <a:endParaRPr lang="en-US" dirty="0"/>
          </a:p>
        </p:txBody>
      </p:sp>
    </p:spTree>
    <p:extLst>
      <p:ext uri="{BB962C8B-B14F-4D97-AF65-F5344CB8AC3E}">
        <p14:creationId xmlns:p14="http://schemas.microsoft.com/office/powerpoint/2010/main" val="33741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“Students have to build their cognitive competency, their broad knowledge that is accessible and leads to depth of understanding, in order to achieve academic standards, such as Common Core, or state standards. This competency is probably the one that is the most obvious to educators.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This slide represents strategies within cognitive competency; these strategies can be used to develop this competency.  For example, teachers may select literature designed to amplify curiosity about a particular issue, or they may ask students to brainstorm everything they know about a particular topic, before having them read a non-literary text.  These strategies are some of the many ways that teachers may foster cognitive competency.  In a little while, we will brainstorm a list of additional strategies for how to implement these ideas.”</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a:t>
            </a:r>
            <a:r>
              <a:rPr lang="en-US" sz="1200" b="1" i="0" kern="1200" baseline="0" dirty="0" smtClean="0">
                <a:solidFill>
                  <a:schemeClr val="tx1"/>
                </a:solidFill>
                <a:effectLst/>
                <a:latin typeface="Calibri Regular" charset="0"/>
                <a:ea typeface="+mn-ea"/>
                <a:cs typeface="+mn-cs"/>
              </a:rPr>
              <a:t> #6:  Modeling learning about Cognitive Competency</a:t>
            </a:r>
          </a:p>
          <a:p>
            <a:r>
              <a:rPr lang="en-US" sz="1200" b="1" i="0" kern="1200" baseline="0" dirty="0" smtClean="0">
                <a:solidFill>
                  <a:schemeClr val="tx1"/>
                </a:solidFill>
                <a:effectLst/>
                <a:latin typeface="Calibri Regular" charset="0"/>
                <a:ea typeface="+mn-ea"/>
                <a:cs typeface="+mn-cs"/>
              </a:rPr>
              <a:t>Connects to prior learning- Pass out brain teaser, tell them it is timed for 2 minutes, and then ask for winner at time.  Ask what prior knowledge did you have to know to complete task?</a:t>
            </a:r>
          </a:p>
          <a:p>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Reinforces memorization- Draw attention to the name plates and ask how the card reinforces memorization?  </a:t>
            </a:r>
          </a:p>
          <a:p>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Builds vocabulary- Take twelve words with definitions (one word per laminated handout) and ask participants in groups of thee to think about how many ideas they can come up with how this poster builds vocabulary and put each idea on sticky pad.  How could it be used?  Let each group report out.  Take all sticky pad ideas and put on chart paper with Cognitive Competency as the title.</a:t>
            </a:r>
          </a:p>
          <a:p>
            <a:endParaRPr lang="en-US" sz="1200" b="1" i="0" kern="1200" baseline="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19</a:t>
            </a:fld>
            <a:endParaRPr lang="en-US"/>
          </a:p>
        </p:txBody>
      </p:sp>
    </p:spTree>
    <p:extLst>
      <p:ext uri="{BB962C8B-B14F-4D97-AF65-F5344CB8AC3E}">
        <p14:creationId xmlns:p14="http://schemas.microsoft.com/office/powerpoint/2010/main" val="132399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discuss. Throw out ideas for each of these roles.</a:t>
            </a:r>
          </a:p>
          <a:p>
            <a:endParaRPr lang="en-US" baseline="0" dirty="0" smtClean="0"/>
          </a:p>
          <a:p>
            <a:r>
              <a:rPr lang="en-US" baseline="0" dirty="0" smtClean="0"/>
              <a:t>[Facilitator records on chart paper.]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20</a:t>
            </a:fld>
            <a:endParaRPr lang="en-US" dirty="0"/>
          </a:p>
        </p:txBody>
      </p:sp>
    </p:spTree>
    <p:extLst>
      <p:ext uri="{BB962C8B-B14F-4D97-AF65-F5344CB8AC3E}">
        <p14:creationId xmlns:p14="http://schemas.microsoft.com/office/powerpoint/2010/main" val="13256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Link to video on slide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a:t>
            </a:r>
            <a:r>
              <a:rPr lang="en-US" sz="1200" b="0" i="0" kern="1200" dirty="0" smtClean="0">
                <a:solidFill>
                  <a:schemeClr val="tx1"/>
                </a:solidFill>
                <a:effectLst/>
                <a:latin typeface="Calibri Regular" charset="0"/>
                <a:ea typeface="+mn-ea"/>
                <a:cs typeface="+mn-cs"/>
              </a:rPr>
              <a:t> Introduce the video, and then click Play right from the slide. Show the video on informal, or “low-stakes” writing to guide ideas, from a middle and high school perspective. After the video, flip back to previous slide and allow for comments.   </a:t>
            </a:r>
          </a:p>
          <a:p>
            <a:r>
              <a:rPr lang="en-US" sz="1200" b="0" i="0" kern="1200" dirty="0" smtClean="0">
                <a:solidFill>
                  <a:schemeClr val="tx1"/>
                </a:solidFill>
                <a:effectLst/>
                <a:latin typeface="Calibri Regular"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a short video that provides an example of how teachers can develop students’ cognitive competency.” </a:t>
            </a:r>
            <a:r>
              <a:rPr lang="en-US" sz="1200" kern="1200" dirty="0" smtClean="0">
                <a:solidFill>
                  <a:schemeClr val="tx1"/>
                </a:solidFill>
                <a:effectLst/>
                <a:latin typeface="Calibri" panose="020F0502020204030204" pitchFamily="34" charset="0"/>
                <a:ea typeface="+mn-ea"/>
                <a:cs typeface="+mn-cs"/>
              </a:rPr>
              <a:t> Watch to see where the teacher uses the student exercise to enhance prior knowledge.  How might this help the students learn (achieve the learning objective?)</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#7: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cognitive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a:t>
            </a:r>
            <a:r>
              <a:rPr lang="en" b="1" u="sng" dirty="0" smtClean="0"/>
              <a:t>Cognitive 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See script below.</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After video, “We thought this video captured many of the areas of cognitive competency, such as engaging students’ prior knowledge, and providing a rich writing experience for students.  Any other thoughts?” </a:t>
            </a: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Link to video (</a:t>
            </a:r>
            <a:r>
              <a:rPr lang="en-US" sz="1200" b="0" i="0" u="sng" kern="1200" dirty="0" smtClean="0">
                <a:solidFill>
                  <a:schemeClr val="tx1"/>
                </a:solidFill>
                <a:effectLst/>
                <a:latin typeface="Calibri Regular" charset="0"/>
                <a:ea typeface="+mn-ea"/>
                <a:cs typeface="+mn-cs"/>
                <a:hlinkClick r:id="rId3"/>
              </a:rPr>
              <a:t>https://www.youtube.com/watch?v=OsIqpMLNW3M)</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21</a:t>
            </a:fld>
            <a:endParaRPr lang="en-US"/>
          </a:p>
        </p:txBody>
      </p:sp>
    </p:spTree>
    <p:extLst>
      <p:ext uri="{BB962C8B-B14F-4D97-AF65-F5344CB8AC3E}">
        <p14:creationId xmlns:p14="http://schemas.microsoft.com/office/powerpoint/2010/main" val="209572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a chance</a:t>
            </a:r>
            <a:r>
              <a:rPr lang="en-US" baseline="0" dirty="0" smtClean="0"/>
              <a:t> to write notes on their Reflection sheets.]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22</a:t>
            </a:fld>
            <a:endParaRPr lang="en-US" dirty="0"/>
          </a:p>
        </p:txBody>
      </p:sp>
    </p:spTree>
    <p:extLst>
      <p:ext uri="{BB962C8B-B14F-4D97-AF65-F5344CB8AC3E}">
        <p14:creationId xmlns:p14="http://schemas.microsoft.com/office/powerpoint/2010/main" val="25284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dirty="0"/>
          </a:p>
        </p:txBody>
      </p:sp>
      <p:sp>
        <p:nvSpPr>
          <p:cNvPr id="68610" name="Rectangle 2"/>
          <p:cNvSpPr>
            <a:spLocks noGrp="1" noRot="1" noChangeAspect="1" noChangeArrowheads="1" noTextEdit="1"/>
          </p:cNvSpPr>
          <p:nvPr>
            <p:ph type="sldImg"/>
          </p:nvPr>
        </p:nvSpPr>
        <p:spPr>
          <a:xfrm>
            <a:off x="1143000" y="685800"/>
            <a:ext cx="4572000" cy="3429000"/>
          </a:xfrm>
          <a:ln/>
        </p:spPr>
      </p:sp>
      <p:sp>
        <p:nvSpPr>
          <p:cNvPr id="68611" name="Rectangle 3"/>
          <p:cNvSpPr>
            <a:spLocks noGrp="1" noChangeArrowheads="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 </a:t>
            </a:r>
            <a:r>
              <a:rPr lang="en-US" sz="1100" b="0" i="0" kern="1200" dirty="0" smtClean="0">
                <a:solidFill>
                  <a:schemeClr val="tx1"/>
                </a:solidFill>
                <a:effectLst/>
                <a:latin typeface="Calibri Regular" charset="0"/>
                <a:ea typeface="+mn-ea"/>
                <a:cs typeface="+mn-cs"/>
              </a:rPr>
              <a:t>“By the end of this Academy, you all will be able to:</a:t>
            </a:r>
          </a:p>
          <a:p>
            <a:pPr marL="685800" lvl="0" indent="-457200">
              <a:lnSpc>
                <a:spcPct val="100000"/>
              </a:lnSpc>
              <a:spcBef>
                <a:spcPts val="0"/>
              </a:spcBef>
              <a:spcAft>
                <a:spcPts val="1200"/>
              </a:spcAft>
              <a:buFont typeface="+mj-lt"/>
              <a:buAutoNum type="arabicParenR"/>
            </a:pPr>
            <a:r>
              <a:rPr lang="en" sz="1200" dirty="0" smtClean="0">
                <a:solidFill>
                  <a:schemeClr val="accent1">
                    <a:lumMod val="50000"/>
                  </a:schemeClr>
                </a:solidFill>
                <a:latin typeface="Calibri" charset="0"/>
                <a:ea typeface="Calibri" charset="0"/>
                <a:cs typeface="Calibri" charset="0"/>
              </a:rPr>
              <a:t>Define and discuss the four personal competencies and how they impact learning and life.</a:t>
            </a:r>
            <a:endParaRPr lang="en" sz="1200" dirty="0" smtClean="0">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1200" dirty="0" smtClean="0">
                <a:solidFill>
                  <a:schemeClr val="accent6">
                    <a:lumMod val="50000"/>
                  </a:schemeClr>
                </a:solidFill>
                <a:latin typeface="Calibri" charset="0"/>
                <a:ea typeface="Calibri" charset="0"/>
                <a:cs typeface="Calibri" charset="0"/>
              </a:rPr>
              <a:t>Apply the four personal competencies to our own lives.</a:t>
            </a:r>
          </a:p>
          <a:p>
            <a:pPr marL="685800" lvl="0" indent="-457200">
              <a:lnSpc>
                <a:spcPct val="100000"/>
              </a:lnSpc>
              <a:spcBef>
                <a:spcPts val="0"/>
              </a:spcBef>
              <a:spcAft>
                <a:spcPts val="1200"/>
              </a:spcAft>
              <a:buFont typeface="+mj-lt"/>
              <a:buAutoNum type="arabicParenR"/>
            </a:pPr>
            <a:r>
              <a:rPr lang="en" sz="1200" dirty="0" smtClean="0">
                <a:solidFill>
                  <a:schemeClr val="accent6">
                    <a:lumMod val="50000"/>
                  </a:schemeClr>
                </a:solidFill>
                <a:latin typeface="Calibri" charset="0"/>
                <a:ea typeface="Calibri" charset="0"/>
                <a:cs typeface="Calibri" charset="0"/>
              </a:rPr>
              <a:t>Apply the four personal competencies in our roles to benefit students.</a:t>
            </a:r>
          </a:p>
          <a:p>
            <a:r>
              <a:rPr lang="en-US" sz="1100" b="0" i="0" kern="1200" dirty="0" smtClean="0">
                <a:solidFill>
                  <a:schemeClr val="tx1"/>
                </a:solidFill>
                <a:effectLst/>
                <a:latin typeface="Calibri Regular" charset="0"/>
                <a:ea typeface="+mn-ea"/>
                <a:cs typeface="+mn-cs"/>
              </a:rPr>
              <a:t> </a:t>
            </a:r>
          </a:p>
          <a:p>
            <a:r>
              <a:rPr lang="en-US" sz="1100" b="0" i="0" kern="1200" dirty="0" smtClean="0">
                <a:solidFill>
                  <a:schemeClr val="tx1"/>
                </a:solidFill>
                <a:effectLst/>
                <a:latin typeface="Calibri Regular" charset="0"/>
                <a:ea typeface="+mn-ea"/>
                <a:cs typeface="+mn-cs"/>
              </a:rPr>
              <a:t>On Day 2, teachers (and other educators) will adapt one of their lesson plans to include the personal competencies. As they</a:t>
            </a:r>
            <a:r>
              <a:rPr lang="en-US" sz="1100" b="0" i="0" kern="1200" baseline="0" dirty="0" smtClean="0">
                <a:solidFill>
                  <a:schemeClr val="tx1"/>
                </a:solidFill>
                <a:effectLst/>
                <a:latin typeface="Calibri Regular" charset="0"/>
                <a:ea typeface="+mn-ea"/>
                <a:cs typeface="+mn-cs"/>
              </a:rPr>
              <a:t> </a:t>
            </a:r>
            <a:r>
              <a:rPr lang="en-US" sz="1100" b="0" i="0" kern="1200" dirty="0" smtClean="0">
                <a:solidFill>
                  <a:schemeClr val="tx1"/>
                </a:solidFill>
                <a:effectLst/>
                <a:latin typeface="Calibri Regular" charset="0"/>
                <a:ea typeface="+mn-ea"/>
                <a:cs typeface="+mn-cs"/>
              </a:rPr>
              <a:t>progress through the next school year, they will also be able to independently construct lesson plans that include the four competencies.</a:t>
            </a:r>
          </a:p>
          <a:p>
            <a:r>
              <a:rPr lang="en-US" sz="1100" b="0" i="0" kern="1200" dirty="0" smtClean="0">
                <a:solidFill>
                  <a:schemeClr val="tx1"/>
                </a:solidFill>
                <a:effectLst/>
                <a:latin typeface="Calibri Regular"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baseline="0" dirty="0" smtClean="0"/>
              <a:t>Next slide has two clicks, stop first after one</a:t>
            </a:r>
            <a:r>
              <a:rPr lang="en-US" sz="1100" baseline="0" dirty="0" smtClean="0"/>
              <a:t>.</a:t>
            </a:r>
          </a:p>
          <a:p>
            <a:endParaRPr lang="en-US" sz="1100" b="0" i="0" kern="1200" dirty="0" smtClean="0">
              <a:solidFill>
                <a:schemeClr val="tx1"/>
              </a:solidFill>
              <a:effectLst/>
              <a:latin typeface="Calibri Regular" charset="0"/>
              <a:ea typeface="+mn-ea"/>
              <a:cs typeface="+mn-cs"/>
            </a:endParaRPr>
          </a:p>
        </p:txBody>
      </p:sp>
    </p:spTree>
    <p:extLst>
      <p:ext uri="{BB962C8B-B14F-4D97-AF65-F5344CB8AC3E}">
        <p14:creationId xmlns:p14="http://schemas.microsoft.com/office/powerpoint/2010/main" val="617478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“Metacognitive competency involves the ability to consider one’s thinking, and monitoring/reflecting on learning, the effectiveness of learning strategies used, as well as critical thinking and reasoning.  Students must be explicitly taught to be “metacognitive,” through explicit instruction that includes modeling and plenty of guided practice.”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Self-regulation of learning and use of learning strategies; “thinking about one’s thinking”; a tool for problem solving; consists</a:t>
            </a:r>
            <a:r>
              <a:rPr lang="en-US" sz="1200" b="0" i="0" kern="1200" baseline="0" dirty="0" smtClean="0">
                <a:solidFill>
                  <a:schemeClr val="tx1"/>
                </a:solidFill>
                <a:effectLst/>
                <a:latin typeface="Calibri Regular" charset="0"/>
                <a:ea typeface="+mn-ea"/>
                <a:cs typeface="+mn-cs"/>
              </a:rPr>
              <a:t> of both self-appraisal (knowing what I know) and self-management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23</a:t>
            </a:fld>
            <a:endParaRPr lang="en-US"/>
          </a:p>
        </p:txBody>
      </p:sp>
    </p:spTree>
    <p:extLst>
      <p:ext uri="{BB962C8B-B14F-4D97-AF65-F5344CB8AC3E}">
        <p14:creationId xmlns:p14="http://schemas.microsoft.com/office/powerpoint/2010/main" val="157889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slide shows some of the indicators that represent metacognitive competency, which can lead to strategies that teachers use to foster this competency. For example, a teacher may build their students’ ability to regulate their learning by having them respond to comprehension prompts during reading informational texts.  We will talk more about strategies for the competency in a bit.”</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Facilitator:  Briefly define each and reference</a:t>
            </a:r>
            <a:r>
              <a:rPr lang="en-US" sz="1200" b="1" i="0" kern="1200" baseline="0" dirty="0" smtClean="0">
                <a:solidFill>
                  <a:schemeClr val="tx1"/>
                </a:solidFill>
                <a:effectLst/>
                <a:latin typeface="Calibri Regular" charset="0"/>
                <a:ea typeface="+mn-ea"/>
                <a:cs typeface="+mn-cs"/>
              </a:rPr>
              <a:t> page number xx which breaks down self-regulatory abilities.</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#10:</a:t>
            </a:r>
            <a:r>
              <a:rPr lang="en-US" sz="1200" b="1" i="0" kern="1200" baseline="0" dirty="0" smtClean="0">
                <a:solidFill>
                  <a:schemeClr val="tx1"/>
                </a:solidFill>
                <a:effectLst/>
                <a:latin typeface="Calibri Regular" charset="0"/>
                <a:ea typeface="+mn-ea"/>
                <a:cs typeface="+mn-cs"/>
              </a:rPr>
              <a:t>  Model the first three and then group work.</a:t>
            </a:r>
          </a:p>
          <a:p>
            <a:pPr marL="228600" indent="-228600">
              <a:buAutoNum type="arabicPeriod"/>
            </a:pPr>
            <a:r>
              <a:rPr lang="en-US" sz="1200" b="1" i="0" kern="1200" baseline="0" dirty="0" smtClean="0">
                <a:solidFill>
                  <a:schemeClr val="tx1"/>
                </a:solidFill>
                <a:effectLst/>
                <a:latin typeface="Calibri Regular" charset="0"/>
                <a:ea typeface="+mn-ea"/>
                <a:cs typeface="+mn-cs"/>
              </a:rPr>
              <a:t>Models and teaches learning strategies- demonstrate the KWL chart (use resource book and pass around so each can review and discuss how a teacher’s uses a KWL chart to teach strategies for thinking.</a:t>
            </a:r>
          </a:p>
          <a:p>
            <a:pPr marL="228600" indent="-228600">
              <a:buFont typeface="+mj-lt"/>
              <a:buAutoNum type="arabicPeriod"/>
            </a:pPr>
            <a:r>
              <a:rPr lang="en-US" sz="1200" b="1" i="0" kern="1200" dirty="0" smtClean="0">
                <a:solidFill>
                  <a:schemeClr val="tx1"/>
                </a:solidFill>
                <a:effectLst/>
                <a:latin typeface="Calibri Regular" charset="0"/>
                <a:ea typeface="+mn-ea"/>
                <a:cs typeface="+mn-cs"/>
              </a:rPr>
              <a:t>Enhances</a:t>
            </a:r>
            <a:r>
              <a:rPr lang="en-US" sz="1200" b="1" i="0" kern="1200" baseline="0" dirty="0" smtClean="0">
                <a:solidFill>
                  <a:schemeClr val="tx1"/>
                </a:solidFill>
                <a:effectLst/>
                <a:latin typeface="Calibri Regular" charset="0"/>
                <a:ea typeface="+mn-ea"/>
                <a:cs typeface="+mn-cs"/>
              </a:rPr>
              <a:t> logical thinking skills:  Use thinking games.  Think out loud on how I would enhance logical skills.  Use the verbal example of “if I go to the beach what am I going to take?”</a:t>
            </a:r>
            <a:r>
              <a:rPr lang="en-US" sz="1200" b="1" i="0" kern="1200" dirty="0" smtClean="0">
                <a:solidFill>
                  <a:schemeClr val="tx1"/>
                </a:solidFill>
                <a:effectLst/>
                <a:latin typeface="Calibri Regular" charset="0"/>
                <a:ea typeface="+mn-ea"/>
                <a:cs typeface="+mn-cs"/>
              </a:rPr>
              <a:t> Go around the room and take turns making sure each repeats</a:t>
            </a:r>
            <a:r>
              <a:rPr lang="en-US" sz="1200" b="1" i="0" kern="1200" baseline="0" dirty="0" smtClean="0">
                <a:solidFill>
                  <a:schemeClr val="tx1"/>
                </a:solidFill>
                <a:effectLst/>
                <a:latin typeface="Calibri Regular" charset="0"/>
                <a:ea typeface="+mn-ea"/>
                <a:cs typeface="+mn-cs"/>
              </a:rPr>
              <a:t> what the others have said.  </a:t>
            </a:r>
            <a:r>
              <a:rPr lang="en-US" sz="1200" b="1" i="0" kern="1200" dirty="0" smtClean="0">
                <a:solidFill>
                  <a:schemeClr val="tx1"/>
                </a:solidFill>
                <a:effectLst/>
                <a:latin typeface="Calibri Regular" charset="0"/>
                <a:ea typeface="+mn-ea"/>
                <a:cs typeface="+mn-cs"/>
              </a:rPr>
              <a:t>Then ask what else can I do? Scribe responses.</a:t>
            </a:r>
          </a:p>
          <a:p>
            <a:pPr marL="228600" indent="-228600">
              <a:buFont typeface="+mj-lt"/>
              <a:buAutoNum type="arabicPeriod"/>
            </a:pPr>
            <a:r>
              <a:rPr lang="en-US" sz="1200" b="1" i="0" kern="1200" dirty="0" smtClean="0">
                <a:solidFill>
                  <a:schemeClr val="tx1"/>
                </a:solidFill>
                <a:effectLst/>
                <a:latin typeface="Calibri Regular" charset="0"/>
                <a:ea typeface="+mn-ea"/>
                <a:cs typeface="+mn-cs"/>
              </a:rPr>
              <a:t>Enhances</a:t>
            </a:r>
            <a:r>
              <a:rPr lang="en-US" sz="1200" b="1" i="0" kern="1200" baseline="0" dirty="0" smtClean="0">
                <a:solidFill>
                  <a:schemeClr val="tx1"/>
                </a:solidFill>
                <a:effectLst/>
                <a:latin typeface="Calibri Regular" charset="0"/>
                <a:ea typeface="+mn-ea"/>
                <a:cs typeface="+mn-cs"/>
              </a:rPr>
              <a:t> creativity (divergent thinking):  Use a  graphic organizer on a chart paper and ask the group to brainstorm how do you get ready for a trip?  In the middle of the circle write TRIP.  What do I need to do?  Who do I need to talk to?  Where do I want to go?  How do I find out where I want to go?  Chart responses by drawing a line out to the responses then point to the fact that a big picture emerges of what needs to happen and then determine what will be first then so on. Reference the handout as a resource of looking for ideas.</a:t>
            </a:r>
          </a:p>
          <a:p>
            <a:pPr marL="228600" indent="-228600">
              <a:buFont typeface="+mj-lt"/>
              <a:buAutoNum type="arabicPeriod"/>
            </a:pPr>
            <a:endParaRPr lang="en-US" sz="1200" b="1" i="0" kern="1200" baseline="0" dirty="0" smtClean="0">
              <a:solidFill>
                <a:schemeClr val="tx1"/>
              </a:solidFill>
              <a:effectLst/>
              <a:latin typeface="Calibri Regular" charset="0"/>
              <a:ea typeface="+mn-ea"/>
              <a:cs typeface="+mn-cs"/>
            </a:endParaRPr>
          </a:p>
          <a:p>
            <a:pPr marL="228600" indent="-228600">
              <a:buFont typeface="+mj-lt"/>
              <a:buAutoNum type="arabicPeriod"/>
            </a:pP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Now participants turn.  Assign each group to write ideas on sticky pads (medium size) ideas for each of the four.  Tell them to use technology if they have it to generate ideas if needed.  With the honor system of no calls or texts pointing to the fact they are modeling their own learning and should reflect their student expectations.</a:t>
            </a:r>
          </a:p>
          <a:p>
            <a:endParaRPr lang="en-US" sz="1200" b="1" i="0" kern="1200" baseline="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Ask what can you do or how do you support</a:t>
            </a:r>
            <a:r>
              <a:rPr lang="en-US" sz="1200" b="1" i="0" kern="1200" baseline="0" dirty="0" smtClean="0">
                <a:solidFill>
                  <a:schemeClr val="tx1"/>
                </a:solidFill>
                <a:effectLst/>
                <a:latin typeface="Calibri Regular" charset="0"/>
                <a:ea typeface="+mn-ea"/>
                <a:cs typeface="+mn-cs"/>
              </a:rPr>
              <a:t> kids to …</a:t>
            </a:r>
          </a:p>
          <a:p>
            <a:r>
              <a:rPr lang="en-US" sz="1200" b="1" i="0" kern="1200" baseline="0" dirty="0" smtClean="0">
                <a:solidFill>
                  <a:schemeClr val="tx1"/>
                </a:solidFill>
                <a:effectLst/>
                <a:latin typeface="Calibri Regular" charset="0"/>
                <a:ea typeface="+mn-ea"/>
                <a:cs typeface="+mn-cs"/>
              </a:rPr>
              <a:t>4.  Includes problem-solving</a:t>
            </a:r>
          </a:p>
          <a:p>
            <a:r>
              <a:rPr lang="en-US" sz="1200" b="1" i="0" kern="1200" baseline="0" dirty="0" smtClean="0">
                <a:solidFill>
                  <a:schemeClr val="tx1"/>
                </a:solidFill>
                <a:effectLst/>
                <a:latin typeface="Calibri Regular" charset="0"/>
                <a:ea typeface="+mn-ea"/>
                <a:cs typeface="+mn-cs"/>
              </a:rPr>
              <a:t>5.  Builds self-regulatory abilities</a:t>
            </a:r>
          </a:p>
          <a:p>
            <a:r>
              <a:rPr lang="en-US" sz="1200" b="1" i="0" kern="1200" baseline="0" dirty="0" smtClean="0">
                <a:solidFill>
                  <a:schemeClr val="tx1"/>
                </a:solidFill>
                <a:effectLst/>
                <a:latin typeface="Calibri Regular" charset="0"/>
                <a:ea typeface="+mn-ea"/>
                <a:cs typeface="+mn-cs"/>
              </a:rPr>
              <a:t>6.  Includes student tracking of mastery</a:t>
            </a:r>
          </a:p>
          <a:p>
            <a:r>
              <a:rPr lang="en-US" sz="1200" b="1" i="0" kern="1200" baseline="0" dirty="0" smtClean="0">
                <a:solidFill>
                  <a:schemeClr val="tx1"/>
                </a:solidFill>
                <a:effectLst/>
                <a:latin typeface="Calibri Regular" charset="0"/>
                <a:ea typeface="+mn-ea"/>
                <a:cs typeface="+mn-cs"/>
              </a:rPr>
              <a:t>7.  Includes peer learning.</a:t>
            </a:r>
          </a:p>
          <a:p>
            <a:r>
              <a:rPr lang="en-US" sz="1200" b="1"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Ask one person to report out ideas.</a:t>
            </a:r>
            <a:r>
              <a:rPr lang="en-US" sz="1200" b="1" i="0" kern="1200" baseline="0" dirty="0" smtClean="0">
                <a:solidFill>
                  <a:schemeClr val="tx1"/>
                </a:solidFill>
                <a:effectLst/>
                <a:latin typeface="Calibri Regular" charset="0"/>
                <a:ea typeface="+mn-ea"/>
                <a:cs typeface="+mn-cs"/>
              </a:rPr>
              <a:t>  Put ideas on chart paper with the other ideas.</a:t>
            </a:r>
            <a:endParaRPr lang="en-US" sz="1200" b="1" i="0" kern="1200" dirty="0" smtClean="0">
              <a:solidFill>
                <a:schemeClr val="tx1"/>
              </a:solidFill>
              <a:effectLst/>
              <a:latin typeface="Calibri Regular" charset="0"/>
              <a:ea typeface="+mn-ea"/>
              <a:cs typeface="+mn-cs"/>
            </a:endParaRPr>
          </a:p>
          <a:p>
            <a:pPr marL="228600" indent="-228600">
              <a:buFont typeface="+mj-lt"/>
              <a:buAutoNum type="arabicPeriod"/>
            </a:pPr>
            <a:endParaRPr lang="en-US" sz="1200" b="1"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26</a:t>
            </a:fld>
            <a:endParaRPr lang="en-US"/>
          </a:p>
        </p:txBody>
      </p:sp>
    </p:spTree>
    <p:extLst>
      <p:ext uri="{BB962C8B-B14F-4D97-AF65-F5344CB8AC3E}">
        <p14:creationId xmlns:p14="http://schemas.microsoft.com/office/powerpoint/2010/main" val="3837497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time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27</a:t>
            </a:fld>
            <a:endParaRPr lang="en-US" dirty="0"/>
          </a:p>
        </p:txBody>
      </p:sp>
    </p:spTree>
    <p:extLst>
      <p:ext uri="{BB962C8B-B14F-4D97-AF65-F5344CB8AC3E}">
        <p14:creationId xmlns:p14="http://schemas.microsoft.com/office/powerpoint/2010/main" val="268421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Video link on slide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Click link on the slide to open the video in a new window and show the video. After the video, flip back to previous slide to get participant responses on other ways metacognitive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video demonstrates a learning strategy that builds older students’ ability to self-regulate their understanding during reading, and engage in deeper levels of learning.  Students would likely need plenty of explicit instruction and practice to become proficient with the strategy. Other thoughts?” </a:t>
            </a:r>
            <a:r>
              <a:rPr lang="en-US" sz="1200" kern="1200" dirty="0" smtClean="0">
                <a:solidFill>
                  <a:schemeClr val="tx1"/>
                </a:solidFill>
                <a:effectLst/>
                <a:latin typeface="Calibri" panose="020F0502020204030204" pitchFamily="34" charset="0"/>
                <a:ea typeface="+mn-ea"/>
                <a:cs typeface="+mn-cs"/>
              </a:rPr>
              <a:t>In what ways do 'thinking notes' require students to track their response to a text and engage in more thoughtful reading? </a:t>
            </a:r>
          </a:p>
          <a:p>
            <a:r>
              <a:rPr lang="en-US" sz="1200" kern="1200" dirty="0" smtClean="0">
                <a:solidFill>
                  <a:schemeClr val="tx1"/>
                </a:solidFill>
                <a:effectLst/>
                <a:latin typeface="Calibri" panose="020F0502020204030204" pitchFamily="34" charset="0"/>
                <a:ea typeface="+mn-ea"/>
                <a:cs typeface="+mn-cs"/>
              </a:rPr>
              <a:t>How would this exercise build the students’ metacognitive competency?</a:t>
            </a:r>
          </a:p>
          <a:p>
            <a:r>
              <a:rPr lang="en-US" sz="1200" kern="1200" dirty="0" smtClean="0">
                <a:solidFill>
                  <a:schemeClr val="tx1"/>
                </a:solidFill>
                <a:effectLst/>
                <a:latin typeface="Calibri" panose="020F0502020204030204" pitchFamily="34" charset="0"/>
                <a:ea typeface="+mn-ea"/>
                <a:cs typeface="+mn-cs"/>
              </a:rPr>
              <a:t>How would this help the students future learning?</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hlinkClick r:id="rId3"/>
              </a:rPr>
              <a:t>https://www.teachingchannel.org/videos/student-annotated-reading-strategy</a:t>
            </a:r>
            <a:endParaRPr lang="en-US" sz="1200" b="0" i="0" kern="1200" dirty="0" smtClean="0">
              <a:solidFill>
                <a:schemeClr val="tx1"/>
              </a:solidFill>
              <a:effectLst/>
              <a:latin typeface="Calibri Regular" charset="0"/>
              <a:ea typeface="+mn-ea"/>
              <a:cs typeface="+mn-cs"/>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#11: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metacognitive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7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a:t>
            </a:r>
            <a:r>
              <a:rPr lang="en-US" sz="1200" b="1" i="0" u="sng" kern="1200" dirty="0" err="1" smtClean="0">
                <a:solidFill>
                  <a:schemeClr val="tx1"/>
                </a:solidFill>
                <a:effectLst/>
                <a:latin typeface="Calibri Regular" charset="0"/>
                <a:ea typeface="+mn-ea"/>
                <a:cs typeface="+mn-cs"/>
              </a:rPr>
              <a:t>Metac</a:t>
            </a:r>
            <a:r>
              <a:rPr lang="en" b="1" u="sng" dirty="0" smtClean="0"/>
              <a:t>ognitive 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28</a:t>
            </a:fld>
            <a:endParaRPr lang="en-US"/>
          </a:p>
        </p:txBody>
      </p:sp>
    </p:spTree>
    <p:extLst>
      <p:ext uri="{BB962C8B-B14F-4D97-AF65-F5344CB8AC3E}">
        <p14:creationId xmlns:p14="http://schemas.microsoft.com/office/powerpoint/2010/main" val="1669932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Case Study Exercise on page 10 of the Participant’s Materials </a:t>
            </a:r>
          </a:p>
          <a:p>
            <a:pPr lvl="0"/>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#21:</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“Please complete this exercise on page 10 of your packet during lunch.”</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 of the one student who frustrated you the most, who you felt you couldn’t reach.</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Use the prompts on page 10 of your participant’s materials to reflect on how you engaged with this student.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- 60 MINUTE LUNCH BREAK -</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30</a:t>
            </a:fld>
            <a:endParaRPr lang="en-US"/>
          </a:p>
        </p:txBody>
      </p:sp>
    </p:spTree>
    <p:extLst>
      <p:ext uri="{BB962C8B-B14F-4D97-AF65-F5344CB8AC3E}">
        <p14:creationId xmlns:p14="http://schemas.microsoft.com/office/powerpoint/2010/main" val="398644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18</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“Motivational competency involves promoting student engagement and persistence in pursuing their goals for learning.  In order for students to pursue learning goals, teachers need to promote a growth rather than fixed ability mindset, in which they praise effort rather than “talent.” For example, saying “You solved that math problem? You must be really smart in math!” reinforces a fixed mindset and leaves no room for growth. Instead saying “You solved that math problem?  You must have worked really hard and long on it to solve it!” Parents need to be aware of this concept as well, so that they can talk with their child in ways that promote a growth mindset.  We also want to build intrinsic motivation for learning by providing students with opportunities to be autonomous, as well as activities that stimulate interest, value and relatedness.”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Engagement and persistence in pursuit of goals</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31</a:t>
            </a:fld>
            <a:endParaRPr lang="en-US"/>
          </a:p>
        </p:txBody>
      </p:sp>
    </p:spTree>
    <p:extLst>
      <p:ext uri="{BB962C8B-B14F-4D97-AF65-F5344CB8AC3E}">
        <p14:creationId xmlns:p14="http://schemas.microsoft.com/office/powerpoint/2010/main" val="4191797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32</a:t>
            </a:fld>
            <a:endParaRPr lang="en-US" dirty="0"/>
          </a:p>
        </p:txBody>
      </p:sp>
    </p:spTree>
    <p:extLst>
      <p:ext uri="{BB962C8B-B14F-4D97-AF65-F5344CB8AC3E}">
        <p14:creationId xmlns:p14="http://schemas.microsoft.com/office/powerpoint/2010/main" val="3589847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19</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slide represents some of the indicators that show how teachers may foster motivational competency.  For example, a teacher can celebrate student mastery through recognition of certain students’ exceptional growth at the end of a difficult unit.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Facilitator:  Briefly define each</a:t>
            </a:r>
            <a:r>
              <a:rPr lang="en-US" sz="1200" b="1" i="0" kern="1200" baseline="0" dirty="0" smtClean="0">
                <a:solidFill>
                  <a:schemeClr val="tx1"/>
                </a:solidFill>
                <a:effectLst/>
                <a:latin typeface="Calibri Regular" charset="0"/>
                <a:ea typeface="+mn-ea"/>
                <a:cs typeface="+mn-cs"/>
              </a:rPr>
              <a:t>.</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#14:</a:t>
            </a:r>
            <a:r>
              <a:rPr lang="en-US" sz="1200" b="1" i="0" kern="1200" baseline="0" dirty="0" smtClean="0">
                <a:solidFill>
                  <a:schemeClr val="tx1"/>
                </a:solidFill>
                <a:effectLst/>
                <a:latin typeface="Calibri Regular" charset="0"/>
                <a:ea typeface="+mn-ea"/>
                <a:cs typeface="+mn-cs"/>
              </a:rPr>
              <a:t>  Model the first two and then group work on what can you do.</a:t>
            </a:r>
          </a:p>
          <a:p>
            <a:pPr marL="228600" indent="-228600">
              <a:buAutoNum type="arabicPeriod"/>
            </a:pPr>
            <a:r>
              <a:rPr lang="en-US" sz="1200" b="1" i="0" kern="1200" dirty="0" smtClean="0">
                <a:solidFill>
                  <a:schemeClr val="tx1"/>
                </a:solidFill>
                <a:effectLst/>
                <a:latin typeface="Calibri Regular" charset="0"/>
                <a:ea typeface="+mn-ea"/>
                <a:cs typeface="+mn-cs"/>
              </a:rPr>
              <a:t>Promotes a growth</a:t>
            </a:r>
            <a:r>
              <a:rPr lang="en-US" sz="1200" b="1" i="0" kern="1200" baseline="0" dirty="0" smtClean="0">
                <a:solidFill>
                  <a:schemeClr val="tx1"/>
                </a:solidFill>
                <a:effectLst/>
                <a:latin typeface="Calibri Regular" charset="0"/>
                <a:ea typeface="+mn-ea"/>
                <a:cs typeface="+mn-cs"/>
              </a:rPr>
              <a:t> mindset.  Use handout 10 Growth Mindset statements to illustrate how to share this students.</a:t>
            </a:r>
          </a:p>
          <a:p>
            <a:pPr marL="228600" indent="-228600">
              <a:buAutoNum type="arabicPeriod"/>
            </a:pPr>
            <a:r>
              <a:rPr lang="en-US" sz="1200" b="1" i="0" kern="1200" baseline="0" dirty="0" smtClean="0">
                <a:solidFill>
                  <a:schemeClr val="tx1"/>
                </a:solidFill>
                <a:effectLst/>
                <a:latin typeface="Calibri Regular" charset="0"/>
                <a:ea typeface="+mn-ea"/>
                <a:cs typeface="+mn-cs"/>
              </a:rPr>
              <a:t>Stimulates interest in topic.  Preview a couple of books asking what do they think it may be about.  Use book </a:t>
            </a:r>
            <a:r>
              <a:rPr lang="en-US" sz="1200" b="1" i="1" kern="1200" baseline="0" dirty="0" smtClean="0">
                <a:solidFill>
                  <a:schemeClr val="tx1"/>
                </a:solidFill>
                <a:effectLst/>
                <a:latin typeface="Calibri Regular" charset="0"/>
                <a:ea typeface="+mn-ea"/>
                <a:cs typeface="+mn-cs"/>
              </a:rPr>
              <a:t>What to do with an idea.</a:t>
            </a:r>
          </a:p>
          <a:p>
            <a:pPr marL="228600" indent="-228600">
              <a:buAutoNum type="arabicPeriod"/>
            </a:pPr>
            <a:endParaRPr lang="en-US" sz="1200" b="1" i="1" kern="1200" baseline="0" dirty="0" smtClean="0">
              <a:solidFill>
                <a:schemeClr val="tx1"/>
              </a:solidFill>
              <a:effectLst/>
              <a:latin typeface="Calibri Regular" charset="0"/>
              <a:ea typeface="+mn-ea"/>
              <a:cs typeface="+mn-cs"/>
            </a:endParaRPr>
          </a:p>
          <a:p>
            <a:pPr marL="0" indent="0">
              <a:buNone/>
            </a:pPr>
            <a:r>
              <a:rPr lang="en-US" sz="1200" b="1" i="1" kern="1200" baseline="0" dirty="0" smtClean="0">
                <a:solidFill>
                  <a:schemeClr val="tx1"/>
                </a:solidFill>
                <a:effectLst/>
                <a:latin typeface="Calibri Regular" charset="0"/>
                <a:ea typeface="+mn-ea"/>
                <a:cs typeface="+mn-cs"/>
              </a:rPr>
              <a:t>Next pair up participants  with chart paper and have then assign two.  (3 and 4, 5 and 6, 7 and 8, and 9 and 10)</a:t>
            </a:r>
          </a:p>
          <a:p>
            <a:pPr marL="0" indent="0">
              <a:buNone/>
            </a:pPr>
            <a:r>
              <a:rPr lang="en-US" sz="1200" b="1" i="1" kern="1200" baseline="0" dirty="0" smtClean="0">
                <a:solidFill>
                  <a:schemeClr val="tx1"/>
                </a:solidFill>
                <a:effectLst/>
                <a:latin typeface="Calibri Regular" charset="0"/>
                <a:ea typeface="+mn-ea"/>
                <a:cs typeface="+mn-cs"/>
              </a:rPr>
              <a:t>Have them write ideas then illustrate ideas with a drawing to report out.  </a:t>
            </a:r>
          </a:p>
          <a:p>
            <a:pPr marL="0" indent="0">
              <a:buNone/>
            </a:pPr>
            <a:endParaRPr lang="en-US" sz="1200" b="1" i="1" kern="1200" baseline="0" dirty="0" smtClean="0">
              <a:solidFill>
                <a:schemeClr val="tx1"/>
              </a:solidFill>
              <a:effectLst/>
              <a:latin typeface="Calibri Regular" charset="0"/>
              <a:ea typeface="+mn-ea"/>
              <a:cs typeface="+mn-cs"/>
            </a:endParaRPr>
          </a:p>
          <a:p>
            <a:pPr marL="0" indent="0">
              <a:buNone/>
            </a:pPr>
            <a:r>
              <a:rPr lang="en-US" sz="1200" b="1" i="1" kern="1200" baseline="0" dirty="0" smtClean="0">
                <a:solidFill>
                  <a:schemeClr val="tx1"/>
                </a:solidFill>
                <a:effectLst/>
                <a:latin typeface="Calibri Regular" charset="0"/>
                <a:ea typeface="+mn-ea"/>
                <a:cs typeface="+mn-cs"/>
              </a:rPr>
              <a:t>3.  </a:t>
            </a:r>
            <a:r>
              <a:rPr lang="en-US" sz="1200" b="1" i="0" kern="1200" baseline="0" dirty="0" smtClean="0">
                <a:solidFill>
                  <a:schemeClr val="tx1"/>
                </a:solidFill>
                <a:effectLst/>
                <a:latin typeface="Calibri Regular" charset="0"/>
                <a:ea typeface="+mn-ea"/>
                <a:cs typeface="+mn-cs"/>
              </a:rPr>
              <a:t>Increases value of subject</a:t>
            </a:r>
          </a:p>
          <a:p>
            <a:pPr marL="228600" indent="-228600">
              <a:buFont typeface="+mj-lt"/>
              <a:buAutoNum type="arabicPeriod" startAt="4"/>
            </a:pPr>
            <a:r>
              <a:rPr lang="en-US" sz="1200" b="1" i="0" kern="1200" baseline="0" dirty="0" smtClean="0">
                <a:solidFill>
                  <a:schemeClr val="tx1"/>
                </a:solidFill>
                <a:effectLst/>
                <a:latin typeface="Calibri Regular" charset="0"/>
                <a:ea typeface="+mn-ea"/>
                <a:cs typeface="+mn-cs"/>
              </a:rPr>
              <a:t>Builds self-efficacy  (</a:t>
            </a:r>
            <a:r>
              <a:rPr lang="en-US" sz="1200" b="1" i="1" kern="1200" dirty="0" smtClean="0">
                <a:solidFill>
                  <a:schemeClr val="tx1"/>
                </a:solidFill>
                <a:effectLst/>
                <a:latin typeface="Calibri Regular" charset="0"/>
                <a:ea typeface="+mn-ea"/>
                <a:cs typeface="+mn-cs"/>
              </a:rPr>
              <a:t>Psychologist Albert Bandura has defined self-efficacy as one's belief in one's ability to succeed in specific situations or accomplish a task. One's sense of self-efficacy can play a major role in how one approaches goals, tasks, and challenges.)</a:t>
            </a:r>
          </a:p>
          <a:p>
            <a:pPr marL="228600" indent="-228600">
              <a:buFont typeface="+mj-lt"/>
              <a:buAutoNum type="arabicPeriod" startAt="4"/>
            </a:pPr>
            <a:endParaRPr lang="en-US" sz="1200" b="1" i="1" kern="120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dirty="0" smtClean="0">
                <a:solidFill>
                  <a:schemeClr val="tx1"/>
                </a:solidFill>
                <a:effectLst/>
                <a:latin typeface="Calibri Regular" charset="0"/>
                <a:ea typeface="+mn-ea"/>
                <a:cs typeface="+mn-cs"/>
              </a:rPr>
              <a:t>Includes student choice</a:t>
            </a:r>
          </a:p>
          <a:p>
            <a:pPr marL="228600" indent="-228600">
              <a:buFont typeface="+mj-lt"/>
              <a:buAutoNum type="arabicPeriod" startAt="4"/>
            </a:pPr>
            <a:r>
              <a:rPr lang="en-US" sz="1200" b="1" i="1" kern="1200" dirty="0" smtClean="0">
                <a:solidFill>
                  <a:schemeClr val="tx1"/>
                </a:solidFill>
                <a:effectLst/>
                <a:latin typeface="Calibri Regular" charset="0"/>
                <a:ea typeface="+mn-ea"/>
                <a:cs typeface="+mn-cs"/>
              </a:rPr>
              <a:t>Connects</a:t>
            </a:r>
            <a:r>
              <a:rPr lang="en-US" sz="1200" b="1" i="1" kern="1200" baseline="0" dirty="0" smtClean="0">
                <a:solidFill>
                  <a:schemeClr val="tx1"/>
                </a:solidFill>
                <a:effectLst/>
                <a:latin typeface="Calibri Regular" charset="0"/>
                <a:ea typeface="+mn-ea"/>
                <a:cs typeface="+mn-cs"/>
              </a:rPr>
              <a:t> with student’s aspirations</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Differentiates instruction</a:t>
            </a: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Celebrates mastery</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Provides high levels of engagement</a:t>
            </a:r>
          </a:p>
          <a:p>
            <a:pPr marL="228600" indent="-228600">
              <a:buFont typeface="+mj-lt"/>
              <a:buAutoNum type="arabicPeriod" startAt="4"/>
            </a:pPr>
            <a:r>
              <a:rPr lang="en-US" sz="1200" b="1" i="1" kern="1200" baseline="0" dirty="0" smtClean="0">
                <a:solidFill>
                  <a:schemeClr val="tx1"/>
                </a:solidFill>
                <a:effectLst/>
                <a:latin typeface="Calibri Regular" charset="0"/>
                <a:ea typeface="+mn-ea"/>
                <a:cs typeface="+mn-cs"/>
              </a:rPr>
              <a:t>Includes clear indicators of progress</a:t>
            </a:r>
          </a:p>
          <a:p>
            <a:pPr marL="228600" indent="-228600">
              <a:buFont typeface="+mj-lt"/>
              <a:buAutoNum type="arabicPeriod" startAt="4"/>
            </a:pPr>
            <a:endParaRPr lang="en-US" sz="1200" b="1" i="1" kern="1200" baseline="0" dirty="0" smtClean="0">
              <a:solidFill>
                <a:schemeClr val="tx1"/>
              </a:solidFill>
              <a:effectLst/>
              <a:latin typeface="Calibri Regular" charset="0"/>
              <a:ea typeface="+mn-ea"/>
              <a:cs typeface="+mn-cs"/>
            </a:endParaRPr>
          </a:p>
          <a:p>
            <a:pPr marL="0" indent="0">
              <a:buFont typeface="+mj-lt"/>
              <a:buNone/>
            </a:pPr>
            <a:r>
              <a:rPr lang="en-US" sz="1200" b="1" i="1" kern="1200" baseline="0" dirty="0" smtClean="0">
                <a:solidFill>
                  <a:schemeClr val="tx1"/>
                </a:solidFill>
                <a:effectLst/>
                <a:latin typeface="Calibri Regular" charset="0"/>
                <a:ea typeface="+mn-ea"/>
                <a:cs typeface="+mn-cs"/>
              </a:rPr>
              <a:t>Post charts.</a:t>
            </a:r>
            <a:endParaRPr lang="en-US" sz="1200" b="0" i="1" kern="1200" baseline="0" dirty="0" smtClean="0">
              <a:solidFill>
                <a:schemeClr val="tx1"/>
              </a:solidFill>
              <a:effectLst/>
              <a:latin typeface="Calibri Regular" charset="0"/>
              <a:ea typeface="+mn-ea"/>
              <a:cs typeface="+mn-cs"/>
            </a:endParaRPr>
          </a:p>
          <a:p>
            <a:pPr marL="228600" indent="-228600">
              <a:buFont typeface="+mj-lt"/>
              <a:buAutoNum type="arabicPeriod" startAt="4"/>
            </a:pPr>
            <a:endParaRPr lang="en-US" sz="1200" b="0" i="1" kern="1200" dirty="0" smtClean="0">
              <a:solidFill>
                <a:schemeClr val="tx1"/>
              </a:solidFill>
              <a:effectLst/>
              <a:latin typeface="Calibri Regular" charset="0"/>
              <a:ea typeface="+mn-ea"/>
              <a:cs typeface="+mn-cs"/>
            </a:endParaRPr>
          </a:p>
          <a:p>
            <a:pPr marL="228600" indent="-228600">
              <a:buAutoNum type="arabicPeriod"/>
            </a:pPr>
            <a:endParaRPr lang="en-US" sz="1200" b="0" i="0" kern="1200" baseline="0" dirty="0" smtClean="0">
              <a:solidFill>
                <a:schemeClr val="tx1"/>
              </a:solidFill>
              <a:effectLst/>
              <a:latin typeface="Calibri Regular" charset="0"/>
              <a:ea typeface="+mn-ea"/>
              <a:cs typeface="+mn-cs"/>
            </a:endParaRPr>
          </a:p>
          <a:p>
            <a:pPr marL="228600" indent="-228600">
              <a:buAutoNum type="arabicPeriod"/>
            </a:pP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34</a:t>
            </a:fld>
            <a:endParaRPr lang="en-US"/>
          </a:p>
        </p:txBody>
      </p:sp>
    </p:spTree>
    <p:extLst>
      <p:ext uri="{BB962C8B-B14F-4D97-AF65-F5344CB8AC3E}">
        <p14:creationId xmlns:p14="http://schemas.microsoft.com/office/powerpoint/2010/main" val="1529241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a chance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35</a:t>
            </a:fld>
            <a:endParaRPr lang="en-US" dirty="0"/>
          </a:p>
        </p:txBody>
      </p:sp>
    </p:spTree>
    <p:extLst>
      <p:ext uri="{BB962C8B-B14F-4D97-AF65-F5344CB8AC3E}">
        <p14:creationId xmlns:p14="http://schemas.microsoft.com/office/powerpoint/2010/main" val="184885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Slide Number: </a:t>
            </a:r>
            <a:r>
              <a:rPr lang="en-US" sz="1200" b="0" i="0" kern="1200" dirty="0" smtClean="0">
                <a:solidFill>
                  <a:schemeClr val="tx1"/>
                </a:solidFill>
                <a:effectLst/>
                <a:latin typeface="Calibri Regular" charset="0"/>
                <a:ea typeface="+mn-ea"/>
                <a:cs typeface="+mn-cs"/>
              </a:rPr>
              <a:t>20</a:t>
            </a:r>
          </a:p>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Video link on slide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This video will not automatically play within the slide. Before the presentation, open the link in a new window so it is ready for when this section comes up. Show the video. After the video, flip back to previous slide to get participant responses on other ways motivational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video demonstrates an important component of motivational competency, instilling in students a growth mindset so that they develop the skills to persist through academic challenges.  Other thoughts on how the teacher in the video builds her students’ motivational competency? </a:t>
            </a:r>
            <a:r>
              <a:rPr lang="en-US" sz="1200" kern="1200" dirty="0" smtClean="0">
                <a:solidFill>
                  <a:schemeClr val="tx1"/>
                </a:solidFill>
                <a:effectLst/>
                <a:latin typeface="Calibri" panose="020F0502020204030204" pitchFamily="34" charset="0"/>
                <a:ea typeface="+mn-ea"/>
                <a:cs typeface="+mn-cs"/>
              </a:rPr>
              <a:t>              How does Ms. </a:t>
            </a:r>
            <a:r>
              <a:rPr lang="en-US" sz="1200" kern="1200" dirty="0" err="1" smtClean="0">
                <a:solidFill>
                  <a:schemeClr val="tx1"/>
                </a:solidFill>
                <a:effectLst/>
                <a:latin typeface="Calibri" panose="020F0502020204030204" pitchFamily="34" charset="0"/>
                <a:ea typeface="+mn-ea"/>
                <a:cs typeface="+mn-cs"/>
              </a:rPr>
              <a:t>Montoy</a:t>
            </a:r>
            <a:r>
              <a:rPr lang="en-US" sz="1200" kern="1200" dirty="0" smtClean="0">
                <a:solidFill>
                  <a:schemeClr val="tx1"/>
                </a:solidFill>
                <a:effectLst/>
                <a:latin typeface="Calibri" panose="020F0502020204030204" pitchFamily="34" charset="0"/>
                <a:ea typeface="+mn-ea"/>
                <a:cs typeface="+mn-cs"/>
              </a:rPr>
              <a:t>-Wilson help her students become excited about challenges?</a:t>
            </a:r>
          </a:p>
          <a:p>
            <a:r>
              <a:rPr lang="en-US" sz="1200" kern="1200" dirty="0" smtClean="0">
                <a:solidFill>
                  <a:schemeClr val="tx1"/>
                </a:solidFill>
                <a:effectLst/>
                <a:latin typeface="Calibri" panose="020F0502020204030204" pitchFamily="34" charset="0"/>
                <a:ea typeface="+mn-ea"/>
                <a:cs typeface="+mn-cs"/>
              </a:rPr>
              <a:t>Why is it important for students to articulate their thinking about challenging work?</a:t>
            </a:r>
          </a:p>
          <a:p>
            <a:r>
              <a:rPr lang="en-US" sz="1200" kern="1200" dirty="0" smtClean="0">
                <a:solidFill>
                  <a:schemeClr val="tx1"/>
                </a:solidFill>
                <a:effectLst/>
                <a:latin typeface="Calibri" panose="020F0502020204030204" pitchFamily="34" charset="0"/>
                <a:ea typeface="+mn-ea"/>
                <a:cs typeface="+mn-cs"/>
              </a:rPr>
              <a:t>How does Ms. </a:t>
            </a:r>
            <a:r>
              <a:rPr lang="en-US" sz="1200" kern="1200" dirty="0" err="1" smtClean="0">
                <a:solidFill>
                  <a:schemeClr val="tx1"/>
                </a:solidFill>
                <a:effectLst/>
                <a:latin typeface="Calibri" panose="020F0502020204030204" pitchFamily="34" charset="0"/>
                <a:ea typeface="+mn-ea"/>
                <a:cs typeface="+mn-cs"/>
              </a:rPr>
              <a:t>Montoy</a:t>
            </a:r>
            <a:r>
              <a:rPr lang="en-US" sz="1200" kern="1200" dirty="0" smtClean="0">
                <a:solidFill>
                  <a:schemeClr val="tx1"/>
                </a:solidFill>
                <a:effectLst/>
                <a:latin typeface="Calibri" panose="020F0502020204030204" pitchFamily="34" charset="0"/>
                <a:ea typeface="+mn-ea"/>
                <a:cs typeface="+mn-cs"/>
              </a:rPr>
              <a:t>-Wilson ensure that her students are struggling productively?</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 video on persistence: </a:t>
            </a:r>
            <a:r>
              <a:rPr lang="en-US" sz="1200" b="0" i="0" kern="1200" dirty="0" smtClean="0">
                <a:solidFill>
                  <a:schemeClr val="tx1"/>
                </a:solidFill>
                <a:effectLst/>
                <a:latin typeface="Calibri Regular" charset="0"/>
                <a:ea typeface="+mn-ea"/>
                <a:cs typeface="+mn-cs"/>
                <a:hlinkClick r:id="rId3"/>
              </a:rPr>
              <a:t>https://www.teachingchannel.org/videos/persist-through-challenges-perts</a:t>
            </a:r>
            <a:r>
              <a:rPr lang="en-US" sz="1200" b="0" i="0" kern="1200" dirty="0" smtClean="0">
                <a:solidFill>
                  <a:schemeClr val="tx1"/>
                </a:solidFill>
                <a:effectLst/>
                <a:latin typeface="Calibri Regular" charset="0"/>
                <a:ea typeface="+mn-ea"/>
                <a:cs typeface="+mn-cs"/>
              </a:rPr>
              <a:t> </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#15: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motivation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10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Motivation </a:t>
            </a:r>
            <a:r>
              <a:rPr lang="en" b="1" u="sng" dirty="0" smtClean="0"/>
              <a:t>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36</a:t>
            </a:fld>
            <a:endParaRPr lang="en-US"/>
          </a:p>
        </p:txBody>
      </p:sp>
    </p:spTree>
    <p:extLst>
      <p:ext uri="{BB962C8B-B14F-4D97-AF65-F5344CB8AC3E}">
        <p14:creationId xmlns:p14="http://schemas.microsoft.com/office/powerpoint/2010/main" val="2913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Think of a Child</a:t>
            </a:r>
            <a:r>
              <a:rPr lang="en-US" sz="1200" dirty="0" smtClean="0"/>
              <a:t>: Think of a child that you know. He or she could be a student, your own child, niece</a:t>
            </a:r>
            <a:r>
              <a:rPr lang="en-US" sz="1200" baseline="0" dirty="0" smtClean="0"/>
              <a:t> or nephew, </a:t>
            </a:r>
            <a:r>
              <a:rPr lang="en-US" sz="1200" dirty="0" smtClean="0"/>
              <a:t>or a neighbor.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Picture this child in your mind. Write the name of the child on a sticky note.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What do you want this child to possess to ensure the best opportunity</a:t>
            </a:r>
            <a:r>
              <a:rPr lang="en-US" sz="1200" baseline="0" dirty="0" smtClean="0"/>
              <a:t> for success in life</a:t>
            </a:r>
            <a:r>
              <a:rPr lang="en-US" sz="12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Let’s hear a few examples of what you want most for a child you know that will</a:t>
            </a:r>
            <a:r>
              <a:rPr lang="en-US" sz="1200" baseline="0" dirty="0" smtClean="0"/>
              <a:t> propel him or her through school and life</a:t>
            </a:r>
            <a:r>
              <a:rPr lang="en-US" sz="12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Now click to second slide</a:t>
            </a:r>
            <a:r>
              <a:rPr lang="en-US" sz="1200" dirty="0" smtClean="0"/>
              <a:t>.</a:t>
            </a:r>
          </a:p>
          <a:p>
            <a:endParaRPr lang="en-US" baseline="0" dirty="0" smtClean="0"/>
          </a:p>
          <a:p>
            <a:r>
              <a:rPr lang="en-US" baseline="0" dirty="0" smtClean="0"/>
              <a:t>For many years, we said our mission is for all children to become self-directed learners, avid readers, and responsible citizens, respecting themselves and those around them. That is how we addressed the “something other.” Is this something that you would want for the child you had in mind?</a:t>
            </a:r>
          </a:p>
          <a:p>
            <a:endParaRPr lang="en-US" baseline="0" dirty="0" smtClean="0"/>
          </a:p>
          <a:p>
            <a:r>
              <a:rPr lang="en-US" baseline="0" dirty="0" smtClean="0"/>
              <a:t>Why do we call these things “the something other”?</a:t>
            </a:r>
          </a:p>
          <a:p>
            <a:endParaRPr lang="en-US" baseline="0" dirty="0" smtClean="0"/>
          </a:p>
          <a:p>
            <a:endParaRPr lang="en-US" baseline="0" dirty="0" smtClean="0"/>
          </a:p>
          <a:p>
            <a:r>
              <a:rPr lang="en-US" b="1" baseline="0" dirty="0" smtClean="0"/>
              <a:t>(Next slide has three clicks. Pause after first and ask for thoughts</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62B2E14-140A-4AD3-B51E-63A69C0B740D}" type="slidenum">
              <a:rPr lang="en-US" smtClean="0"/>
              <a:t>4</a:t>
            </a:fld>
            <a:endParaRPr lang="en-US" dirty="0"/>
          </a:p>
        </p:txBody>
      </p:sp>
    </p:spTree>
    <p:extLst>
      <p:ext uri="{BB962C8B-B14F-4D97-AF65-F5344CB8AC3E}">
        <p14:creationId xmlns:p14="http://schemas.microsoft.com/office/powerpoint/2010/main" val="367900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“As teachers we also of course need to promote students’ social/emotional competency, which involves their sense of self-efficacy in learning, regard for others, management of emotions, responsible decision-making, and ability to set positive goals.  We also need to be sure to let students know through our words and actions that they BELONG in an academic environment by building opportunities for autonomy within the classroom and showing respect for students’ opinions.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Where appropriate, teachers can explicitly incorporate social-emotional goals into their instructional programs, and provide modeling and student practice.”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Definition</a:t>
            </a:r>
            <a:r>
              <a:rPr lang="en-US" sz="1200" b="0" i="0" kern="1200" dirty="0" smtClean="0">
                <a:solidFill>
                  <a:schemeClr val="tx1"/>
                </a:solidFill>
                <a:effectLst/>
                <a:latin typeface="Calibri Regular" charset="0"/>
                <a:ea typeface="+mn-ea"/>
                <a:cs typeface="+mn-cs"/>
              </a:rPr>
              <a:t>: Sense of self-worth, regard for others, emotional understanding and management, ability to set positive goals and make responsible decisions</a:t>
            </a:r>
          </a:p>
          <a:p>
            <a:r>
              <a:rPr lang="en-US" sz="1200" b="0" i="0" kern="1200" dirty="0" smtClean="0">
                <a:solidFill>
                  <a:schemeClr val="tx1"/>
                </a:solidFill>
                <a:effectLst/>
                <a:latin typeface="Calibri Regular" charset="0"/>
                <a:ea typeface="+mn-ea"/>
                <a:cs typeface="+mn-cs"/>
              </a:rPr>
              <a:t>(Redding, S. (2016). Competencies and personalized learning. In M. Murphy, S. Redding, and J. Twyman (Eds.), Handbook on personalized learning for states, districts, and schools (pp. 3–18). Philadelphia, PA: Temple University, Center on Innovations in Learning.) </a:t>
            </a:r>
          </a:p>
          <a:p>
            <a:r>
              <a:rPr lang="en-US" sz="1200" b="0" i="0" kern="1200" dirty="0" smtClean="0">
                <a:solidFill>
                  <a:schemeClr val="tx1"/>
                </a:solidFill>
                <a:effectLst/>
                <a:latin typeface="Calibri Regular"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38</a:t>
            </a:fld>
            <a:endParaRPr lang="en-US"/>
          </a:p>
        </p:txBody>
      </p:sp>
    </p:spTree>
    <p:extLst>
      <p:ext uri="{BB962C8B-B14F-4D97-AF65-F5344CB8AC3E}">
        <p14:creationId xmlns:p14="http://schemas.microsoft.com/office/powerpoint/2010/main" val="128837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“This slide represents some of the strategies that teachers can use to build their students’ social/emotional competency. We will see from the video that group work and problem-based learning may serve to develop students’ skills in this area. In a little while, we will further discuss strategies that can help teachers implement these ideas.”</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#18:</a:t>
            </a:r>
            <a:r>
              <a:rPr lang="en-US" sz="1200" b="1" i="0" kern="1200" baseline="0" dirty="0" smtClean="0">
                <a:solidFill>
                  <a:schemeClr val="tx1"/>
                </a:solidFill>
                <a:effectLst/>
                <a:latin typeface="Calibri Regular" charset="0"/>
                <a:ea typeface="+mn-ea"/>
                <a:cs typeface="+mn-cs"/>
              </a:rPr>
              <a:t>  Review each one then model examples.</a:t>
            </a:r>
          </a:p>
          <a:p>
            <a:pPr marL="228600" indent="-228600">
              <a:buAutoNum type="arabicPeriod"/>
            </a:pPr>
            <a:r>
              <a:rPr lang="en-US" sz="1200" b="1" i="0" kern="1200" baseline="0" dirty="0" smtClean="0">
                <a:solidFill>
                  <a:schemeClr val="tx1"/>
                </a:solidFill>
                <a:effectLst/>
                <a:latin typeface="Calibri Regular" charset="0"/>
                <a:ea typeface="+mn-ea"/>
                <a:cs typeface="+mn-cs"/>
              </a:rPr>
              <a:t>Builds self-awareness- do as a large group listing ideas on chart</a:t>
            </a:r>
          </a:p>
          <a:p>
            <a:pPr marL="228600" indent="-228600">
              <a:buAutoNum type="arabicPeriod"/>
            </a:pPr>
            <a:r>
              <a:rPr lang="en-US" sz="1200" b="1" i="0" kern="1200" baseline="0" dirty="0" smtClean="0">
                <a:solidFill>
                  <a:schemeClr val="tx1"/>
                </a:solidFill>
                <a:effectLst/>
                <a:latin typeface="Calibri Regular" charset="0"/>
                <a:ea typeface="+mn-ea"/>
                <a:cs typeface="+mn-cs"/>
              </a:rPr>
              <a:t>Enhances self-management- use handout Personal qualities not measured by test pointing out how one can enhance each one listed in the visual.</a:t>
            </a:r>
          </a:p>
          <a:p>
            <a:pPr marL="228600" indent="-228600">
              <a:buAutoNum type="arabicPeriod"/>
            </a:pPr>
            <a:r>
              <a:rPr lang="en-US" sz="1200" b="1" i="0" kern="1200" baseline="0" dirty="0" smtClean="0">
                <a:solidFill>
                  <a:schemeClr val="tx1"/>
                </a:solidFill>
                <a:effectLst/>
                <a:latin typeface="Calibri Regular" charset="0"/>
                <a:ea typeface="+mn-ea"/>
                <a:cs typeface="+mn-cs"/>
              </a:rPr>
              <a:t>Enhances social awareness- use poem the Golden Rule as a guide and share how using poems can be a powerful tool.  Add how students could write their own poem.</a:t>
            </a:r>
          </a:p>
          <a:p>
            <a:pPr marL="228600" indent="-228600">
              <a:buAutoNum type="arabicPeriod"/>
            </a:pPr>
            <a:endParaRPr lang="en-US" sz="1200" b="1" i="0" kern="1200" dirty="0" smtClean="0">
              <a:solidFill>
                <a:schemeClr val="tx1"/>
              </a:solidFill>
              <a:effectLst/>
              <a:latin typeface="Calibri Regular" charset="0"/>
              <a:ea typeface="+mn-ea"/>
              <a:cs typeface="+mn-cs"/>
            </a:endParaRPr>
          </a:p>
          <a:p>
            <a:pPr marL="0" indent="0">
              <a:buNone/>
            </a:pPr>
            <a:r>
              <a:rPr lang="en-US" sz="1200" b="1" i="0" kern="1200" dirty="0" smtClean="0">
                <a:solidFill>
                  <a:schemeClr val="tx1"/>
                </a:solidFill>
                <a:effectLst/>
                <a:latin typeface="Calibri Regular" charset="0"/>
                <a:ea typeface="+mn-ea"/>
                <a:cs typeface="+mn-cs"/>
              </a:rPr>
              <a:t>Then create</a:t>
            </a:r>
            <a:r>
              <a:rPr lang="en-US" sz="1200" b="1" i="0" kern="1200" baseline="0" dirty="0" smtClean="0">
                <a:solidFill>
                  <a:schemeClr val="tx1"/>
                </a:solidFill>
                <a:effectLst/>
                <a:latin typeface="Calibri Regular" charset="0"/>
                <a:ea typeface="+mn-ea"/>
                <a:cs typeface="+mn-cs"/>
              </a:rPr>
              <a:t> three groups assigning each group one of the remaining three.  Have them chart responses and then post with the other charts.  Drawing attention to how a room of ideas is being created.</a:t>
            </a:r>
          </a:p>
          <a:p>
            <a:pPr marL="0" indent="0">
              <a:buNone/>
            </a:pPr>
            <a:endParaRPr lang="en-US" sz="1200" b="1" i="0" kern="1200" baseline="0" dirty="0" smtClean="0">
              <a:solidFill>
                <a:schemeClr val="tx1"/>
              </a:solidFill>
              <a:effectLst/>
              <a:latin typeface="Calibri Regular" charset="0"/>
              <a:ea typeface="+mn-ea"/>
              <a:cs typeface="+mn-cs"/>
            </a:endParaRPr>
          </a:p>
          <a:p>
            <a:pPr marL="228600" indent="-228600">
              <a:buAutoNum type="arabicPeriod" startAt="4"/>
            </a:pPr>
            <a:r>
              <a:rPr lang="en-US" sz="1200" b="1" i="0" kern="1200" baseline="0" dirty="0" smtClean="0">
                <a:solidFill>
                  <a:schemeClr val="tx1"/>
                </a:solidFill>
                <a:effectLst/>
                <a:latin typeface="Calibri Regular" charset="0"/>
                <a:ea typeface="+mn-ea"/>
                <a:cs typeface="+mn-cs"/>
              </a:rPr>
              <a:t>Builds relationship skills</a:t>
            </a:r>
          </a:p>
          <a:p>
            <a:pPr marL="228600" indent="-228600">
              <a:buAutoNum type="arabicPeriod" startAt="4"/>
            </a:pPr>
            <a:r>
              <a:rPr lang="en-US" sz="1200" b="1" i="0" kern="1200" baseline="0" dirty="0" smtClean="0">
                <a:solidFill>
                  <a:schemeClr val="tx1"/>
                </a:solidFill>
                <a:effectLst/>
                <a:latin typeface="Calibri Regular" charset="0"/>
                <a:ea typeface="+mn-ea"/>
                <a:cs typeface="+mn-cs"/>
              </a:rPr>
              <a:t>Contributes to responsible decision making</a:t>
            </a:r>
          </a:p>
          <a:p>
            <a:pPr marL="228600" indent="-228600">
              <a:buAutoNum type="arabicPeriod" startAt="4"/>
            </a:pPr>
            <a:r>
              <a:rPr lang="en-US" sz="1200" b="1" i="0" kern="1200" baseline="0" dirty="0" smtClean="0">
                <a:solidFill>
                  <a:schemeClr val="tx1"/>
                </a:solidFill>
                <a:effectLst/>
                <a:latin typeface="Calibri Regular" charset="0"/>
                <a:ea typeface="+mn-ea"/>
                <a:cs typeface="+mn-cs"/>
              </a:rPr>
              <a:t>Builds sense of belonging in an academic community</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41</a:t>
            </a:fld>
            <a:endParaRPr lang="en-US"/>
          </a:p>
        </p:txBody>
      </p:sp>
    </p:spTree>
    <p:extLst>
      <p:ext uri="{BB962C8B-B14F-4D97-AF65-F5344CB8AC3E}">
        <p14:creationId xmlns:p14="http://schemas.microsoft.com/office/powerpoint/2010/main" val="2323170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chance to discuss.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42</a:t>
            </a:fld>
            <a:endParaRPr lang="en-US" dirty="0"/>
          </a:p>
        </p:txBody>
      </p:sp>
    </p:spTree>
    <p:extLst>
      <p:ext uri="{BB962C8B-B14F-4D97-AF65-F5344CB8AC3E}">
        <p14:creationId xmlns:p14="http://schemas.microsoft.com/office/powerpoint/2010/main" val="3345075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Link to video</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Click Play on the slide to show the video. After the video, flip back to previous slide to get participant responses on other ways metacognitive competency was fostered within the video.</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Here we have a short video that provides an overview of the Social/Emotional Competency from a group called CASEL (Collaborative for Academic, Social and Emotional Learning).</a:t>
            </a:r>
            <a:r>
              <a:rPr lang="en-US" sz="1200" kern="1200" dirty="0" smtClean="0">
                <a:solidFill>
                  <a:schemeClr val="tx1"/>
                </a:solidFill>
                <a:effectLst/>
                <a:latin typeface="Calibri" panose="020F0502020204030204" pitchFamily="34" charset="0"/>
                <a:ea typeface="+mn-ea"/>
                <a:cs typeface="+mn-cs"/>
              </a:rPr>
              <a:t> Is there anything they are describing about social emotional learning that would enhance young people that you work with?</a:t>
            </a:r>
          </a:p>
          <a:p>
            <a:r>
              <a:rPr lang="en-US" sz="1200" kern="1200" dirty="0" smtClean="0">
                <a:solidFill>
                  <a:schemeClr val="tx1"/>
                </a:solidFill>
                <a:effectLst/>
                <a:latin typeface="Calibri" panose="020F0502020204030204" pitchFamily="34" charset="0"/>
                <a:ea typeface="+mn-ea"/>
                <a:cs typeface="+mn-cs"/>
              </a:rPr>
              <a:t>              Do the values of social emotional learning that they portray match your own understanding of how young people should value themselves and others? How?</a:t>
            </a:r>
          </a:p>
          <a:p>
            <a:r>
              <a:rPr lang="en-US" sz="1200" kern="1200" dirty="0" smtClean="0">
                <a:solidFill>
                  <a:schemeClr val="tx1"/>
                </a:solidFill>
                <a:effectLst/>
                <a:latin typeface="Calibri" panose="020F0502020204030204" pitchFamily="34" charset="0"/>
                <a:ea typeface="+mn-ea"/>
                <a:cs typeface="+mn-cs"/>
              </a:rPr>
              <a:t>              What are ways that you know already to develop this competency in young people? Did you learn this from family, school, workplace, or social life?</a:t>
            </a:r>
          </a:p>
          <a:p>
            <a:r>
              <a:rPr lang="en-US" sz="1200" kern="1200" dirty="0" smtClean="0">
                <a:solidFill>
                  <a:schemeClr val="tx1"/>
                </a:solidFill>
                <a:effectLst/>
                <a:latin typeface="Calibri" panose="020F0502020204030204" pitchFamily="34" charset="0"/>
                <a:ea typeface="+mn-ea"/>
                <a:cs typeface="+mn-cs"/>
              </a:rPr>
              <a:t>              Do you believe that you could enhance social emotional competency at the same time that you are working toward specific learning goals? How?</a:t>
            </a:r>
          </a:p>
          <a:p>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hlinkClick r:id="rId3"/>
              </a:rPr>
              <a:t>https://www.youtube.com/watch?v=DqNn9qWoO1M</a:t>
            </a:r>
            <a:r>
              <a:rPr lang="en-US" sz="1200" b="0" i="0" kern="1200" dirty="0" smtClean="0">
                <a:solidFill>
                  <a:schemeClr val="tx1"/>
                </a:solidFill>
                <a:effectLst/>
                <a:latin typeface="Calibri Regular" charset="0"/>
                <a:ea typeface="+mn-ea"/>
                <a:cs typeface="+mn-cs"/>
              </a:rPr>
              <a: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#19:  Framing the observation.</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Point</a:t>
            </a:r>
            <a:r>
              <a:rPr lang="en-US" sz="1200" b="1" i="0" kern="1200" baseline="0" dirty="0" smtClean="0">
                <a:solidFill>
                  <a:schemeClr val="tx1"/>
                </a:solidFill>
                <a:effectLst/>
                <a:latin typeface="Calibri Regular" charset="0"/>
                <a:ea typeface="+mn-ea"/>
                <a:cs typeface="+mn-cs"/>
              </a:rPr>
              <a:t> to three posters:  </a:t>
            </a:r>
          </a:p>
          <a:p>
            <a:r>
              <a:rPr lang="en-US" sz="1200" b="1" i="0" kern="1200" baseline="0" dirty="0" smtClean="0">
                <a:solidFill>
                  <a:schemeClr val="tx1"/>
                </a:solidFill>
                <a:effectLst/>
                <a:latin typeface="Calibri Regular" charset="0"/>
                <a:ea typeface="+mn-ea"/>
                <a:cs typeface="+mn-cs"/>
              </a:rPr>
              <a:t>We can only listen with open ears.</a:t>
            </a:r>
          </a:p>
          <a:p>
            <a:r>
              <a:rPr lang="en-US" sz="1200" b="1" i="0" kern="1200" baseline="0" dirty="0" smtClean="0">
                <a:solidFill>
                  <a:schemeClr val="tx1"/>
                </a:solidFill>
                <a:effectLst/>
                <a:latin typeface="Calibri Regular" charset="0"/>
                <a:ea typeface="+mn-ea"/>
                <a:cs typeface="+mn-cs"/>
              </a:rPr>
              <a:t>We can only see with open eyes.</a:t>
            </a:r>
          </a:p>
          <a:p>
            <a:r>
              <a:rPr lang="en-US" sz="1200" b="1" i="0" kern="1200" baseline="0" dirty="0" smtClean="0">
                <a:solidFill>
                  <a:schemeClr val="tx1"/>
                </a:solidFill>
                <a:effectLst/>
                <a:latin typeface="Calibri Regular" charset="0"/>
                <a:ea typeface="+mn-ea"/>
                <a:cs typeface="+mn-cs"/>
              </a:rPr>
              <a:t>We can only think with open minds.</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Tell participants to listen, look,</a:t>
            </a:r>
            <a:r>
              <a:rPr lang="en-US" sz="1200" b="1" i="0" kern="1200" baseline="0" dirty="0" smtClean="0">
                <a:solidFill>
                  <a:schemeClr val="tx1"/>
                </a:solidFill>
                <a:effectLst/>
                <a:latin typeface="Calibri Regular" charset="0"/>
                <a:ea typeface="+mn-ea"/>
                <a:cs typeface="+mn-cs"/>
              </a:rPr>
              <a:t> and think about social/emotional competency?  </a:t>
            </a:r>
          </a:p>
          <a:p>
            <a:r>
              <a:rPr lang="en-US" sz="1200" b="1" i="0" kern="1200" baseline="0" dirty="0" smtClean="0">
                <a:solidFill>
                  <a:schemeClr val="tx1"/>
                </a:solidFill>
                <a:effectLst/>
                <a:latin typeface="Calibri Regular" charset="0"/>
                <a:ea typeface="+mn-ea"/>
                <a:cs typeface="+mn-cs"/>
              </a:rPr>
              <a:t>Tell participants to discuss with one peer once video ends.  Did they see any of the 6 previous points?  If so what? </a:t>
            </a:r>
          </a:p>
          <a:p>
            <a:endParaRPr lang="en-US" sz="1200" b="1" i="0" kern="1200" baseline="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Label:  Social/Emotional</a:t>
            </a:r>
            <a:r>
              <a:rPr lang="en-US" sz="1200" b="1" i="0" u="sng" kern="1200" baseline="0" dirty="0" smtClean="0">
                <a:solidFill>
                  <a:schemeClr val="tx1"/>
                </a:solidFill>
                <a:effectLst/>
                <a:latin typeface="Calibri Regular" charset="0"/>
                <a:ea typeface="+mn-ea"/>
                <a:cs typeface="+mn-cs"/>
              </a:rPr>
              <a:t> </a:t>
            </a:r>
            <a:r>
              <a:rPr lang="en" b="1" u="sng" dirty="0" smtClean="0"/>
              <a:t>Competency </a:t>
            </a:r>
            <a:r>
              <a:rPr lang="en-US" sz="1200" b="1" i="0" u="sng" kern="1200" dirty="0" smtClean="0">
                <a:solidFill>
                  <a:schemeClr val="tx1"/>
                </a:solidFill>
                <a:effectLst/>
                <a:latin typeface="Calibri Regular" charset="0"/>
                <a:ea typeface="+mn-ea"/>
                <a:cs typeface="+mn-cs"/>
              </a:rPr>
              <a:t>Video Reflections</a:t>
            </a:r>
          </a:p>
          <a:p>
            <a:r>
              <a:rPr lang="en-US" sz="1200" b="1" i="0" kern="1200" dirty="0" smtClean="0">
                <a:solidFill>
                  <a:schemeClr val="tx1"/>
                </a:solidFill>
                <a:effectLst/>
                <a:latin typeface="Calibri Regular" charset="0"/>
                <a:ea typeface="+mn-ea"/>
                <a:cs typeface="+mn-cs"/>
              </a:rPr>
              <a:t>Chart paper to collect ideas from reporting out on videos.  </a:t>
            </a:r>
            <a:endParaRPr lang="en-US" sz="1200" b="1" i="0" kern="1200" baseline="0" dirty="0" smtClean="0">
              <a:solidFill>
                <a:schemeClr val="tx1"/>
              </a:solidFill>
              <a:effectLst/>
              <a:latin typeface="Calibri Regular" charset="0"/>
              <a:ea typeface="+mn-ea"/>
              <a:cs typeface="+mn-cs"/>
            </a:endParaRPr>
          </a:p>
          <a:p>
            <a:r>
              <a:rPr lang="en-US" sz="1200" b="1" i="0" kern="1200" baseline="0" dirty="0" smtClean="0">
                <a:solidFill>
                  <a:schemeClr val="tx1"/>
                </a:solidFill>
                <a:effectLst/>
                <a:latin typeface="Calibri Regular" charset="0"/>
                <a:ea typeface="+mn-ea"/>
                <a:cs typeface="+mn-cs"/>
              </a:rPr>
              <a:t>Then before transitioning to the new slide ask for more thoughts if none then move on.  This will give time for questions or clarification.  </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43</a:t>
            </a:fld>
            <a:endParaRPr lang="en-US"/>
          </a:p>
        </p:txBody>
      </p:sp>
    </p:spTree>
    <p:extLst>
      <p:ext uri="{BB962C8B-B14F-4D97-AF65-F5344CB8AC3E}">
        <p14:creationId xmlns:p14="http://schemas.microsoft.com/office/powerpoint/2010/main" val="337121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“So students’ continuing development of personal competencies evolve into Learning Habits, which are the behaviors they use to handle new learning tasks.”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46</a:t>
            </a:fld>
            <a:endParaRPr lang="en-US"/>
          </a:p>
        </p:txBody>
      </p:sp>
    </p:spTree>
    <p:extLst>
      <p:ext uri="{BB962C8B-B14F-4D97-AF65-F5344CB8AC3E}">
        <p14:creationId xmlns:p14="http://schemas.microsoft.com/office/powerpoint/2010/main" val="3795289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47</a:t>
            </a:fld>
            <a:endParaRPr lang="en-US"/>
          </a:p>
        </p:txBody>
      </p:sp>
    </p:spTree>
    <p:extLst>
      <p:ext uri="{BB962C8B-B14F-4D97-AF65-F5344CB8AC3E}">
        <p14:creationId xmlns:p14="http://schemas.microsoft.com/office/powerpoint/2010/main" val="3508167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“Helping students develop their personal competencies, a.k.a. ‘the something other,’ helps them develop the learning habits that allow them to reach academic standards but also become lifelong learners.”</a:t>
            </a:r>
          </a:p>
          <a:p>
            <a:pPr lvl="0" rtl="0">
              <a:spcBef>
                <a:spcPts val="0"/>
              </a:spcBef>
              <a:buNone/>
            </a:pPr>
            <a:endParaRPr lang="en-US" dirty="0" smtClean="0"/>
          </a:p>
          <a:p>
            <a:pPr lvl="0" rtl="0">
              <a:spcBef>
                <a:spcPts val="0"/>
              </a:spcBef>
              <a:buNone/>
            </a:pPr>
            <a:r>
              <a:rPr lang="en-US" b="1" dirty="0" smtClean="0"/>
              <a:t>Activity #23:  Because you care poem</a:t>
            </a:r>
          </a:p>
          <a:p>
            <a:pPr lvl="0" rtl="0">
              <a:spcBef>
                <a:spcPts val="0"/>
              </a:spcBef>
              <a:buNone/>
            </a:pPr>
            <a:endParaRPr lang="en-US" b="1" dirty="0" smtClean="0"/>
          </a:p>
          <a:p>
            <a:pPr lvl="0" rtl="0">
              <a:spcBef>
                <a:spcPts val="0"/>
              </a:spcBef>
              <a:buNone/>
            </a:pPr>
            <a:r>
              <a:rPr lang="en-US" b="1" dirty="0" smtClean="0"/>
              <a:t>Ask</a:t>
            </a:r>
            <a:r>
              <a:rPr lang="en-US" b="1" baseline="0" dirty="0" smtClean="0"/>
              <a:t> someone to volunteer to read.  Draw the connection between the line “we give them something else” and now we have defined the something other.</a:t>
            </a:r>
            <a:endParaRPr lang="en-US" b="1"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48</a:t>
            </a:fld>
            <a:endParaRPr lang="en-US"/>
          </a:p>
        </p:txBody>
      </p:sp>
    </p:spTree>
    <p:extLst>
      <p:ext uri="{BB962C8B-B14F-4D97-AF65-F5344CB8AC3E}">
        <p14:creationId xmlns:p14="http://schemas.microsoft.com/office/powerpoint/2010/main" val="93044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segue</a:t>
            </a:r>
            <a:r>
              <a:rPr lang="en-US" baseline="0" dirty="0" smtClean="0"/>
              <a:t> to Relational Suasion. These are ways to help students develop personal competencies and build strong learning habits.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49</a:t>
            </a:fld>
            <a:endParaRPr lang="en-US" dirty="0"/>
          </a:p>
        </p:txBody>
      </p:sp>
    </p:spTree>
    <p:extLst>
      <p:ext uri="{BB962C8B-B14F-4D97-AF65-F5344CB8AC3E}">
        <p14:creationId xmlns:p14="http://schemas.microsoft.com/office/powerpoint/2010/main" val="101465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a:t>
            </a:r>
            <a:r>
              <a:rPr lang="en-US" sz="1200" b="0" i="0" kern="1200" dirty="0" smtClean="0">
                <a:solidFill>
                  <a:schemeClr val="tx1"/>
                </a:solidFill>
                <a:effectLst/>
                <a:latin typeface="Calibri Regular" charset="0"/>
                <a:ea typeface="+mn-ea"/>
                <a:cs typeface="+mn-cs"/>
              </a:rPr>
              <a:t>: 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r>
              <a:rPr lang="en-US" sz="1200" b="0" i="0" u="sng" kern="1200" dirty="0" smtClean="0">
                <a:solidFill>
                  <a:schemeClr val="tx1"/>
                </a:solidFill>
                <a:effectLst/>
                <a:latin typeface="Calibri Regular" charset="0"/>
                <a:ea typeface="+mn-ea"/>
                <a:cs typeface="+mn-cs"/>
              </a:rPr>
              <a:t>Relational Suasion</a:t>
            </a:r>
            <a:r>
              <a:rPr lang="en-US" sz="1200" b="0" i="0" kern="1200" dirty="0" smtClean="0">
                <a:solidFill>
                  <a:schemeClr val="tx1"/>
                </a:solidFill>
                <a:effectLst/>
                <a:latin typeface="Calibri Regular" charset="0"/>
                <a:ea typeface="+mn-ea"/>
                <a:cs typeface="+mn-cs"/>
              </a:rPr>
              <a:t> - the teacher’s (or other respected</a:t>
            </a:r>
            <a:r>
              <a:rPr lang="en-US" sz="1200" b="0" i="0" kern="1200" baseline="0" dirty="0" smtClean="0">
                <a:solidFill>
                  <a:schemeClr val="tx1"/>
                </a:solidFill>
                <a:effectLst/>
                <a:latin typeface="Calibri Regular" charset="0"/>
                <a:ea typeface="+mn-ea"/>
                <a:cs typeface="+mn-cs"/>
              </a:rPr>
              <a:t> adult’s) </a:t>
            </a:r>
            <a:r>
              <a:rPr lang="en-US" sz="1200" b="0" i="0" kern="1200" dirty="0" smtClean="0">
                <a:solidFill>
                  <a:schemeClr val="tx1"/>
                </a:solidFill>
                <a:effectLst/>
                <a:latin typeface="Calibri Regular" charset="0"/>
                <a:ea typeface="+mn-ea"/>
                <a:cs typeface="+mn-cs"/>
              </a:rPr>
              <a:t>ability to influence a student’s learning and personal competencies by virtue of their personal knowledge of, and interaction with the student and the student’s family.</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“Students develop personal competencies in part through instruction. They also acquire personal competencies through the modeling, encouragement, and caring exhibited by teachers and other people they respect.”</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Redding, S. (2014). Personal competencies in personalized learning.  Philadelphia, PA: Temple University, Center on Innovations in Learning.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50</a:t>
            </a:fld>
            <a:endParaRPr lang="en-US"/>
          </a:p>
        </p:txBody>
      </p:sp>
    </p:spTree>
    <p:extLst>
      <p:ext uri="{BB962C8B-B14F-4D97-AF65-F5344CB8AC3E}">
        <p14:creationId xmlns:p14="http://schemas.microsoft.com/office/powerpoint/2010/main" val="490951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Jeffrey’s story on page 20-21 of the Participant’s materials</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Give participants 10 minutes to read Jeffrey’s Story independently.</a:t>
            </a:r>
          </a:p>
          <a:p>
            <a:r>
              <a:rPr lang="en-US" sz="1200" b="0" i="0" kern="1200" dirty="0" smtClean="0">
                <a:solidFill>
                  <a:schemeClr val="tx1"/>
                </a:solidFill>
                <a:effectLst/>
                <a:latin typeface="Calibri Regular" charset="0"/>
                <a:ea typeface="+mn-ea"/>
                <a:cs typeface="+mn-cs"/>
              </a:rPr>
              <a:t> </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a:t>
            </a:r>
            <a:r>
              <a:rPr lang="en-US" sz="1200" b="1" i="0" kern="1200" baseline="0" dirty="0" smtClean="0">
                <a:solidFill>
                  <a:schemeClr val="tx1"/>
                </a:solidFill>
                <a:effectLst/>
                <a:latin typeface="Calibri Regular" charset="0"/>
                <a:ea typeface="+mn-ea"/>
                <a:cs typeface="+mn-cs"/>
              </a:rPr>
              <a:t> #26:</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a brief vignette about a not-so engaged and excited young man named Jeffrey. We are going to read Jeffrey’s Story individually and then discuss it together.”</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read Jeffrey’s Story on page 20-21 of your Participant’s materials.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51</a:t>
            </a:fld>
            <a:endParaRPr lang="en-US"/>
          </a:p>
        </p:txBody>
      </p:sp>
    </p:spTree>
    <p:extLst>
      <p:ext uri="{BB962C8B-B14F-4D97-AF65-F5344CB8AC3E}">
        <p14:creationId xmlns:p14="http://schemas.microsoft.com/office/powerpoint/2010/main" val="315415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dirty="0"/>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Give a few seconds for them to read the quote, then go to second click.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is a quote that provides a basis or rationale for some of the things we will talk about today.  It is from Turnaround for Children, an organization working to provide tools to schools to help their students develop the skills and mindsets they need to be successful learners.”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If academic standards are </a:t>
            </a:r>
            <a:r>
              <a:rPr lang="en-US" sz="1200" b="0" i="1" kern="1200" dirty="0" smtClean="0">
                <a:solidFill>
                  <a:schemeClr val="tx1"/>
                </a:solidFill>
                <a:effectLst/>
                <a:latin typeface="Calibri Regular" charset="0"/>
                <a:ea typeface="+mn-ea"/>
                <a:cs typeface="+mn-cs"/>
              </a:rPr>
              <a:t>what</a:t>
            </a:r>
            <a:r>
              <a:rPr lang="en-US" sz="1200" b="0" i="0" kern="1200" dirty="0" smtClean="0">
                <a:solidFill>
                  <a:schemeClr val="tx1"/>
                </a:solidFill>
                <a:effectLst/>
                <a:latin typeface="Calibri Regular" charset="0"/>
                <a:ea typeface="+mn-ea"/>
                <a:cs typeface="+mn-cs"/>
              </a:rPr>
              <a:t> students need to learn, there are also skills and mindsets that prepare and support </a:t>
            </a:r>
            <a:r>
              <a:rPr lang="en-US" sz="1200" b="0" i="1" kern="1200" dirty="0" smtClean="0">
                <a:solidFill>
                  <a:schemeClr val="tx1"/>
                </a:solidFill>
                <a:effectLst/>
                <a:latin typeface="Calibri Regular" charset="0"/>
                <a:ea typeface="+mn-ea"/>
                <a:cs typeface="+mn-cs"/>
              </a:rPr>
              <a:t>how</a:t>
            </a:r>
            <a:r>
              <a:rPr lang="en-US" sz="1200" b="0" i="0" kern="1200" dirty="0" smtClean="0">
                <a:solidFill>
                  <a:schemeClr val="tx1"/>
                </a:solidFill>
                <a:effectLst/>
                <a:latin typeface="Calibri Regular" charset="0"/>
                <a:ea typeface="+mn-ea"/>
                <a:cs typeface="+mn-cs"/>
              </a:rPr>
              <a:t> students learn.</a:t>
            </a:r>
            <a:r>
              <a:rPr lang="en-US" sz="1200" b="1" i="0" kern="1200" dirty="0" smtClean="0">
                <a:solidFill>
                  <a:schemeClr val="tx1"/>
                </a:solidFill>
                <a:effectLst/>
                <a:latin typeface="Calibri Regular" charset="0"/>
                <a:ea typeface="+mn-ea"/>
                <a:cs typeface="+mn-cs"/>
              </a:rPr>
              <a:t> </a:t>
            </a:r>
            <a:r>
              <a:rPr lang="en-US" sz="1200" b="0" i="0" kern="1200" dirty="0" smtClean="0">
                <a:solidFill>
                  <a:schemeClr val="tx1"/>
                </a:solidFill>
                <a:effectLst/>
                <a:latin typeface="Calibri Regular" charset="0"/>
                <a:ea typeface="+mn-ea"/>
                <a:cs typeface="+mn-cs"/>
              </a:rPr>
              <a:t> Successful engagement in the classroom and in life relies on a set of cognitive and social-emotional skills and mindsets, which are not represented in academic standards.”</a:t>
            </a:r>
          </a:p>
          <a:p>
            <a:endParaRPr lang="en-US" sz="1200" b="1" i="0" kern="1200" dirty="0" smtClean="0">
              <a:solidFill>
                <a:schemeClr val="tx1"/>
              </a:solidFill>
              <a:effectLst/>
              <a:latin typeface="Calibri Regular"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[Click on second slide.]</a:t>
            </a:r>
          </a:p>
          <a:p>
            <a:endParaRPr lang="en-US" sz="1200" b="1"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quote sums up why the personal competencies are relevant and critical to student learning and academic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This Academy will focus on those “other” things that help students succeed.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[Click</a:t>
            </a:r>
            <a:r>
              <a:rPr lang="en-US" sz="1200" b="1" i="0" kern="1200" baseline="0" dirty="0" smtClean="0">
                <a:solidFill>
                  <a:schemeClr val="tx1"/>
                </a:solidFill>
                <a:effectLst/>
                <a:latin typeface="Calibri Regular" charset="0"/>
                <a:ea typeface="+mn-ea"/>
                <a:cs typeface="+mn-cs"/>
              </a:rPr>
              <a:t> again.]</a:t>
            </a: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The little green guy with one eye is to remind us of the “something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Calibri Regular" charset="0"/>
                <a:ea typeface="+mn-ea"/>
                <a:cs typeface="+mn-cs"/>
              </a:rPr>
              <a:t>Th</a:t>
            </a:r>
            <a:r>
              <a:rPr lang="en-US" sz="1200" b="1" i="0" kern="1200" baseline="0" dirty="0" smtClean="0">
                <a:solidFill>
                  <a:schemeClr val="tx1"/>
                </a:solidFill>
                <a:effectLst/>
                <a:latin typeface="Calibri Regular" charset="0"/>
                <a:ea typeface="+mn-ea"/>
                <a:cs typeface="+mn-cs"/>
              </a:rPr>
              <a:t>e next slide has 8 clicks. After first click, ask participants: “What single factor do you think has the greatest effect on student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Calibri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Calibri Regular" charset="0"/>
                <a:ea typeface="+mn-ea"/>
                <a:cs typeface="+mn-cs"/>
              </a:rPr>
              <a:t>Allow time to discuss. Then go to second click. Take each click one at a time to make your points.</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pPr>
              <a:buFontTx/>
              <a:buChar char="•"/>
            </a:pPr>
            <a:endParaRPr lang="en-US" dirty="0"/>
          </a:p>
        </p:txBody>
      </p:sp>
    </p:spTree>
    <p:extLst>
      <p:ext uri="{BB962C8B-B14F-4D97-AF65-F5344CB8AC3E}">
        <p14:creationId xmlns:p14="http://schemas.microsoft.com/office/powerpoint/2010/main" val="1425939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Jeffrey’s Story Text on page 20-21 of the Participant’s materials.</a:t>
            </a:r>
          </a:p>
          <a:p>
            <a:endParaRPr lang="en-US" sz="1200" b="1" i="0" kern="1200" dirty="0" smtClean="0">
              <a:solidFill>
                <a:schemeClr val="tx1"/>
              </a:solidFill>
              <a:effectLst/>
              <a:latin typeface="Calibri Regular" charset="0"/>
              <a:ea typeface="+mn-ea"/>
              <a:cs typeface="+mn-cs"/>
            </a:endParaRPr>
          </a:p>
          <a:p>
            <a:r>
              <a:rPr lang="en-US" sz="1200" b="1" i="0" u="sng" kern="1200" dirty="0" smtClean="0">
                <a:solidFill>
                  <a:schemeClr val="tx1"/>
                </a:solidFill>
                <a:effectLst/>
                <a:latin typeface="Calibri Regular" charset="0"/>
                <a:ea typeface="+mn-ea"/>
                <a:cs typeface="+mn-cs"/>
              </a:rPr>
              <a:t>Continue Activity #26</a:t>
            </a:r>
          </a:p>
          <a:p>
            <a:r>
              <a:rPr lang="en-US" sz="1200" b="1" i="0" kern="1200" dirty="0" smtClean="0">
                <a:solidFill>
                  <a:schemeClr val="tx1"/>
                </a:solidFill>
                <a:effectLst/>
                <a:latin typeface="Calibri Regular" charset="0"/>
                <a:ea typeface="+mn-ea"/>
                <a:cs typeface="+mn-cs"/>
              </a:rPr>
              <a:t>Instructions for Facilitator:</a:t>
            </a:r>
            <a:r>
              <a:rPr lang="en-US" sz="1200" b="0" i="0" kern="1200" dirty="0" smtClean="0">
                <a:solidFill>
                  <a:schemeClr val="tx1"/>
                </a:solidFill>
                <a:effectLst/>
                <a:latin typeface="Calibri Regular" charset="0"/>
                <a:ea typeface="+mn-ea"/>
                <a:cs typeface="+mn-cs"/>
              </a:rPr>
              <a:t> Facilitate a whole-group discussion using the questions on the slide.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“Ms. Johnson used a good deal of what we call relational suasion through her enhancement of each of the personal competencies within her instruction. She used modeling of strategies and provided encouragement; and she demonstrated caring by making sure she had personal knowledge of her students and their families.”</a:t>
            </a:r>
          </a:p>
          <a:p>
            <a:r>
              <a:rPr lang="en-US" sz="1200" b="1" i="0" kern="1200" dirty="0" smtClean="0">
                <a:solidFill>
                  <a:schemeClr val="tx1"/>
                </a:solidFill>
                <a:effectLst/>
                <a:latin typeface="Calibri Regular" charset="0"/>
                <a:ea typeface="+mn-ea"/>
                <a:cs typeface="+mn-cs"/>
              </a:rPr>
              <a:t>Sample Script: </a:t>
            </a:r>
          </a:p>
          <a:p>
            <a:r>
              <a:rPr lang="en-US" sz="1200" b="0" i="0" kern="1200" dirty="0" smtClean="0">
                <a:solidFill>
                  <a:schemeClr val="tx1"/>
                </a:solidFill>
                <a:effectLst/>
                <a:latin typeface="Calibri Regular" charset="0"/>
                <a:ea typeface="+mn-ea"/>
                <a:cs typeface="+mn-cs"/>
              </a:rPr>
              <a:t>“Let’s talk about how Ms. Johnson taught or reinforced the cognitive and metacognitive competencies.  Any ideas?”  Continue with each question, discussing as a whole group.</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Jeffrey’s Story</a:t>
            </a:r>
          </a:p>
          <a:p>
            <a:pPr lvl="0"/>
            <a:r>
              <a:rPr lang="en-US" sz="1200" b="0" i="0" u="none" strike="noStrike" kern="1200" dirty="0" smtClean="0">
                <a:solidFill>
                  <a:schemeClr val="tx1"/>
                </a:solidFill>
                <a:effectLst/>
                <a:latin typeface="Calibri Regular" charset="0"/>
                <a:ea typeface="+mn-ea"/>
                <a:cs typeface="+mn-cs"/>
              </a:rPr>
              <a:t>How did Ms. Johnson teach or reinforce the cognitive and metacognitive competencies within her classroom?</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What about Ms. Johnson’s assignment enhanced Jeffrey’s motivational competency?</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In what ways did Jeffrey’s social/emotional competency improve through his engagement with others?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did Jeffrey exhibit a pattern of behavior in tackling Ms. Johnson’s assignment that might be useful to future learning?</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52</a:t>
            </a:fld>
            <a:endParaRPr lang="en-US"/>
          </a:p>
        </p:txBody>
      </p:sp>
    </p:spTree>
    <p:extLst>
      <p:ext uri="{BB962C8B-B14F-4D97-AF65-F5344CB8AC3E}">
        <p14:creationId xmlns:p14="http://schemas.microsoft.com/office/powerpoint/2010/main" val="4203191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Case Study Worksheet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Markers</a:t>
            </a:r>
            <a:endParaRPr lang="en-US" u="none" strike="noStrike" dirty="0" smtClean="0">
              <a:effectLst/>
            </a:endParaRP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#27:  modify time as needed</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a piece of chart paper for each of the different types of students on the handout -- behavioral issues, quiet/disengaged, academically underperforming (struggling), academically underperforming (gifted), etc. Each piece of chart paper can have 4 boxes, for each of the competencies. Have the teachers form</a:t>
            </a:r>
            <a:r>
              <a:rPr lang="en-US" sz="1200" b="0" i="0" kern="1200" baseline="0" dirty="0" smtClean="0">
                <a:solidFill>
                  <a:schemeClr val="tx1"/>
                </a:solidFill>
                <a:effectLst/>
                <a:latin typeface="Calibri Regular" charset="0"/>
                <a:ea typeface="+mn-ea"/>
                <a:cs typeface="+mn-cs"/>
              </a:rPr>
              <a:t> groups are around each piece of chart paper and enter strategies in the four squares </a:t>
            </a:r>
            <a:r>
              <a:rPr lang="en-US" sz="1200" b="0" i="0" kern="1200" dirty="0" smtClean="0">
                <a:solidFill>
                  <a:schemeClr val="tx1"/>
                </a:solidFill>
                <a:effectLst/>
                <a:latin typeface="Calibri Regular" charset="0"/>
                <a:ea typeface="+mn-ea"/>
                <a:cs typeface="+mn-cs"/>
              </a:rPr>
              <a:t>(15 minutes).  Have each group leader hold up their chart paper and explain what they would do with this student across the four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“Refer back to the case study you completed at lunch on page 17 of your Participant’s Guide. We are going to do an activity to get you all moving and to share your ideas with the group. We have four pieces of chart paper around the room that represent different types of students who may be difficult to engage -- behavioral issues, quiet/disengaged, academically underperforming (struggling), academically underperforming (gifted). On each piece of chart paper, there is a box for each of the competencies. We are going to form groups around the four pieces</a:t>
            </a:r>
            <a:r>
              <a:rPr lang="en-US" sz="1200" b="0" i="0" kern="1200" baseline="0" dirty="0" smtClean="0">
                <a:solidFill>
                  <a:schemeClr val="tx1"/>
                </a:solidFill>
                <a:effectLst/>
                <a:latin typeface="Calibri Regular" charset="0"/>
                <a:ea typeface="+mn-ea"/>
                <a:cs typeface="+mn-cs"/>
              </a:rPr>
              <a:t> of chart paper </a:t>
            </a:r>
            <a:r>
              <a:rPr lang="en-US" sz="1200" b="0" i="0" kern="1200" dirty="0" smtClean="0">
                <a:solidFill>
                  <a:schemeClr val="tx1"/>
                </a:solidFill>
                <a:effectLst/>
                <a:latin typeface="Calibri Regular" charset="0"/>
                <a:ea typeface="+mn-ea"/>
                <a:cs typeface="+mn-cs"/>
              </a:rPr>
              <a:t>so you can fill out the strategies you have</a:t>
            </a:r>
            <a:r>
              <a:rPr lang="en-US" sz="1200" b="0" i="0" kern="1200" baseline="0" dirty="0" smtClean="0">
                <a:solidFill>
                  <a:schemeClr val="tx1"/>
                </a:solidFill>
                <a:effectLst/>
                <a:latin typeface="Calibri Regular" charset="0"/>
                <a:ea typeface="+mn-ea"/>
                <a:cs typeface="+mn-cs"/>
              </a:rPr>
              <a:t> used </a:t>
            </a:r>
            <a:r>
              <a:rPr lang="en-US" sz="1200" b="0" i="0" kern="1200" dirty="0" smtClean="0">
                <a:solidFill>
                  <a:schemeClr val="tx1"/>
                </a:solidFill>
                <a:effectLst/>
                <a:latin typeface="Calibri Regular" charset="0"/>
                <a:ea typeface="+mn-ea"/>
                <a:cs typeface="+mn-cs"/>
              </a:rPr>
              <a:t>or would suggest using to engage these types of students, using the personal competencies. After you have finished writing, take a look at what other participants have written to get some ideas.”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Case Study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Think of the one student who frustrated you the most, who you felt you couldn’t reach.</a:t>
            </a:r>
          </a:p>
          <a:p>
            <a:pPr lvl="0"/>
            <a:r>
              <a:rPr lang="en-US" sz="1200" b="0" i="0" kern="1200" dirty="0" smtClean="0">
                <a:solidFill>
                  <a:schemeClr val="tx1"/>
                </a:solidFill>
                <a:effectLst/>
                <a:latin typeface="Calibri Regular" charset="0"/>
                <a:ea typeface="+mn-ea"/>
                <a:cs typeface="+mn-cs"/>
              </a:rPr>
              <a:t>How could you better incorporate (or have incorporated) the personal competencies into your interactions with that student (using your relational suasion) to improve your relationship and their outcomes?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53</a:t>
            </a:fld>
            <a:endParaRPr lang="en-US"/>
          </a:p>
        </p:txBody>
      </p:sp>
    </p:spTree>
    <p:extLst>
      <p:ext uri="{BB962C8B-B14F-4D97-AF65-F5344CB8AC3E}">
        <p14:creationId xmlns:p14="http://schemas.microsoft.com/office/powerpoint/2010/main" val="3373326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a:t>
            </a:r>
            <a:r>
              <a:rPr lang="en-US" sz="1100" b="0" i="0" kern="1200" dirty="0" smtClean="0">
                <a:solidFill>
                  <a:schemeClr val="tx1"/>
                </a:solidFill>
                <a:effectLst/>
                <a:latin typeface="Calibri Regular" charset="0"/>
                <a:ea typeface="+mn-ea"/>
                <a:cs typeface="+mn-cs"/>
              </a:rPr>
              <a:t> “Okay, we have covered a lot today.  We won’t give you a quiz, but we hope that you have come away with the ability to define and understand how the personal competencies impact learning, and why they are important to teachers.  In a broader sense, we also hope that you developed an understanding of how these competencies are applied generally in life.” </a:t>
            </a:r>
          </a:p>
          <a:p>
            <a:r>
              <a:rPr lang="en-US" sz="1100" b="0" i="0" kern="1200" dirty="0" smtClean="0">
                <a:solidFill>
                  <a:schemeClr val="tx1"/>
                </a:solidFill>
                <a:effectLst/>
                <a:latin typeface="Calibri Regular" charset="0"/>
                <a:ea typeface="+mn-ea"/>
                <a:cs typeface="+mn-cs"/>
              </a:rPr>
              <a:t> </a:t>
            </a: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Activity #30:</a:t>
            </a:r>
            <a:r>
              <a:rPr lang="en-US" sz="1100" b="1" i="0" kern="1200" baseline="0" dirty="0" smtClean="0">
                <a:solidFill>
                  <a:schemeClr val="tx1"/>
                </a:solidFill>
                <a:effectLst/>
                <a:latin typeface="Calibri Regular" charset="0"/>
                <a:ea typeface="+mn-ea"/>
                <a:cs typeface="+mn-cs"/>
              </a:rPr>
              <a:t>  Taking it home 3-2-1 Learning handout</a:t>
            </a:r>
          </a:p>
          <a:p>
            <a:r>
              <a:rPr lang="en-US" sz="1100" b="1" i="0" kern="1200" baseline="0" dirty="0" smtClean="0">
                <a:solidFill>
                  <a:schemeClr val="tx1"/>
                </a:solidFill>
                <a:effectLst/>
                <a:latin typeface="Calibri Regular" charset="0"/>
                <a:ea typeface="+mn-ea"/>
                <a:cs typeface="+mn-cs"/>
              </a:rPr>
              <a:t>Ask participants to think of 3 things learned, 2 things to share, and one thing to do in the next week in reflection of the two day training.  Tell them to keep and ask if anyone wants to share.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Slide Text:</a:t>
            </a:r>
            <a:endParaRPr lang="en-US" sz="1100" b="0" i="0" kern="1200" dirty="0" smtClean="0">
              <a:solidFill>
                <a:schemeClr val="tx1"/>
              </a:solidFill>
              <a:effectLst/>
              <a:latin typeface="Calibri Regular" charset="0"/>
              <a:ea typeface="+mn-ea"/>
              <a:cs typeface="+mn-cs"/>
            </a:endParaRPr>
          </a:p>
          <a:p>
            <a:pPr lvl="0"/>
            <a:r>
              <a:rPr lang="en-US" sz="1100" b="0" i="0" u="none" strike="noStrike" kern="1200" dirty="0" smtClean="0">
                <a:solidFill>
                  <a:schemeClr val="tx1"/>
                </a:solidFill>
                <a:effectLst/>
                <a:latin typeface="Calibri Regular" charset="0"/>
                <a:ea typeface="+mn-ea"/>
                <a:cs typeface="+mn-cs"/>
              </a:rPr>
              <a:t>All participants will be able to define and understand the four personal competencies and how they impact learning.</a:t>
            </a:r>
            <a:endParaRPr lang="en-US" u="none" strike="noStrike" dirty="0" smtClean="0">
              <a:effectLst/>
            </a:endParaRPr>
          </a:p>
          <a:p>
            <a:pPr lvl="0"/>
            <a:r>
              <a:rPr lang="en-US" sz="1100" b="0" i="0" u="none" strike="noStrike" kern="1200" dirty="0" smtClean="0">
                <a:solidFill>
                  <a:schemeClr val="tx1"/>
                </a:solidFill>
                <a:effectLst/>
                <a:latin typeface="Calibri Regular" charset="0"/>
                <a:ea typeface="+mn-ea"/>
                <a:cs typeface="+mn-cs"/>
              </a:rPr>
              <a:t>All participants will understand how the four personal competencies apply to our own lives.</a:t>
            </a:r>
            <a:endParaRPr lang="en-US" u="none" strike="noStrike" dirty="0" smtClean="0">
              <a:effectLst/>
            </a:endParaRPr>
          </a:p>
          <a:p>
            <a:pPr lvl="0"/>
            <a:r>
              <a:rPr lang="en-US" sz="1100" b="0" i="0" u="none" strike="noStrike" kern="1200" dirty="0" smtClean="0">
                <a:solidFill>
                  <a:schemeClr val="tx1"/>
                </a:solidFill>
                <a:effectLst/>
                <a:latin typeface="Calibri Regular" charset="0"/>
                <a:ea typeface="+mn-ea"/>
                <a:cs typeface="+mn-cs"/>
              </a:rPr>
              <a:t>All participants will be able to demonstrate how they will incorporate the four personal competencies in their work to benefit students.</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54</a:t>
            </a:fld>
            <a:endParaRPr lang="en-US"/>
          </a:p>
        </p:txBody>
      </p:sp>
    </p:spTree>
    <p:extLst>
      <p:ext uri="{BB962C8B-B14F-4D97-AF65-F5344CB8AC3E}">
        <p14:creationId xmlns:p14="http://schemas.microsoft.com/office/powerpoint/2010/main" val="4232392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Activity #28:  Revisit</a:t>
            </a:r>
            <a:r>
              <a:rPr lang="en-US" sz="1200" b="1" i="0" kern="1200" baseline="0" dirty="0" smtClean="0">
                <a:solidFill>
                  <a:schemeClr val="tx1"/>
                </a:solidFill>
                <a:effectLst/>
                <a:latin typeface="Calibri Regular" charset="0"/>
                <a:ea typeface="+mn-ea"/>
                <a:cs typeface="+mn-cs"/>
              </a:rPr>
              <a:t> Reflection Activity and ask them to jot anything new down.  Ask for questions.</a:t>
            </a:r>
            <a:endParaRPr lang="en-US" sz="1200" b="1" i="0" kern="1200" dirty="0" smtClean="0">
              <a:solidFill>
                <a:schemeClr val="tx1"/>
              </a:solidFill>
              <a:effectLst/>
              <a:latin typeface="Calibri Regular" charset="0"/>
              <a:ea typeface="+mn-ea"/>
              <a:cs typeface="+mn-cs"/>
            </a:endParaRPr>
          </a:p>
          <a:p>
            <a:r>
              <a:rPr lang="en-US" sz="1200" b="1" i="1" u="sng" kern="1200" dirty="0" smtClean="0">
                <a:solidFill>
                  <a:schemeClr val="tx1"/>
                </a:solidFill>
                <a:effectLst/>
                <a:latin typeface="Calibri Regular" charset="0"/>
                <a:ea typeface="+mn-ea"/>
                <a:cs typeface="+mn-cs"/>
              </a:rPr>
              <a:t>Make note if they do not have one they can bring a generic</a:t>
            </a:r>
            <a:r>
              <a:rPr lang="en-US" sz="1200" b="1" i="1" u="sng" kern="1200" baseline="0" dirty="0" smtClean="0">
                <a:solidFill>
                  <a:schemeClr val="tx1"/>
                </a:solidFill>
                <a:effectLst/>
                <a:latin typeface="Calibri Regular" charset="0"/>
                <a:ea typeface="+mn-ea"/>
                <a:cs typeface="+mn-cs"/>
              </a:rPr>
              <a:t> one as well.</a:t>
            </a:r>
            <a:r>
              <a:rPr lang="en-US" sz="1200" b="1" i="1" u="none" kern="1200" baseline="0" dirty="0" smtClean="0">
                <a:solidFill>
                  <a:schemeClr val="tx1"/>
                </a:solidFill>
                <a:effectLst/>
                <a:latin typeface="Calibri Regular" charset="0"/>
                <a:ea typeface="+mn-ea"/>
                <a:cs typeface="+mn-cs"/>
              </a:rPr>
              <a:t>  </a:t>
            </a:r>
            <a:r>
              <a:rPr lang="en-US" sz="1200" b="1" i="0" u="none" kern="1200" baseline="0" dirty="0" smtClean="0">
                <a:solidFill>
                  <a:schemeClr val="tx1"/>
                </a:solidFill>
                <a:effectLst/>
                <a:latin typeface="Calibri Regular" charset="0"/>
                <a:ea typeface="+mn-ea"/>
                <a:cs typeface="+mn-cs"/>
              </a:rPr>
              <a:t>Give out door prizes.</a:t>
            </a:r>
            <a:endParaRPr lang="en-US" sz="1200" b="1" i="1" u="sng" kern="1200" baseline="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“Please look through your lesson plans at home and bring one in for the session tomorrow.  Digital or paper copies are fine, whichever works better for you.  You don’t need one that exemplifies the competencies, but rather pick one, could be your favorite or one you want to improve,  that you would like feedback on.”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Bring in a lesson plan that you are comfortable sharing and critiquing. </a:t>
            </a:r>
          </a:p>
          <a:p>
            <a:pPr lvl="0"/>
            <a:r>
              <a:rPr lang="en-US" sz="1200" b="0" i="0" u="none" strike="noStrike" kern="1200" dirty="0" smtClean="0">
                <a:solidFill>
                  <a:schemeClr val="tx1"/>
                </a:solidFill>
                <a:effectLst/>
                <a:latin typeface="Calibri Regular" charset="0"/>
                <a:ea typeface="+mn-ea"/>
                <a:cs typeface="+mn-cs"/>
              </a:rPr>
              <a:t>This lesson could be your tried and true favorite, one that did not go as well as you would have liked, or a new one that you are developing.</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Pick a lesson for which it would be useful to receive feedback.</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You do NOT need to use a lesson plan that already exemplifies the personal competencies!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55</a:t>
            </a:fld>
            <a:endParaRPr lang="en-US"/>
          </a:p>
        </p:txBody>
      </p:sp>
    </p:spTree>
    <p:extLst>
      <p:ext uri="{BB962C8B-B14F-4D97-AF65-F5344CB8AC3E}">
        <p14:creationId xmlns:p14="http://schemas.microsoft.com/office/powerpoint/2010/main" val="4273738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Evaluation forms in</a:t>
            </a:r>
            <a:r>
              <a:rPr lang="en-US" sz="1200" b="0" i="0" kern="1200" baseline="0" dirty="0" smtClean="0">
                <a:solidFill>
                  <a:schemeClr val="tx1"/>
                </a:solidFill>
                <a:effectLst/>
                <a:latin typeface="Calibri Regular" charset="0"/>
                <a:ea typeface="+mn-ea"/>
                <a:cs typeface="+mn-cs"/>
              </a:rPr>
              <a:t> packet – look for Day 1</a:t>
            </a:r>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complete Academy evaluation.</a:t>
            </a:r>
            <a:r>
              <a:rPr lang="en-US" sz="1200" b="0" i="0" kern="1200" baseline="0" dirty="0" smtClean="0">
                <a:solidFill>
                  <a:schemeClr val="tx1"/>
                </a:solidFill>
                <a:effectLst/>
                <a:latin typeface="Calibri Regular" charset="0"/>
                <a:ea typeface="+mn-ea"/>
                <a:cs typeface="+mn-cs"/>
              </a:rPr>
              <a:t> Evaluations are in the participant’s materials and should be printed separately so they can turn them in. There is a set for Day 1 and for Day 2, in case there are some who only attend the first day. </a:t>
            </a:r>
            <a:r>
              <a:rPr lang="en-US" sz="1200" b="0" i="0" kern="1200" dirty="0" smtClean="0">
                <a:solidFill>
                  <a:schemeClr val="tx1"/>
                </a:solidFill>
                <a:effectLst/>
                <a:latin typeface="Calibri Regular" charset="0"/>
                <a:ea typeface="+mn-ea"/>
                <a:cs typeface="+mn-cs"/>
              </a:rPr>
              <a:t>Collect all surveys at the end of the session. Also refer them to the glossary of terms in their Participant’s Materials.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“Just wanted to point out that there is a glossary of terms in your Participant’s Materials just for your reference.  We also have an evaluation form for you to fill out –Look</a:t>
            </a:r>
            <a:r>
              <a:rPr lang="en-US" sz="1200" b="0" i="0" kern="1200" baseline="0" dirty="0" smtClean="0">
                <a:solidFill>
                  <a:schemeClr val="tx1"/>
                </a:solidFill>
                <a:effectLst/>
                <a:latin typeface="Calibri Regular" charset="0"/>
                <a:ea typeface="+mn-ea"/>
                <a:cs typeface="+mn-cs"/>
              </a:rPr>
              <a:t> for Day 1</a:t>
            </a:r>
            <a:r>
              <a:rPr lang="en-US" sz="1200" b="0" i="0" kern="1200" dirty="0" smtClean="0">
                <a:solidFill>
                  <a:schemeClr val="tx1"/>
                </a:solidFill>
                <a:effectLst/>
                <a:latin typeface="Calibri Regular" charset="0"/>
                <a:ea typeface="+mn-ea"/>
                <a:cs typeface="+mn-cs"/>
              </a:rPr>
              <a:t>. Please fill out and turn</a:t>
            </a:r>
            <a:r>
              <a:rPr lang="en-US" sz="1200" b="0" i="0" kern="1200" baseline="0" dirty="0" smtClean="0">
                <a:solidFill>
                  <a:schemeClr val="tx1"/>
                </a:solidFill>
                <a:effectLst/>
                <a:latin typeface="Calibri Regular" charset="0"/>
                <a:ea typeface="+mn-ea"/>
                <a:cs typeface="+mn-cs"/>
              </a:rPr>
              <a:t> in to one of</a:t>
            </a:r>
            <a:r>
              <a:rPr lang="en-US" sz="1200" b="0" i="0" kern="1200" dirty="0" smtClean="0">
                <a:solidFill>
                  <a:schemeClr val="tx1"/>
                </a:solidFill>
                <a:effectLst/>
                <a:latin typeface="Calibri Regular" charset="0"/>
                <a:ea typeface="+mn-ea"/>
                <a:cs typeface="+mn-cs"/>
              </a:rPr>
              <a:t> us. We will be holding this training with a number of other teacher groups and would love your feedback on how you think it went. It will help inform not only our future presentations but also how we can help support you after this Academy.”</a:t>
            </a: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Activity #31:  Point out</a:t>
            </a:r>
            <a:r>
              <a:rPr lang="en-US" sz="1200" b="1" i="0" kern="1200" baseline="0" dirty="0" smtClean="0">
                <a:solidFill>
                  <a:schemeClr val="tx1"/>
                </a:solidFill>
                <a:effectLst/>
                <a:latin typeface="Calibri Regular" charset="0"/>
                <a:ea typeface="+mn-ea"/>
                <a:cs typeface="+mn-cs"/>
              </a:rPr>
              <a:t> the poem </a:t>
            </a:r>
            <a:r>
              <a:rPr lang="en-US" sz="1200" b="1" i="0" kern="1200" dirty="0" smtClean="0">
                <a:solidFill>
                  <a:schemeClr val="tx1"/>
                </a:solidFill>
                <a:effectLst/>
                <a:latin typeface="Calibri Regular" charset="0"/>
                <a:ea typeface="+mn-ea"/>
                <a:cs typeface="+mn-cs"/>
              </a:rPr>
              <a:t>Don’t Quit.  Thank</a:t>
            </a:r>
            <a:r>
              <a:rPr lang="en-US" sz="1200" b="1" i="0" kern="1200" baseline="0" dirty="0" smtClean="0">
                <a:solidFill>
                  <a:schemeClr val="tx1"/>
                </a:solidFill>
                <a:effectLst/>
                <a:latin typeface="Calibri Regular" charset="0"/>
                <a:ea typeface="+mn-ea"/>
                <a:cs typeface="+mn-cs"/>
              </a:rPr>
              <a:t> everyone for their attendance and give away a couple of door prizes.  Thank the host and return the control of the session back to the host.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complete your Professional Learning Evaluation so that we know how we can continue to improve this Academy. Thank you for your feedback and participation!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56</a:t>
            </a:fld>
            <a:endParaRPr lang="en-US"/>
          </a:p>
        </p:txBody>
      </p:sp>
    </p:spTree>
    <p:extLst>
      <p:ext uri="{BB962C8B-B14F-4D97-AF65-F5344CB8AC3E}">
        <p14:creationId xmlns:p14="http://schemas.microsoft.com/office/powerpoint/2010/main" val="3455768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Welcome back, and greet and introduce anyone new.</a:t>
            </a:r>
          </a:p>
          <a:p>
            <a:endParaRPr lang="en-US" sz="1200" b="1" i="0" kern="1200" dirty="0" smtClean="0">
              <a:solidFill>
                <a:schemeClr val="tx1"/>
              </a:solidFill>
              <a:effectLst/>
              <a:latin typeface="Calibri Regular" charset="0"/>
              <a:ea typeface="+mn-ea"/>
              <a:cs typeface="+mn-cs"/>
            </a:endParaRPr>
          </a:p>
          <a:p>
            <a:r>
              <a:rPr lang="en-US" sz="1200" b="1" i="1" kern="1200" dirty="0" smtClean="0">
                <a:solidFill>
                  <a:schemeClr val="tx1"/>
                </a:solidFill>
                <a:effectLst/>
                <a:latin typeface="Calibri Regular" charset="0"/>
                <a:ea typeface="+mn-ea"/>
                <a:cs typeface="+mn-cs"/>
              </a:rPr>
              <a:t>Housekeeping</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Review the following housekeeping items: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Attendance (Sign-In documentation)</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Engage enthusiastically</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Name Tags or Table Tents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location of restrooms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Confirm each person has an agenda and presentation handouts</a:t>
            </a:r>
          </a:p>
          <a:p>
            <a:pPr marL="228600" lvl="0" indent="-228600">
              <a:buFont typeface="+mj-lt"/>
              <a:buAutoNum type="arabicPeriod"/>
            </a:pPr>
            <a:r>
              <a:rPr lang="en-US" sz="1200" b="0" i="0" kern="1200" dirty="0" smtClean="0">
                <a:solidFill>
                  <a:schemeClr val="tx1"/>
                </a:solidFill>
                <a:effectLst/>
                <a:latin typeface="Calibri Regular" charset="0"/>
                <a:ea typeface="+mn-ea"/>
                <a:cs typeface="+mn-cs"/>
              </a:rPr>
              <a:t>Share protocol for asking questions</a:t>
            </a:r>
          </a:p>
          <a:p>
            <a:pPr marL="228600" indent="-228600">
              <a:buFont typeface="+mj-lt"/>
              <a:buAutoNum type="arabicPeriod"/>
            </a:pPr>
            <a:r>
              <a:rPr lang="en-US" sz="1200" b="0" i="0" kern="1200" dirty="0" smtClean="0">
                <a:solidFill>
                  <a:schemeClr val="tx1"/>
                </a:solidFill>
                <a:effectLst/>
                <a:latin typeface="Calibri Regular" charset="0"/>
                <a:ea typeface="+mn-ea"/>
                <a:cs typeface="+mn-cs"/>
              </a:rPr>
              <a:t>Parking Lot poster for other comments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57</a:t>
            </a:fld>
            <a:endParaRPr lang="en-US"/>
          </a:p>
        </p:txBody>
      </p:sp>
    </p:spTree>
    <p:extLst>
      <p:ext uri="{BB962C8B-B14F-4D97-AF65-F5344CB8AC3E}">
        <p14:creationId xmlns:p14="http://schemas.microsoft.com/office/powerpoint/2010/main" val="1579164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58</a:t>
            </a:fld>
            <a:endParaRPr lang="en-US"/>
          </a:p>
        </p:txBody>
      </p:sp>
    </p:spTree>
    <p:extLst>
      <p:ext uri="{BB962C8B-B14F-4D97-AF65-F5344CB8AC3E}">
        <p14:creationId xmlns:p14="http://schemas.microsoft.com/office/powerpoint/2010/main" val="2831363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review from yesterday, we talked about the 4 personal competencies that together result in student learning habits that allow them to tackle new learning tasks.“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59</a:t>
            </a:fld>
            <a:endParaRPr lang="en-US"/>
          </a:p>
        </p:txBody>
      </p:sp>
    </p:spTree>
    <p:extLst>
      <p:ext uri="{BB962C8B-B14F-4D97-AF65-F5344CB8AC3E}">
        <p14:creationId xmlns:p14="http://schemas.microsoft.com/office/powerpoint/2010/main" val="3786204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FOLLOWING SLIDES ARE</a:t>
            </a:r>
            <a:r>
              <a:rPr lang="en-US" baseline="0" dirty="0" smtClean="0"/>
              <a:t> Q &amp; A. </a:t>
            </a:r>
          </a:p>
          <a:p>
            <a:r>
              <a:rPr lang="en-US" baseline="0" dirty="0" smtClean="0"/>
              <a:t>CLICK 1 = Q</a:t>
            </a:r>
          </a:p>
          <a:p>
            <a:r>
              <a:rPr lang="en-US" baseline="0" dirty="0" smtClean="0"/>
              <a:t>CLICK 2 = A</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60</a:t>
            </a:fld>
            <a:endParaRPr lang="en-US"/>
          </a:p>
        </p:txBody>
      </p:sp>
    </p:spTree>
    <p:extLst>
      <p:ext uri="{BB962C8B-B14F-4D97-AF65-F5344CB8AC3E}">
        <p14:creationId xmlns:p14="http://schemas.microsoft.com/office/powerpoint/2010/main" val="2274697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62</a:t>
            </a:fld>
            <a:endParaRPr lang="en-US" dirty="0"/>
          </a:p>
        </p:txBody>
      </p:sp>
    </p:spTree>
    <p:extLst>
      <p:ext uri="{BB962C8B-B14F-4D97-AF65-F5344CB8AC3E}">
        <p14:creationId xmlns:p14="http://schemas.microsoft.com/office/powerpoint/2010/main" val="253491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We have some exciting research and new ideas to share with you!!</a:t>
            </a:r>
          </a:p>
          <a:p>
            <a:endParaRPr lang="en-US" dirty="0" smtClean="0"/>
          </a:p>
          <a:p>
            <a:r>
              <a:rPr lang="en-US" dirty="0" smtClean="0"/>
              <a:t>These 15 items are from a meta-analysis of what affects student learning, in rank order by their effect size.</a:t>
            </a:r>
          </a:p>
          <a:p>
            <a:endParaRPr lang="en-US" dirty="0" smtClean="0"/>
          </a:p>
          <a:p>
            <a:r>
              <a:rPr lang="en-US" dirty="0" smtClean="0"/>
              <a:t>Does</a:t>
            </a:r>
            <a:r>
              <a:rPr lang="en-US" baseline="0" dirty="0" smtClean="0"/>
              <a:t> anything jump out at you? </a:t>
            </a:r>
          </a:p>
          <a:p>
            <a:endParaRPr lang="en-US" baseline="0" dirty="0" smtClean="0"/>
          </a:p>
          <a:p>
            <a:r>
              <a:rPr lang="en-US" b="1" baseline="0" dirty="0" smtClean="0"/>
              <a:t>Brief discussion with your neighbor</a:t>
            </a:r>
            <a:r>
              <a:rPr lang="en-US" baseline="0" dirty="0" smtClean="0"/>
              <a:t>. Then share out some observations about the list.</a:t>
            </a:r>
          </a:p>
          <a:p>
            <a:endParaRPr lang="en-US" baseline="0" dirty="0" smtClean="0"/>
          </a:p>
          <a:p>
            <a:r>
              <a:rPr lang="en-US" u="sng" baseline="0" dirty="0" smtClean="0"/>
              <a:t>Classroom management</a:t>
            </a:r>
            <a:r>
              <a:rPr lang="en-US" baseline="0" dirty="0" smtClean="0"/>
              <a:t>: includes teachers preparation to </a:t>
            </a:r>
            <a:r>
              <a:rPr lang="en-US" u="sng" baseline="0" dirty="0" smtClean="0"/>
              <a:t>orchestrate</a:t>
            </a:r>
            <a:r>
              <a:rPr lang="en-US" baseline="0" dirty="0" smtClean="0"/>
              <a:t> the classroom, </a:t>
            </a:r>
            <a:r>
              <a:rPr lang="en-US" u="sng" baseline="0" dirty="0" err="1" smtClean="0"/>
              <a:t>withitness</a:t>
            </a:r>
            <a:r>
              <a:rPr lang="en-US" u="sng" baseline="0" dirty="0" smtClean="0"/>
              <a:t>,</a:t>
            </a:r>
            <a:r>
              <a:rPr lang="en-US" baseline="0" dirty="0" smtClean="0"/>
              <a:t> focus</a:t>
            </a:r>
          </a:p>
          <a:p>
            <a:endParaRPr lang="en-US" baseline="0" dirty="0" smtClean="0"/>
          </a:p>
          <a:p>
            <a:r>
              <a:rPr lang="en-US" baseline="0" dirty="0" smtClean="0"/>
              <a:t>Click again a few times to show the 4 Personal Competencies.</a:t>
            </a:r>
          </a:p>
          <a:p>
            <a:endParaRPr lang="en-US" baseline="0" dirty="0" smtClean="0"/>
          </a:p>
          <a:p>
            <a:r>
              <a:rPr lang="en-US" baseline="0" dirty="0" smtClean="0"/>
              <a:t>We now have a name for the “something other.” They are called personal competencies.</a:t>
            </a:r>
          </a:p>
          <a:p>
            <a:endParaRPr lang="en-US" baseline="0" dirty="0" smtClean="0"/>
          </a:p>
          <a:p>
            <a:r>
              <a:rPr lang="en-US" baseline="0" dirty="0" smtClean="0"/>
              <a:t>Why are they called “personal competencies”?</a:t>
            </a:r>
          </a:p>
          <a:p>
            <a:endParaRPr lang="en-US" baseline="0" dirty="0" smtClean="0"/>
          </a:p>
          <a:p>
            <a:r>
              <a:rPr lang="en-US" u="sng" baseline="0" dirty="0" smtClean="0"/>
              <a:t>Note</a:t>
            </a:r>
            <a:r>
              <a:rPr lang="en-US" baseline="0" dirty="0" smtClean="0"/>
              <a:t>: Classroom management and home environment are both environmental; the personal competencies are what the student possesses.</a:t>
            </a:r>
          </a:p>
          <a:p>
            <a:endParaRPr lang="en-US" baseline="0" dirty="0" smtClean="0"/>
          </a:p>
          <a:p>
            <a:r>
              <a:rPr lang="en-US" baseline="0" dirty="0" smtClean="0"/>
              <a:t>Brief discussion.</a:t>
            </a:r>
          </a:p>
          <a:p>
            <a:endParaRPr lang="en-US" baseline="0" dirty="0" smtClean="0"/>
          </a:p>
          <a:p>
            <a:r>
              <a:rPr lang="en-US" baseline="0" dirty="0" smtClean="0"/>
              <a:t>Personal Competencies are not “fixed”; they grow with nurturing from parents, teachers, and others. And with effort from the students themselves.</a:t>
            </a:r>
          </a:p>
          <a:p>
            <a:endParaRPr lang="en-US" baseline="0" dirty="0" smtClean="0"/>
          </a:p>
        </p:txBody>
      </p:sp>
      <p:sp>
        <p:nvSpPr>
          <p:cNvPr id="4" name="Slide Number Placeholder 3"/>
          <p:cNvSpPr>
            <a:spLocks noGrp="1"/>
          </p:cNvSpPr>
          <p:nvPr>
            <p:ph type="sldNum" sz="quarter" idx="10"/>
          </p:nvPr>
        </p:nvSpPr>
        <p:spPr/>
        <p:txBody>
          <a:bodyPr/>
          <a:lstStyle/>
          <a:p>
            <a:fld id="{541191D7-EAA8-4D00-8B90-2FC6F2F34491}" type="slidenum">
              <a:rPr lang="en-US" smtClean="0"/>
              <a:pPr/>
              <a:t>6</a:t>
            </a:fld>
            <a:endParaRPr lang="en-US" dirty="0"/>
          </a:p>
        </p:txBody>
      </p:sp>
    </p:spTree>
    <p:extLst>
      <p:ext uri="{BB962C8B-B14F-4D97-AF65-F5344CB8AC3E}">
        <p14:creationId xmlns:p14="http://schemas.microsoft.com/office/powerpoint/2010/main" val="2793840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Activity #28:  Revisit</a:t>
            </a:r>
            <a:r>
              <a:rPr lang="en-US" b="1" baseline="0" dirty="0" smtClean="0"/>
              <a:t> yesterday’s work on chart paper around the room, ask them to review their own reflection sheet and ask for any questions from yesterday.</a:t>
            </a:r>
            <a:endParaRPr lang="en-US" b="1" dirty="0" smtClean="0"/>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Any questions/clarifications/ reflections from yesterday on the competencies?  These competencies are the “Something Other” that teachers can directly influence through their classroom practices and use of relational suasion.  Building relationships with students and their families helps teachers develop these critical competencies that result in learning habits that allow students to be successful in the classroom and life.”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Personal Competencies = The “Something Other”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68</a:t>
            </a:fld>
            <a:endParaRPr lang="en-US"/>
          </a:p>
        </p:txBody>
      </p:sp>
    </p:spTree>
    <p:extLst>
      <p:ext uri="{BB962C8B-B14F-4D97-AF65-F5344CB8AC3E}">
        <p14:creationId xmlns:p14="http://schemas.microsoft.com/office/powerpoint/2010/main" val="2247371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“Before we start working personal competencies into your lesson plans, wanted to first review the things generally that make up good, sound lesson plans. These are just the basics.  Your lesson plans also may have teaching/learning activities, connection to standards, resources needed to implement the lesson, etc.”</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Every great lesson plan should include the following elements:</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A clearly stated learning objective that includes: Students will be</a:t>
            </a:r>
            <a:r>
              <a:rPr lang="en-US" sz="1200" b="0" i="0" u="none" strike="noStrike" kern="1200" baseline="0" dirty="0" smtClean="0">
                <a:solidFill>
                  <a:schemeClr val="tx1"/>
                </a:solidFill>
                <a:effectLst/>
                <a:latin typeface="Calibri Regular" charset="0"/>
                <a:ea typeface="+mn-ea"/>
                <a:cs typeface="+mn-cs"/>
              </a:rPr>
              <a:t> able to…</a:t>
            </a:r>
            <a:endParaRPr lang="en-US" u="none" strike="noStrike" dirty="0" smtClean="0">
              <a:effectLst/>
            </a:endParaRPr>
          </a:p>
          <a:p>
            <a:pPr lvl="0"/>
            <a:endParaRPr lang="en-US" sz="1200" b="0" i="0" u="none" strike="noStrike"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The teacher then decides the best method of delivering the content. </a:t>
            </a:r>
          </a:p>
          <a:p>
            <a:pPr lvl="0"/>
            <a:endParaRPr lang="en-US" sz="1200" b="0" i="0" u="none" strike="noStrike" kern="1200" dirty="0" smtClean="0">
              <a:solidFill>
                <a:schemeClr val="tx1"/>
              </a:solidFill>
              <a:effectLst/>
              <a:latin typeface="Calibri Regular" charset="0"/>
              <a:ea typeface="+mn-ea"/>
              <a:cs typeface="+mn-cs"/>
            </a:endParaRPr>
          </a:p>
          <a:p>
            <a:pPr lvl="0"/>
            <a:endParaRPr lang="en-US" sz="1200" b="0" i="0" u="none" strike="noStrike"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Continue to informally assess and adjust instruction until most students can independently master the content.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err="1" smtClean="0">
                <a:solidFill>
                  <a:schemeClr val="tx1"/>
                </a:solidFill>
                <a:effectLst/>
                <a:latin typeface="Calibri Regular" charset="0"/>
                <a:ea typeface="+mn-ea"/>
                <a:cs typeface="+mn-cs"/>
              </a:rPr>
              <a:t>Schmoker</a:t>
            </a:r>
            <a:r>
              <a:rPr lang="en-US" sz="1200" b="0" i="0" kern="1200" dirty="0" smtClean="0">
                <a:solidFill>
                  <a:schemeClr val="tx1"/>
                </a:solidFill>
                <a:effectLst/>
                <a:latin typeface="Calibri Regular" charset="0"/>
                <a:ea typeface="+mn-ea"/>
                <a:cs typeface="+mn-cs"/>
              </a:rPr>
              <a:t>, M. (2013).  The lost art of teaching soundly structured lessons.  Retrieved from </a:t>
            </a:r>
            <a:r>
              <a:rPr lang="en-US" sz="1200" b="0" i="0" kern="1200" dirty="0" smtClean="0">
                <a:solidFill>
                  <a:schemeClr val="tx1"/>
                </a:solidFill>
                <a:effectLst/>
                <a:latin typeface="Calibri Regular" charset="0"/>
                <a:ea typeface="+mn-ea"/>
                <a:cs typeface="+mn-cs"/>
                <a:hlinkClick r:id="rId3"/>
              </a:rPr>
              <a:t>http://www.edweek.org/tm/articles/2013/06/04/fp_schmoker_lessons.html</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69</a:t>
            </a:fld>
            <a:endParaRPr lang="en-US"/>
          </a:p>
        </p:txBody>
      </p:sp>
    </p:spTree>
    <p:extLst>
      <p:ext uri="{BB962C8B-B14F-4D97-AF65-F5344CB8AC3E}">
        <p14:creationId xmlns:p14="http://schemas.microsoft.com/office/powerpoint/2010/main" val="599208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0" i="0" u="none" strike="noStrike" kern="1200" dirty="0" smtClean="0">
                <a:solidFill>
                  <a:schemeClr val="tx1"/>
                </a:solidFill>
                <a:effectLst/>
                <a:latin typeface="Calibri Regular" charset="0"/>
                <a:ea typeface="+mn-ea"/>
                <a:cs typeface="+mn-cs"/>
              </a:rPr>
              <a:t>For Whole class or small group instruction, the parts of the lesson are the same. A quick behavior check to make sure everyone</a:t>
            </a:r>
            <a:r>
              <a:rPr lang="en-US" sz="1200" b="0" i="0" u="none" strike="noStrike" kern="1200" baseline="0" dirty="0" smtClean="0">
                <a:solidFill>
                  <a:schemeClr val="tx1"/>
                </a:solidFill>
                <a:effectLst/>
                <a:latin typeface="Calibri Regular" charset="0"/>
                <a:ea typeface="+mn-ea"/>
                <a:cs typeface="+mn-cs"/>
              </a:rPr>
              <a:t> is ready to learn. Review to provide students with a clear evaluation of their progress. Think is the time to introduce the new lesson, activate prior knowledge, stimulate student cognition relative to the topic. Know is when the teacher directly teaches the new skill or concept. Show is the time for students to demonstrate what they have learned. The teacher can do a quick summary of the main points and can ask questions to see how much students have learned. </a:t>
            </a: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err="1" smtClean="0">
                <a:solidFill>
                  <a:schemeClr val="tx1"/>
                </a:solidFill>
                <a:effectLst/>
                <a:latin typeface="Calibri Regular" charset="0"/>
                <a:ea typeface="+mn-ea"/>
                <a:cs typeface="+mn-cs"/>
              </a:rPr>
              <a:t>Schmoker</a:t>
            </a:r>
            <a:r>
              <a:rPr lang="en-US" sz="1200" b="0" i="0" kern="1200" dirty="0" smtClean="0">
                <a:solidFill>
                  <a:schemeClr val="tx1"/>
                </a:solidFill>
                <a:effectLst/>
                <a:latin typeface="Calibri Regular" charset="0"/>
                <a:ea typeface="+mn-ea"/>
                <a:cs typeface="+mn-cs"/>
              </a:rPr>
              <a:t>, M. (2013).  The lost art of teaching soundly structured lessons.  Retrieved from </a:t>
            </a:r>
            <a:r>
              <a:rPr lang="en-US" sz="1200" b="0" i="0" kern="1200" dirty="0" smtClean="0">
                <a:solidFill>
                  <a:schemeClr val="tx1"/>
                </a:solidFill>
                <a:effectLst/>
                <a:latin typeface="Calibri Regular" charset="0"/>
                <a:ea typeface="+mn-ea"/>
                <a:cs typeface="+mn-cs"/>
                <a:hlinkClick r:id="rId3"/>
              </a:rPr>
              <a:t>http://www.edweek.org/tm/articles/2013/06/04/fp_schmoker_lessons.html</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70</a:t>
            </a:fld>
            <a:endParaRPr lang="en-US"/>
          </a:p>
        </p:txBody>
      </p:sp>
    </p:spTree>
    <p:extLst>
      <p:ext uri="{BB962C8B-B14F-4D97-AF65-F5344CB8AC3E}">
        <p14:creationId xmlns:p14="http://schemas.microsoft.com/office/powerpoint/2010/main" val="994476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Remember that student may complete their Independent Work</a:t>
            </a:r>
            <a:r>
              <a:rPr lang="en-US" baseline="0" dirty="0" smtClean="0"/>
              <a:t> at different rates. Also, the learning activities do not have to be completed in a day. You may give assignments that will take most students several days to complete. Students will learn to manage their time to get things done, and that is a great lesson in responsibility for learning. Clear directions, and concise procedures for accomplishing tasks will lay the ground and set the classroom for on-task learners.</a:t>
            </a:r>
          </a:p>
          <a:p>
            <a:endParaRPr lang="en-US" baseline="0" dirty="0" smtClean="0"/>
          </a:p>
          <a:p>
            <a:r>
              <a:rPr lang="en-US" baseline="0" dirty="0" smtClean="0"/>
              <a:t>Homework is ta primary point of interface between the school and the home, and parents are best able to support the school’s purpose for homework when they understand what is expected of students and their role in monitoring their children’s homework. </a:t>
            </a:r>
            <a:endParaRPr lang="en-US" dirty="0" smtClean="0"/>
          </a:p>
        </p:txBody>
      </p:sp>
      <p:sp>
        <p:nvSpPr>
          <p:cNvPr id="4" name="Slide Number Placeholder 3"/>
          <p:cNvSpPr>
            <a:spLocks noGrp="1"/>
          </p:cNvSpPr>
          <p:nvPr>
            <p:ph type="sldNum" sz="quarter" idx="10"/>
          </p:nvPr>
        </p:nvSpPr>
        <p:spPr/>
        <p:txBody>
          <a:bodyPr/>
          <a:lstStyle/>
          <a:p>
            <a:fld id="{541191D7-EAA8-4D00-8B90-2FC6F2F34491}" type="slidenum">
              <a:rPr lang="en-US" smtClean="0"/>
              <a:pPr/>
              <a:t>71</a:t>
            </a:fld>
            <a:endParaRPr lang="en-US"/>
          </a:p>
        </p:txBody>
      </p:sp>
    </p:spTree>
    <p:extLst>
      <p:ext uri="{BB962C8B-B14F-4D97-AF65-F5344CB8AC3E}">
        <p14:creationId xmlns:p14="http://schemas.microsoft.com/office/powerpoint/2010/main" val="3882790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“In alignment with good practice, we are going to first model how to determine to what extent lesson plans reflect the personal competencies,  and how a lesson can be adapted to better address them.  Then we will give you some guided practice on a sample lesson.  Then we will have you reflect on how your lesson plan enhances students’ personal competencies and how you might better incorporate them.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Where We’re Headed</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Now that you understand the four competencies, we are going to apply what you have learned. Our activities will include three different steps:</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Looking at some sample lessons as a group</a:t>
            </a:r>
          </a:p>
          <a:p>
            <a:pPr lvl="0"/>
            <a:r>
              <a:rPr lang="en-US" sz="1200" b="0" i="0" u="none" strike="noStrike" kern="1200" dirty="0" smtClean="0">
                <a:solidFill>
                  <a:schemeClr val="tx1"/>
                </a:solidFill>
                <a:effectLst/>
                <a:latin typeface="Calibri Regular" charset="0"/>
                <a:ea typeface="+mn-ea"/>
                <a:cs typeface="+mn-cs"/>
              </a:rPr>
              <a:t>Reflecting on how well these sample lesson plans incorporate and enhance the personal competencies, with practice adapting these samples to better incorporate the competencies</a:t>
            </a:r>
          </a:p>
          <a:p>
            <a:pPr lvl="0"/>
            <a:r>
              <a:rPr lang="en-US" sz="1200" b="0" i="0" u="none" strike="noStrike" kern="1200" dirty="0" smtClean="0">
                <a:solidFill>
                  <a:schemeClr val="tx1"/>
                </a:solidFill>
                <a:effectLst/>
                <a:latin typeface="Calibri Regular" charset="0"/>
                <a:ea typeface="+mn-ea"/>
                <a:cs typeface="+mn-cs"/>
              </a:rPr>
              <a:t>Adapting your own lesson plan to further foster students’ personal competencies through “Enhanced Lesson Design”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72</a:t>
            </a:fld>
            <a:endParaRPr lang="en-US"/>
          </a:p>
        </p:txBody>
      </p:sp>
    </p:spTree>
    <p:extLst>
      <p:ext uri="{BB962C8B-B14F-4D97-AF65-F5344CB8AC3E}">
        <p14:creationId xmlns:p14="http://schemas.microsoft.com/office/powerpoint/2010/main" val="3898137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450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1484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67432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Explain that this lesson can be found in the participant guide on page 17. Give two to three minutes for participants to read over lesson.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Then begin: “Before I look at the competencies, let me make sure this lesson plan on the 3 branches of government has some of the keys we discussed earlier.” “Yes, it has clear objectives, don’t see any direct mention of modeling, but maybe the teacher models what students are expected to do when they do role playing activity?  She definitely has guided practice and formative assessment through the use of the Exit Ticket.”</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Using the checklist, how well does the lesson plan address the four competencies?</a:t>
            </a:r>
            <a:endParaRPr lang="en-US" dirty="0" smtClean="0"/>
          </a:p>
          <a:p>
            <a:pPr lvl="0">
              <a:spcBef>
                <a:spcPts val="0"/>
              </a:spcBef>
              <a:buNone/>
            </a:pPr>
            <a:endParaRPr lang="en-US" dirty="0" smtClean="0"/>
          </a:p>
          <a:p>
            <a:pPr lv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76</a:t>
            </a:fld>
            <a:endParaRPr lang="en-US" dirty="0"/>
          </a:p>
        </p:txBody>
      </p:sp>
    </p:spTree>
    <p:extLst>
      <p:ext uri="{BB962C8B-B14F-4D97-AF65-F5344CB8AC3E}">
        <p14:creationId xmlns:p14="http://schemas.microsoft.com/office/powerpoint/2010/main" val="1164632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the process of evaluating a lesson for the use of personal competencies. This slide has the checklist marked off, so explain that you would check them off as you go along and that we used this checklist because it fits nicely on the slide!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“Now let’s look at the personal competencies.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Cognitive: I don’t see any mention of connecting to prior learning, or memorization, but it could be she does this as part of her Do Now explanation, and just didn’t explicitly say so.  The lesson doesn’t address memorization, but this might not be appropriate for the lesson, or may come in a subsequent lesson.  She definitely builds vocabulary (check box) through the explanations and reinforcements, and clearly the lesson will enhance core knowledge (check box).  She doesn’t make mention of independent reading, but does have an independent writing assignment that requires inferential thinking (check box).  Don’t see how the lesson would amplify curiosity or exploration.”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Metacognitive: “Hmm.  The only thing I see here is that she definitely enhances creativity/divergent thinking by using the role playing exercise.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Motivational: “I think she definitely stimulates interest in the topic through the role playing, and this activity also provides high levels of engagement.  </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Social/Emotional: “While she doesn’t explicitly state she is trying to do this, I think the group work with the role playing and sharing out can contribute to almost all of these areas because students must work together collaboratively, and through this process students develop self-awareness, management, social awareness, and relationship skills.”</a:t>
            </a:r>
          </a:p>
          <a:p>
            <a:r>
              <a:rPr lang="en-US" sz="1200" b="0" i="0" kern="1200" dirty="0" smtClean="0">
                <a:solidFill>
                  <a:schemeClr val="tx1"/>
                </a:solidFill>
                <a:effectLst/>
                <a:latin typeface="Calibri Regular" charset="0"/>
                <a:ea typeface="+mn-ea"/>
                <a:cs typeface="+mn-cs"/>
              </a:rPr>
              <a:t> </a:t>
            </a:r>
          </a:p>
          <a:p>
            <a:r>
              <a:rPr lang="en-US" sz="1200" b="0" i="1" kern="1200" dirty="0" smtClean="0">
                <a:solidFill>
                  <a:schemeClr val="tx1"/>
                </a:solidFill>
                <a:effectLst/>
                <a:latin typeface="Calibri Regular" charset="0"/>
                <a:ea typeface="+mn-ea"/>
                <a:cs typeface="+mn-cs"/>
              </a:rPr>
              <a:t>Remember that these are general guidelines and are subjective. Everyone might interpret the use of the personal competencies a little differently.</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77</a:t>
            </a:fld>
            <a:endParaRPr lang="en-US" dirty="0"/>
          </a:p>
        </p:txBody>
      </p:sp>
    </p:spTree>
    <p:extLst>
      <p:ext uri="{BB962C8B-B14F-4D97-AF65-F5344CB8AC3E}">
        <p14:creationId xmlns:p14="http://schemas.microsoft.com/office/powerpoint/2010/main" val="47227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say that the Personal Competencies are what</a:t>
            </a:r>
            <a:r>
              <a:rPr lang="en-US" baseline="0" dirty="0" smtClean="0"/>
              <a:t> “propel” learning. They make it go!</a:t>
            </a:r>
          </a:p>
          <a:p>
            <a:endParaRPr lang="en-US" baseline="0" dirty="0" smtClean="0"/>
          </a:p>
          <a:p>
            <a:r>
              <a:rPr lang="en-US" baseline="0" dirty="0" smtClean="0"/>
              <a:t>The What, How, Why, and Who help us remember what each of these propellants does.</a:t>
            </a:r>
          </a:p>
          <a:p>
            <a:endParaRPr lang="en-US" baseline="0" dirty="0" smtClean="0"/>
          </a:p>
          <a:p>
            <a:r>
              <a:rPr lang="en-US" b="1" baseline="0" dirty="0" smtClean="0"/>
              <a:t>[The next slide has multiple clicks. First click will draw the table. Second click will give the first definition. Third click will give the simple phrase that goes with the definition. Each column will fill in order.]</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a:t>
            </a:fld>
            <a:endParaRPr lang="en-US" dirty="0"/>
          </a:p>
        </p:txBody>
      </p:sp>
    </p:spTree>
    <p:extLst>
      <p:ext uri="{BB962C8B-B14F-4D97-AF65-F5344CB8AC3E}">
        <p14:creationId xmlns:p14="http://schemas.microsoft.com/office/powerpoint/2010/main" val="2316595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the process of evaluating a lesson for the use of personal competencies. Break audience</a:t>
            </a:r>
            <a:r>
              <a:rPr lang="en-US" sz="1200" b="0" i="0" kern="1200" baseline="0" dirty="0" smtClean="0">
                <a:solidFill>
                  <a:schemeClr val="tx1"/>
                </a:solidFill>
                <a:effectLst/>
                <a:latin typeface="Calibri Regular" charset="0"/>
                <a:ea typeface="+mn-ea"/>
                <a:cs typeface="+mn-cs"/>
              </a:rPr>
              <a:t> into groups to address the review of sample for the other three competencies- Metacognitive, Motivational, Social Emotional</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lesson has does a pretty good job of addressing the Cognitive and Social/Emotional competencies.  There may be some things that could be tweaked to improve the metacognitive/motivational competencies as well.”  Flip to next slide.</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This chart is a modified version of what you will use to evaluate other lessons, as well as your own. From the checklist slide, we know that the teacher already addressed some of these indicators/strategies, but let’s think about how we could strengthen the competency.”</a:t>
            </a:r>
          </a:p>
          <a:p>
            <a:r>
              <a:rPr lang="en-US" sz="1200" b="0" i="0" kern="1200" dirty="0" smtClean="0">
                <a:solidFill>
                  <a:schemeClr val="tx1"/>
                </a:solidFill>
                <a:effectLst/>
                <a:latin typeface="Calibri Regular" charset="0"/>
                <a:ea typeface="+mn-ea"/>
                <a:cs typeface="+mn-cs"/>
              </a:rPr>
              <a: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How can we better incorporate elements of the Metacognitive and Motivational Competencies into this lesson?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78</a:t>
            </a:fld>
            <a:endParaRPr lang="en-US" dirty="0"/>
          </a:p>
        </p:txBody>
      </p:sp>
    </p:spTree>
    <p:extLst>
      <p:ext uri="{BB962C8B-B14F-4D97-AF65-F5344CB8AC3E}">
        <p14:creationId xmlns:p14="http://schemas.microsoft.com/office/powerpoint/2010/main" val="2936553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build metacognitive competency, the teacher could model how what it could be like to be a member of each branch, maybe describing what their perspective might be or how they might approach their work.  The teacher could also tweak the lesson to include a scenario involving some type of relevant problem that branches are working to solve.  To increase students’ ability to self-regulate their learning, the task could be structured like a real political exchange, so that students must follow rules for when to contribute and when to listen.  Actually this activity braids the metacognitive and motivational competencies together, since it builds not only students’ self-regulatory abilities, but also stimulates their interests and provides high levels of engagement.”</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79</a:t>
            </a:fld>
            <a:endParaRPr lang="en-US" dirty="0"/>
          </a:p>
        </p:txBody>
      </p:sp>
    </p:spTree>
    <p:extLst>
      <p:ext uri="{BB962C8B-B14F-4D97-AF65-F5344CB8AC3E}">
        <p14:creationId xmlns:p14="http://schemas.microsoft.com/office/powerpoint/2010/main" val="747566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“Like the metacognitive chart, this chart is a modified version of what you will use to evaluate other lessons, as well as your own. From the checklist slide, we know that the teacher already addressed some of these indicators/strategies, but let’s think about how we could strengthen the competency.”</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How can we better incorporate elements of the Motivational Competencies into this lesson?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80</a:t>
            </a:fld>
            <a:endParaRPr lang="en-US" dirty="0"/>
          </a:p>
        </p:txBody>
      </p:sp>
    </p:spTree>
    <p:extLst>
      <p:ext uri="{BB962C8B-B14F-4D97-AF65-F5344CB8AC3E}">
        <p14:creationId xmlns:p14="http://schemas.microsoft.com/office/powerpoint/2010/main" val="38116314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on page 17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Lesson plan checklist and worksheet</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Use the script below to model how to think about improving this lesson within the Metacognitive and Motivational Competencies.</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“To further build students’ motivational competency, the teacher could adjust the lesson to allow students to self-select their roles within the role-playing activity.  The writing prompts that students complete could be differentiated based on informal assessment or reading level; this activity could also serve to braid together the motivational with cognitive competencies because differentiation serves to better build students’ core knowledge.  To celebrate accomplishments, the teacher could lead a role play reflection to shout out particularly strong student contributions, and finish with an analysis of which branch might have ‘won.’”</a:t>
            </a:r>
          </a:p>
          <a:p>
            <a:r>
              <a:rPr lang="en-US" sz="1200" b="0" i="0" kern="1200" dirty="0" smtClean="0">
                <a:solidFill>
                  <a:schemeClr val="tx1"/>
                </a:solidFill>
                <a:effectLst/>
                <a:latin typeface="Calibri Regular" charset="0"/>
                <a:ea typeface="+mn-ea"/>
                <a:cs typeface="+mn-cs"/>
              </a:rPr>
              <a:t> </a:t>
            </a: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- 15 MINUTE BREAK -</a:t>
            </a:r>
            <a:endParaRPr lang="en-US" sz="1200" b="0" i="0" kern="1200" dirty="0" smtClean="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81</a:t>
            </a:fld>
            <a:endParaRPr lang="en-US" dirty="0"/>
          </a:p>
        </p:txBody>
      </p:sp>
    </p:spTree>
    <p:extLst>
      <p:ext uri="{BB962C8B-B14F-4D97-AF65-F5344CB8AC3E}">
        <p14:creationId xmlns:p14="http://schemas.microsoft.com/office/powerpoint/2010/main" val="3499615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Sample lesson plan on pages 18-19 of the participant’s materials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Complete</a:t>
            </a:r>
            <a:r>
              <a:rPr lang="en-US" sz="1200" b="0" i="0" u="none" strike="noStrike" kern="1200" baseline="0" dirty="0" smtClean="0">
                <a:solidFill>
                  <a:schemeClr val="tx1"/>
                </a:solidFill>
                <a:effectLst/>
                <a:latin typeface="Calibri Regular" charset="0"/>
                <a:ea typeface="+mn-ea"/>
                <a:cs typeface="+mn-cs"/>
              </a:rPr>
              <a:t> </a:t>
            </a:r>
            <a:r>
              <a:rPr lang="en-US" sz="1200" b="0" i="0" u="none" strike="noStrike" kern="1200" dirty="0" smtClean="0">
                <a:solidFill>
                  <a:schemeClr val="tx1"/>
                </a:solidFill>
                <a:effectLst/>
                <a:latin typeface="Calibri Regular" charset="0"/>
                <a:ea typeface="+mn-ea"/>
                <a:cs typeface="+mn-cs"/>
              </a:rPr>
              <a:t>Enhanced Lesson Design: Sample Lesson on pages 28-31 of participant’s guide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work together in pairs or with their table groups to apply what they learned during the modeling session to a new sample lesson. They will use the Enhanced Lesson Design Sample Lesson which has one page for each competency. They will check off which indicators/strategies are used in the lesson for each competency (left column), then indicate HOW the lesson reinforces each indicator/strategy they selected (middle column), and finally provide suggestions as to how the competency might be improved (right column).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“Pair up with your neighbor or work with your table group to give the ELD process a try on a new lesson. This is an elementary math lesson, unlike the last one, which was a secondary social studies lesson. See how the competencies might be the same or different across age groups or subject areas. Everything you need is on pages 18-19 of your Participant’s materials.  You will fill in the 4 competency tables, by first checking off which indicators/strategies are used in the lesson (left column of table), then describe briefly HOW the lesson reinforces that indicator/strategy (middle column), and finally provide suggestions as to how the competency might be improved (right column).”</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With your table partners, look through the sample lesson on pages 18-19 of your Participant’s Guide. Think about the following questions as you look at</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How well does it stack up against the Personal Competencies Checklist?</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Which competencies does this teacher need to enhance? </a:t>
            </a:r>
            <a:endParaRPr lang="en-US" u="none" strike="noStrike" dirty="0" smtClean="0">
              <a:effectLst/>
            </a:endParaRPr>
          </a:p>
          <a:p>
            <a:r>
              <a:rPr lang="en-US" sz="1200" b="0" i="0" kern="1200" dirty="0" smtClean="0">
                <a:solidFill>
                  <a:schemeClr val="tx1"/>
                </a:solidFill>
                <a:effectLst/>
                <a:latin typeface="Calibri Regular" charset="0"/>
                <a:ea typeface="+mn-ea"/>
                <a:cs typeface="+mn-cs"/>
              </a:rPr>
              <a:t>What are some ways that they can improve their lessons to better incorporate the four competencies?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83</a:t>
            </a:fld>
            <a:endParaRPr lang="en-US" dirty="0"/>
          </a:p>
        </p:txBody>
      </p:sp>
    </p:spTree>
    <p:extLst>
      <p:ext uri="{BB962C8B-B14F-4D97-AF65-F5344CB8AC3E}">
        <p14:creationId xmlns:p14="http://schemas.microsoft.com/office/powerpoint/2010/main" val="26058464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Teachers’ own lesson plans (or extra samples if they are not prepared)</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Enhanced Lesson Plan: Your Lesson from pages 25-28 of participant’s guide</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The participants should use the worksheet on pages 25-28 in their participant’s guide to write down their thoughts about their own lessons. </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a:t>
            </a:r>
            <a:r>
              <a:rPr lang="en-US" sz="1200" b="0" i="0" kern="1200" dirty="0" smtClean="0">
                <a:solidFill>
                  <a:schemeClr val="tx1"/>
                </a:solidFill>
                <a:effectLst/>
                <a:latin typeface="Calibri Regular" charset="0"/>
                <a:ea typeface="+mn-ea"/>
                <a:cs typeface="+mn-cs"/>
              </a:rPr>
              <a:t> “Take out the lesson plan that you brought with you. You are going to have a bit of time to go through the same process on a lesson that is meaningful to you. Everything you need for this can be found on pages 25-28.”</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Look at the lesson you brought today. How well does your own lesson incorporate the personal competencies?</a:t>
            </a:r>
          </a:p>
          <a:p>
            <a:pPr lvl="0"/>
            <a:r>
              <a:rPr lang="en-US" sz="1200" b="0" i="0" u="none" strike="noStrike" kern="1200" dirty="0" smtClean="0">
                <a:solidFill>
                  <a:schemeClr val="tx1"/>
                </a:solidFill>
                <a:effectLst/>
                <a:latin typeface="Calibri Regular" charset="0"/>
                <a:ea typeface="+mn-ea"/>
                <a:cs typeface="+mn-cs"/>
              </a:rPr>
              <a:t>Take a look at how the competencies are addressed within your lesson(s).</a:t>
            </a:r>
          </a:p>
          <a:p>
            <a:pPr lvl="0"/>
            <a:r>
              <a:rPr lang="en-US" sz="1200" b="0" i="0" u="none" strike="noStrike" kern="1200" dirty="0" smtClean="0">
                <a:solidFill>
                  <a:schemeClr val="tx1"/>
                </a:solidFill>
                <a:effectLst/>
                <a:latin typeface="Calibri Regular" charset="0"/>
                <a:ea typeface="+mn-ea"/>
                <a:cs typeface="+mn-cs"/>
              </a:rPr>
              <a:t>What did you find out?  Any overlap with your survey results from yesterday?</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can you better incorporate elements of the competencies into your lesson? </a:t>
            </a:r>
          </a:p>
          <a:p>
            <a:pPr lvl="0"/>
            <a:endParaRPr lang="en-US" sz="1200" b="0" i="0" u="none" strike="noStrike"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Instruct participants to complete the Enhanced Lesson Design: Your Lesson tables for each competency on pages 25-28</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84</a:t>
            </a:fld>
            <a:endParaRPr lang="en-US" dirty="0"/>
          </a:p>
        </p:txBody>
      </p:sp>
    </p:spTree>
    <p:extLst>
      <p:ext uri="{BB962C8B-B14F-4D97-AF65-F5344CB8AC3E}">
        <p14:creationId xmlns:p14="http://schemas.microsoft.com/office/powerpoint/2010/main" val="30659641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List of indicators/strategies on page 29 of the Participant’s materials</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Reference the list of strategies that were developed during yesterday’s gallery walk activity, as well as the list of indicators/strategies in the guides.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talked about the Personal Competencies in terms of examples or stories and also in terms of instructional technique. Now we need to bring those together to think about actual teaching behaviors. Of course, the competencies are strongly evident in how teachers approach and interact with their students. Let’s think about how the competencies might affect behaviors of the teacher in different settings.” </a:t>
            </a:r>
          </a:p>
          <a:p>
            <a:r>
              <a:rPr lang="en-US" sz="1200" b="0" i="0" kern="1200" dirty="0" smtClean="0">
                <a:solidFill>
                  <a:schemeClr val="tx1"/>
                </a:solidFill>
                <a:effectLst/>
                <a:latin typeface="Calibri Regular"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smtClean="0">
                <a:solidFill>
                  <a:schemeClr val="tx1"/>
                </a:solidFill>
                <a:effectLst/>
                <a:latin typeface="Calibri Regular" charset="0"/>
                <a:ea typeface="+mn-ea"/>
                <a:cs typeface="+mn-cs"/>
              </a:rPr>
              <a:t>Slide Text</a:t>
            </a:r>
            <a:r>
              <a:rPr lang="en-US" sz="1200" b="0" i="0" kern="1200" dirty="0" smtClean="0">
                <a:solidFill>
                  <a:schemeClr val="tx1"/>
                </a:solidFill>
                <a:effectLst/>
                <a:latin typeface="Calibri Regular" charset="0"/>
                <a:ea typeface="+mn-ea"/>
                <a:cs typeface="+mn-cs"/>
              </a:rPr>
              <a:t>: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Now your lesson plan is all set -- but how do the PC apply to your own teaching behaviors? </a:t>
            </a:r>
            <a:r>
              <a:rPr lang="en" dirty="0" smtClean="0"/>
              <a:t>You have incorporated the personal competencies into your lesson plans by building in some additional strategies that address them.</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While teaching whole-group?</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working with a small group?</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working one on one? </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While leading an activity?</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85</a:t>
            </a:fld>
            <a:endParaRPr lang="en-US" dirty="0"/>
          </a:p>
        </p:txBody>
      </p:sp>
    </p:spTree>
    <p:extLst>
      <p:ext uri="{BB962C8B-B14F-4D97-AF65-F5344CB8AC3E}">
        <p14:creationId xmlns:p14="http://schemas.microsoft.com/office/powerpoint/2010/main" val="18368739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Participants should share out</a:t>
            </a:r>
            <a:r>
              <a:rPr lang="en-US" sz="1200" b="0" i="0" kern="1200" baseline="0" dirty="0" smtClean="0">
                <a:solidFill>
                  <a:schemeClr val="tx1"/>
                </a:solidFill>
                <a:effectLst/>
                <a:latin typeface="Calibri Regular" charset="0"/>
                <a:ea typeface="+mn-ea"/>
                <a:cs typeface="+mn-cs"/>
              </a:rPr>
              <a:t> a brief description of their lesson design (stating the objective of the lesson and if it is whole class, small group, independent work, group work, </a:t>
            </a:r>
            <a:r>
              <a:rPr lang="en-US" sz="1200" b="0" i="0" kern="1200" baseline="0" dirty="0" err="1" smtClean="0">
                <a:solidFill>
                  <a:schemeClr val="tx1"/>
                </a:solidFill>
                <a:effectLst/>
                <a:latin typeface="Calibri Regular" charset="0"/>
                <a:ea typeface="+mn-ea"/>
                <a:cs typeface="+mn-cs"/>
              </a:rPr>
              <a:t>etc</a:t>
            </a:r>
            <a:r>
              <a:rPr lang="en-US" sz="1200" b="0" i="0" kern="1200" baseline="0" dirty="0" smtClean="0">
                <a:solidFill>
                  <a:schemeClr val="tx1"/>
                </a:solidFill>
                <a:effectLst/>
                <a:latin typeface="Calibri Regular" charset="0"/>
                <a:ea typeface="+mn-ea"/>
                <a:cs typeface="+mn-cs"/>
              </a:rPr>
              <a:t>) and what competency (or more than one) they addressed and the strategy they used. Allow time for the others to give feedback.</a:t>
            </a:r>
          </a:p>
          <a:p>
            <a:endParaRPr lang="en-US" sz="1200" b="0" i="0" kern="1200" baseline="0" dirty="0" smtClean="0">
              <a:solidFill>
                <a:schemeClr val="tx1"/>
              </a:solidFill>
              <a:effectLst/>
              <a:latin typeface="Calibri Regular" charset="0"/>
              <a:ea typeface="+mn-ea"/>
              <a:cs typeface="+mn-cs"/>
            </a:endParaRPr>
          </a:p>
          <a:p>
            <a:r>
              <a:rPr lang="en-US" sz="1200" b="0" i="0" kern="1200" baseline="0" dirty="0" smtClean="0">
                <a:solidFill>
                  <a:schemeClr val="tx1"/>
                </a:solidFill>
                <a:effectLst/>
                <a:latin typeface="Calibri Regular" charset="0"/>
                <a:ea typeface="+mn-ea"/>
                <a:cs typeface="+mn-cs"/>
              </a:rPr>
              <a:t>Allow time for everyone to report out. If it is an especially large group, you may have to select one or two from each table to report out. </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86</a:t>
            </a:fld>
            <a:endParaRPr lang="en-US"/>
          </a:p>
        </p:txBody>
      </p:sp>
    </p:spTree>
    <p:extLst>
      <p:ext uri="{BB962C8B-B14F-4D97-AF65-F5344CB8AC3E}">
        <p14:creationId xmlns:p14="http://schemas.microsoft.com/office/powerpoint/2010/main" val="3877642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Post-it notes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Chart paper</a:t>
            </a:r>
            <a:endParaRPr lang="en-US" u="none" strike="noStrike" dirty="0" smtClean="0">
              <a:effectLst/>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answer each question on separate post-it notes. They can come to the front and put the post-its on the wall or chart paper. Summarize the patterns once all of the post-its have been completed.</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are going to review the ELD process as a group. You plan lessons all the time, but this training gave you some new things to think about as you plan. We’d love to hear what you thought about the process and where we can help clarify anything that may still be confusing.”</a:t>
            </a:r>
          </a:p>
          <a:p>
            <a:r>
              <a:rPr lang="en-US" sz="1200" b="0" i="0" kern="1200" dirty="0" smtClean="0">
                <a:solidFill>
                  <a:schemeClr val="tx1"/>
                </a:solidFill>
                <a:effectLst/>
                <a:latin typeface="Calibri Regular" charset="0"/>
                <a:ea typeface="+mn-ea"/>
                <a:cs typeface="+mn-cs"/>
              </a:rPr>
              <a:t> </a:t>
            </a:r>
          </a:p>
          <a:p>
            <a:r>
              <a:rPr lang="en-US" sz="1200" b="0" i="0" kern="1200" dirty="0" smtClean="0">
                <a:solidFill>
                  <a:schemeClr val="tx1"/>
                </a:solidFill>
                <a:effectLst/>
                <a:latin typeface="Calibri Regular" charset="0"/>
                <a:ea typeface="+mn-ea"/>
                <a:cs typeface="+mn-cs"/>
              </a:rPr>
              <a:t>“Take a few minutes to answer the questions on the slide on the post-it notes on your tables. When you are finished, bring the post-it notes up to the front so we can look at what everyone had to say.”</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Slide Text: </a:t>
            </a:r>
            <a:r>
              <a:rPr lang="en-US" sz="1200" b="0" i="0" kern="1200" dirty="0" smtClean="0">
                <a:solidFill>
                  <a:schemeClr val="tx1"/>
                </a:solidFill>
                <a:effectLst/>
                <a:latin typeface="Calibri Regular" charset="0"/>
                <a:ea typeface="+mn-ea"/>
                <a:cs typeface="+mn-cs"/>
              </a:rPr>
              <a:t>As teachers, you design lessons all the time, but this training gave you a new lens to look through while planning. </a:t>
            </a:r>
          </a:p>
          <a:p>
            <a:r>
              <a:rPr lang="en-US" sz="1200" b="0" i="0" kern="1200" dirty="0" smtClean="0">
                <a:solidFill>
                  <a:schemeClr val="tx1"/>
                </a:solidFill>
                <a:effectLst/>
                <a:latin typeface="Calibri Regular" charset="0"/>
                <a:ea typeface="+mn-ea"/>
                <a:cs typeface="+mn-cs"/>
              </a:rPr>
              <a:t/>
            </a:r>
            <a:br>
              <a:rPr lang="en-US" sz="1200" b="0" i="0" kern="1200" dirty="0" smtClean="0">
                <a:solidFill>
                  <a:schemeClr val="tx1"/>
                </a:solidFill>
                <a:effectLst/>
                <a:latin typeface="Calibri Regular" charset="0"/>
                <a:ea typeface="+mn-ea"/>
                <a:cs typeface="+mn-cs"/>
              </a:rPr>
            </a:br>
            <a:r>
              <a:rPr lang="en-US" sz="1200" b="0" i="0" kern="1200" dirty="0" smtClean="0">
                <a:solidFill>
                  <a:schemeClr val="tx1"/>
                </a:solidFill>
                <a:effectLst/>
                <a:latin typeface="Calibri Regular" charset="0"/>
                <a:ea typeface="+mn-ea"/>
                <a:cs typeface="+mn-cs"/>
              </a:rPr>
              <a:t>At your tables, talk about how this process has been for you. </a:t>
            </a:r>
            <a:br>
              <a:rPr lang="en-US" sz="1200" b="0" i="0" kern="1200" dirty="0" smtClean="0">
                <a:solidFill>
                  <a:schemeClr val="tx1"/>
                </a:solidFill>
                <a:effectLst/>
                <a:latin typeface="Calibri Regular" charset="0"/>
                <a:ea typeface="+mn-ea"/>
                <a:cs typeface="+mn-cs"/>
              </a:rPr>
            </a:br>
            <a:endParaRPr lang="en-US" sz="1200" b="0" i="0" kern="1200" dirty="0" smtClean="0">
              <a:solidFill>
                <a:schemeClr val="tx1"/>
              </a:solidFill>
              <a:effectLst/>
              <a:latin typeface="Calibri Regular" charset="0"/>
              <a:ea typeface="+mn-ea"/>
              <a:cs typeface="+mn-cs"/>
            </a:endParaRPr>
          </a:p>
          <a:p>
            <a:pPr lvl="0"/>
            <a:r>
              <a:rPr lang="en-US" sz="1200" b="0" i="0" u="none" strike="noStrike" kern="1200" dirty="0" smtClean="0">
                <a:solidFill>
                  <a:schemeClr val="tx1"/>
                </a:solidFill>
                <a:effectLst/>
                <a:latin typeface="Calibri Regular" charset="0"/>
                <a:ea typeface="+mn-ea"/>
                <a:cs typeface="+mn-cs"/>
              </a:rPr>
              <a:t>What was the most intuitive part of the process?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What was the most confusing or challenging part of the process? </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did the ELD process help you think through the four competencies?</a:t>
            </a:r>
            <a:endParaRPr lang="en-US" u="none" strike="noStrike" dirty="0" smtClean="0">
              <a:effectLst/>
            </a:endParaRPr>
          </a:p>
          <a:p>
            <a:pPr lvl="0"/>
            <a:r>
              <a:rPr lang="en-US" sz="1200" b="0" i="0" u="none" strike="noStrike" kern="1200" dirty="0" smtClean="0">
                <a:solidFill>
                  <a:schemeClr val="tx1"/>
                </a:solidFill>
                <a:effectLst/>
                <a:latin typeface="Calibri Regular" charset="0"/>
                <a:ea typeface="+mn-ea"/>
                <a:cs typeface="+mn-cs"/>
              </a:rPr>
              <a:t>How will you continue to use ELD during the school year?</a:t>
            </a:r>
            <a:endParaRPr lang="en-US" u="none"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87</a:t>
            </a:fld>
            <a:endParaRPr lang="en-US"/>
          </a:p>
        </p:txBody>
      </p:sp>
    </p:spTree>
    <p:extLst>
      <p:ext uri="{BB962C8B-B14F-4D97-AF65-F5344CB8AC3E}">
        <p14:creationId xmlns:p14="http://schemas.microsoft.com/office/powerpoint/2010/main" val="1198692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i="0" kern="1200" dirty="0" smtClean="0">
                <a:solidFill>
                  <a:schemeClr val="tx1"/>
                </a:solidFill>
                <a:effectLst/>
                <a:latin typeface="Calibri Regular" charset="0"/>
                <a:ea typeface="+mn-ea"/>
                <a:cs typeface="+mn-cs"/>
              </a:rPr>
              <a:t>Materials Needed: </a:t>
            </a:r>
            <a:r>
              <a:rPr lang="en-US" sz="1100" b="0" i="0" kern="1200" dirty="0" smtClean="0">
                <a:solidFill>
                  <a:schemeClr val="tx1"/>
                </a:solidFill>
                <a:effectLst/>
                <a:latin typeface="Calibri Regular" charset="0"/>
                <a:ea typeface="+mn-ea"/>
                <a:cs typeface="+mn-cs"/>
              </a:rPr>
              <a:t>None</a:t>
            </a:r>
          </a:p>
          <a:p>
            <a:r>
              <a:rPr lang="en-US" sz="1100" b="1" i="0" kern="1200" dirty="0" smtClean="0">
                <a:solidFill>
                  <a:schemeClr val="tx1"/>
                </a:solidFill>
                <a:effectLst/>
                <a:latin typeface="Calibri Regular" charset="0"/>
                <a:ea typeface="+mn-ea"/>
                <a:cs typeface="+mn-cs"/>
              </a:rPr>
              <a:t>Instructions for Facilitator: </a:t>
            </a:r>
            <a:r>
              <a:rPr lang="en-US" sz="1100" b="0" i="0" kern="1200" dirty="0" smtClean="0">
                <a:solidFill>
                  <a:schemeClr val="tx1"/>
                </a:solidFill>
                <a:effectLst/>
                <a:latin typeface="Calibri Regular" charset="0"/>
                <a:ea typeface="+mn-ea"/>
                <a:cs typeface="+mn-cs"/>
              </a:rPr>
              <a:t>None</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Sample Script:</a:t>
            </a:r>
            <a:r>
              <a:rPr lang="en-US" sz="1100" b="0" i="0" kern="1200" dirty="0" smtClean="0">
                <a:solidFill>
                  <a:schemeClr val="tx1"/>
                </a:solidFill>
                <a:effectLst/>
                <a:latin typeface="Calibri Regular" charset="0"/>
                <a:ea typeface="+mn-ea"/>
                <a:cs typeface="+mn-cs"/>
              </a:rPr>
              <a:t> “Okay, we have covered a lot over these two days.  We won’t give you a quiz, but we hope that you have come away from the Academy with the ability to define and understand how the personal competencies impact learning, and why they are important to teachers.  In a broader sense, we also hope that you developed an understanding of how these competencies are applied generally in life.  Today you have demonstrated how you can apply the competencies within your lessons, and we hope that you have also come away with the ability to do this independently as you start the new school year.” </a:t>
            </a:r>
          </a:p>
          <a:p>
            <a:r>
              <a:rPr lang="en-US" sz="1100" b="0" i="0" kern="1200" dirty="0" smtClean="0">
                <a:solidFill>
                  <a:schemeClr val="tx1"/>
                </a:solidFill>
                <a:effectLst/>
                <a:latin typeface="Calibri Regular" charset="0"/>
                <a:ea typeface="+mn-ea"/>
                <a:cs typeface="+mn-cs"/>
              </a:rPr>
              <a:t> </a:t>
            </a:r>
          </a:p>
          <a:p>
            <a:r>
              <a:rPr lang="en-US" sz="1100" b="1" i="0" kern="1200" dirty="0" smtClean="0">
                <a:solidFill>
                  <a:schemeClr val="tx1"/>
                </a:solidFill>
                <a:effectLst/>
                <a:latin typeface="Calibri Regular" charset="0"/>
                <a:ea typeface="+mn-ea"/>
                <a:cs typeface="+mn-cs"/>
              </a:rPr>
              <a:t>Activity #29:  Share</a:t>
            </a:r>
            <a:r>
              <a:rPr lang="en-US" sz="1100" b="1" i="0" kern="1200" baseline="0" dirty="0" smtClean="0">
                <a:solidFill>
                  <a:schemeClr val="tx1"/>
                </a:solidFill>
                <a:effectLst/>
                <a:latin typeface="Calibri Regular" charset="0"/>
                <a:ea typeface="+mn-ea"/>
                <a:cs typeface="+mn-cs"/>
              </a:rPr>
              <a:t> some samples from each of the competencies of what I would do as a teacher to begin to integrate into my lessons.</a:t>
            </a:r>
          </a:p>
          <a:p>
            <a:endParaRPr lang="en-US" sz="1100" b="1" i="0" kern="1200" baseline="0" dirty="0" smtClean="0">
              <a:solidFill>
                <a:schemeClr val="tx1"/>
              </a:solidFill>
              <a:effectLst/>
              <a:latin typeface="Calibri Regular" charset="0"/>
              <a:ea typeface="+mn-ea"/>
              <a:cs typeface="+mn-cs"/>
            </a:endParaRPr>
          </a:p>
          <a:p>
            <a:r>
              <a:rPr lang="en-US" sz="1100" b="1" i="0" kern="1200" baseline="0" dirty="0" smtClean="0">
                <a:solidFill>
                  <a:schemeClr val="tx1"/>
                </a:solidFill>
                <a:effectLst/>
                <a:latin typeface="Calibri Regular" charset="0"/>
                <a:ea typeface="+mn-ea"/>
                <a:cs typeface="+mn-cs"/>
              </a:rPr>
              <a:t>Cognitive:  Share class posters which ask questions about content being taught.</a:t>
            </a:r>
          </a:p>
          <a:p>
            <a:r>
              <a:rPr lang="en-US" sz="1100" b="1" i="0" kern="1200" baseline="0" dirty="0" smtClean="0">
                <a:solidFill>
                  <a:schemeClr val="tx1"/>
                </a:solidFill>
                <a:effectLst/>
                <a:latin typeface="Calibri Regular" charset="0"/>
                <a:ea typeface="+mn-ea"/>
                <a:cs typeface="+mn-cs"/>
              </a:rPr>
              <a:t>Metacognitive:  Share how I will use curriculum resources i.e. Khan Growth Mindset lesson plan.</a:t>
            </a:r>
          </a:p>
          <a:p>
            <a:r>
              <a:rPr lang="en-US" sz="1100" b="1" i="0" kern="1200" baseline="0" dirty="0" smtClean="0">
                <a:solidFill>
                  <a:schemeClr val="tx1"/>
                </a:solidFill>
                <a:effectLst/>
                <a:latin typeface="Calibri Regular" charset="0"/>
                <a:ea typeface="+mn-ea"/>
                <a:cs typeface="+mn-cs"/>
              </a:rPr>
              <a:t>Motivational:  How I would use games that build vocabulary i.e. School of fish if I were teaching living animal science.  </a:t>
            </a:r>
            <a:r>
              <a:rPr lang="en-US" sz="1100" b="1" i="0" u="sng" kern="1200" baseline="0" dirty="0" smtClean="0">
                <a:solidFill>
                  <a:schemeClr val="tx1"/>
                </a:solidFill>
                <a:effectLst/>
                <a:latin typeface="Calibri Regular" charset="0"/>
                <a:ea typeface="+mn-ea"/>
                <a:cs typeface="+mn-cs"/>
              </a:rPr>
              <a:t>If time permits let them compete with the handout.</a:t>
            </a:r>
          </a:p>
          <a:p>
            <a:r>
              <a:rPr lang="en-US" sz="1100" b="1" i="0" kern="1200" baseline="0" dirty="0" smtClean="0">
                <a:solidFill>
                  <a:schemeClr val="tx1"/>
                </a:solidFill>
                <a:effectLst/>
                <a:latin typeface="Calibri Regular" charset="0"/>
                <a:ea typeface="+mn-ea"/>
                <a:cs typeface="+mn-cs"/>
              </a:rPr>
              <a:t>Social/Emotional:  How I would have daily attributes planned out and listed for a month on signs integrating into my daily routine.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b="1" i="0" kern="1200" dirty="0" smtClean="0">
                <a:solidFill>
                  <a:schemeClr val="tx1"/>
                </a:solidFill>
                <a:effectLst/>
                <a:latin typeface="Calibri Regular" charset="0"/>
                <a:ea typeface="+mn-ea"/>
                <a:cs typeface="+mn-cs"/>
              </a:rPr>
              <a:t>Activity #30:</a:t>
            </a:r>
            <a:r>
              <a:rPr lang="en-US" sz="1100" b="1" i="0" kern="1200" baseline="0" dirty="0" smtClean="0">
                <a:solidFill>
                  <a:schemeClr val="tx1"/>
                </a:solidFill>
                <a:effectLst/>
                <a:latin typeface="Calibri Regular" charset="0"/>
                <a:ea typeface="+mn-ea"/>
                <a:cs typeface="+mn-cs"/>
              </a:rPr>
              <a:t>  Taking it home 3-2-1 Learning handout</a:t>
            </a:r>
          </a:p>
          <a:p>
            <a:r>
              <a:rPr lang="en-US" sz="1100" b="1" i="0" kern="1200" baseline="0" dirty="0" smtClean="0">
                <a:solidFill>
                  <a:schemeClr val="tx1"/>
                </a:solidFill>
                <a:effectLst/>
                <a:latin typeface="Calibri Regular" charset="0"/>
                <a:ea typeface="+mn-ea"/>
                <a:cs typeface="+mn-cs"/>
              </a:rPr>
              <a:t>Ask participants to think of 3 things learned, 2 things to share, and one thing to do in the next week in reflection of the two day training.  Tell them to keep and ask if anyone wants to share.</a:t>
            </a:r>
            <a:endParaRPr lang="en-US" sz="1100" b="1"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endParaRPr lang="en-US" sz="1100" b="0" i="0" kern="1200" dirty="0" smtClean="0">
              <a:solidFill>
                <a:schemeClr val="tx1"/>
              </a:solidFill>
              <a:effectLst/>
              <a:latin typeface="Calibri Regular" charset="0"/>
              <a:ea typeface="+mn-ea"/>
              <a:cs typeface="+mn-cs"/>
            </a:endParaRPr>
          </a:p>
          <a:p>
            <a:r>
              <a:rPr lang="en-US" sz="1100" u="none" strike="noStrike" kern="1200" dirty="0" err="1" smtClean="0">
                <a:solidFill>
                  <a:schemeClr val="tx1"/>
                </a:solidFill>
                <a:effectLst/>
                <a:ea typeface="+mn-ea"/>
                <a:cs typeface="+mn-cs"/>
              </a:rPr>
              <a:t>cies</a:t>
            </a:r>
            <a:r>
              <a:rPr lang="en-US" sz="1100" u="none" strike="noStrike" kern="1200" dirty="0" smtClean="0">
                <a:solidFill>
                  <a:schemeClr val="tx1"/>
                </a:solidFill>
                <a:effectLs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88</a:t>
            </a:fld>
            <a:endParaRPr lang="en-US"/>
          </a:p>
        </p:txBody>
      </p:sp>
    </p:spTree>
    <p:extLst>
      <p:ext uri="{BB962C8B-B14F-4D97-AF65-F5344CB8AC3E}">
        <p14:creationId xmlns:p14="http://schemas.microsoft.com/office/powerpoint/2010/main" val="87418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Discuss</a:t>
            </a:r>
            <a:r>
              <a:rPr lang="en-US" baseline="0" dirty="0" smtClean="0"/>
              <a:t>: Explain how what I already know affects what I am able to learn.</a:t>
            </a:r>
          </a:p>
          <a:p>
            <a:endParaRPr lang="en-US" baseline="0" dirty="0" smtClean="0"/>
          </a:p>
          <a:p>
            <a:r>
              <a:rPr lang="en-US" dirty="0" smtClean="0"/>
              <a:t>Click to see How I Learn.</a:t>
            </a:r>
          </a:p>
          <a:p>
            <a:endParaRPr lang="en-US" b="1" dirty="0" smtClean="0"/>
          </a:p>
          <a:p>
            <a:r>
              <a:rPr lang="en-US" b="1" dirty="0" smtClean="0"/>
              <a:t>Discuss</a:t>
            </a:r>
            <a:r>
              <a:rPr lang="en-US" dirty="0" smtClean="0"/>
              <a:t>:</a:t>
            </a:r>
            <a:r>
              <a:rPr lang="en-US" baseline="0" dirty="0" smtClean="0"/>
              <a:t> What does it mean to self-regulate learning? To use learning strategies?</a:t>
            </a:r>
          </a:p>
          <a:p>
            <a:endParaRPr lang="en-US" baseline="0" dirty="0" smtClean="0"/>
          </a:p>
          <a:p>
            <a:r>
              <a:rPr lang="en-US" baseline="0" dirty="0" smtClean="0"/>
              <a:t>Click to see Why I learn.</a:t>
            </a:r>
          </a:p>
          <a:p>
            <a:endParaRPr lang="en-US" baseline="0" dirty="0" smtClean="0"/>
          </a:p>
          <a:p>
            <a:r>
              <a:rPr lang="en-US" b="1" baseline="0" dirty="0" smtClean="0"/>
              <a:t>Discuss</a:t>
            </a:r>
            <a:r>
              <a:rPr lang="en-US" baseline="0" dirty="0" smtClean="0"/>
              <a:t>: Is motivation to learn ever a problem? How? </a:t>
            </a:r>
          </a:p>
          <a:p>
            <a:endParaRPr lang="en-US" baseline="0" dirty="0" smtClean="0"/>
          </a:p>
          <a:p>
            <a:r>
              <a:rPr lang="en-US" baseline="0" dirty="0" smtClean="0"/>
              <a:t>Click to see Who I am.</a:t>
            </a:r>
          </a:p>
          <a:p>
            <a:endParaRPr lang="en-US" baseline="0" dirty="0" smtClean="0"/>
          </a:p>
          <a:p>
            <a:r>
              <a:rPr lang="en-US" b="1" baseline="0" dirty="0" smtClean="0"/>
              <a:t>Discuss</a:t>
            </a:r>
            <a:r>
              <a:rPr lang="en-US" baseline="0" dirty="0" smtClean="0"/>
              <a:t>: Does a student’s emotional well-being affect his or her learning in school? What about social skills, getting along with others? How?</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a:t>
            </a:fld>
            <a:endParaRPr lang="en-US" dirty="0"/>
          </a:p>
        </p:txBody>
      </p:sp>
    </p:spTree>
    <p:extLst>
      <p:ext uri="{BB962C8B-B14F-4D97-AF65-F5344CB8AC3E}">
        <p14:creationId xmlns:p14="http://schemas.microsoft.com/office/powerpoint/2010/main" val="7764985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Evaluation forms are included in the packet. Make sure they fill out Day 2.</a:t>
            </a:r>
          </a:p>
          <a:p>
            <a:endParaRPr lang="en-US" sz="1200" b="1"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Have participants complete Academy evaluation and</a:t>
            </a:r>
            <a:r>
              <a:rPr lang="en-US" sz="1200" b="0" i="0" kern="1200" baseline="0" dirty="0" smtClean="0">
                <a:solidFill>
                  <a:schemeClr val="tx1"/>
                </a:solidFill>
                <a:effectLst/>
                <a:latin typeface="Calibri Regular" charset="0"/>
                <a:ea typeface="+mn-ea"/>
                <a:cs typeface="+mn-cs"/>
              </a:rPr>
              <a:t> </a:t>
            </a:r>
            <a:r>
              <a:rPr lang="en-US" sz="1200" b="0" i="0" kern="1200" dirty="0" smtClean="0">
                <a:solidFill>
                  <a:schemeClr val="tx1"/>
                </a:solidFill>
                <a:effectLst/>
                <a:latin typeface="Calibri Regular" charset="0"/>
                <a:ea typeface="+mn-ea"/>
                <a:cs typeface="+mn-cs"/>
              </a:rPr>
              <a:t>leave them on the table before they leave. Collect all surveys at the end of the session. Also refer them to the glossary of terms as a reference in their packets as well as all the other resources that are included for their use.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We have an evaluation form for you to fill out. If you would please fill it out and leave it on the table</a:t>
            </a:r>
            <a:r>
              <a:rPr lang="en-US" sz="1200" b="0" i="0" kern="1200" baseline="0" dirty="0" smtClean="0">
                <a:solidFill>
                  <a:schemeClr val="tx1"/>
                </a:solidFill>
                <a:effectLst/>
                <a:latin typeface="Calibri Regular" charset="0"/>
                <a:ea typeface="+mn-ea"/>
                <a:cs typeface="+mn-cs"/>
              </a:rPr>
              <a:t> or bring to us. It looks very similar to yesterday, but we would like your feedback on the content and experience of today</a:t>
            </a:r>
            <a:r>
              <a:rPr lang="en-US" sz="1200" b="0" i="0" kern="1200" dirty="0" smtClean="0">
                <a:solidFill>
                  <a:schemeClr val="tx1"/>
                </a:solidFill>
                <a:effectLst/>
                <a:latin typeface="Calibri Regular" charset="0"/>
                <a:ea typeface="+mn-ea"/>
                <a:cs typeface="+mn-cs"/>
              </a:rPr>
              <a:t>. We will be holding this training with a number of other teacher groups and would love your feedback on how you think it went. It will help inform not only our future presentations but also how we can help support you after this Academy.”</a:t>
            </a:r>
          </a:p>
          <a:p>
            <a:r>
              <a:rPr lang="en-US" sz="1200" b="0" i="0" kern="1200" dirty="0" smtClean="0">
                <a:solidFill>
                  <a:schemeClr val="tx1"/>
                </a:solidFill>
                <a:effectLst/>
                <a:latin typeface="Calibri Regular" charset="0"/>
                <a:ea typeface="+mn-ea"/>
                <a:cs typeface="+mn-cs"/>
              </a:rPr>
              <a:t>There are also other resources in your packets</a:t>
            </a:r>
            <a:r>
              <a:rPr lang="en-US" sz="1200" b="0" i="0" kern="1200" baseline="0" dirty="0" smtClean="0">
                <a:solidFill>
                  <a:schemeClr val="tx1"/>
                </a:solidFill>
                <a:effectLst/>
                <a:latin typeface="Calibri Regular" charset="0"/>
                <a:ea typeface="+mn-ea"/>
                <a:cs typeface="+mn-cs"/>
              </a:rPr>
              <a:t> that you are free to use. We hope that you find them helpful.</a:t>
            </a:r>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Thank</a:t>
            </a:r>
            <a:r>
              <a:rPr lang="en-US" sz="1200" b="1" i="0" kern="1200" baseline="0" dirty="0" smtClean="0">
                <a:solidFill>
                  <a:schemeClr val="tx1"/>
                </a:solidFill>
                <a:effectLst/>
                <a:latin typeface="Calibri Regular" charset="0"/>
                <a:ea typeface="+mn-ea"/>
                <a:cs typeface="+mn-cs"/>
              </a:rPr>
              <a:t> everyone for their attendance and give away a couple of door prizes.  Thank the host and return the control of the session back to the host.</a:t>
            </a:r>
            <a:endParaRPr lang="en-US" sz="1200" b="1" i="0" kern="1200" dirty="0" smtClean="0">
              <a:solidFill>
                <a:schemeClr val="tx1"/>
              </a:solidFill>
              <a:effectLst/>
              <a:latin typeface="Calibri Regular" charset="0"/>
              <a:ea typeface="+mn-ea"/>
              <a:cs typeface="+mn-cs"/>
            </a:endParaRPr>
          </a:p>
          <a:p>
            <a:endParaRPr lang="en-US" sz="1200" b="0" i="0" kern="1200" dirty="0" smtClean="0">
              <a:solidFill>
                <a:schemeClr val="tx1"/>
              </a:solidFill>
              <a:effectLst/>
              <a:latin typeface="Calibri Regular" charset="0"/>
              <a:ea typeface="+mn-ea"/>
              <a:cs typeface="+mn-cs"/>
            </a:endParaRPr>
          </a:p>
          <a:p>
            <a:r>
              <a:rPr lang="en-US" sz="1200" b="1" i="0" kern="1200" dirty="0" smtClean="0">
                <a:solidFill>
                  <a:schemeClr val="tx1"/>
                </a:solidFill>
                <a:effectLst/>
                <a:latin typeface="Calibri Regular" charset="0"/>
                <a:ea typeface="+mn-ea"/>
                <a:cs typeface="+mn-cs"/>
              </a:rPr>
              <a:t>Slide Text:</a:t>
            </a:r>
            <a:endParaRPr lang="en-US" sz="1200" b="0" i="0" kern="1200" dirty="0" smtClean="0">
              <a:solidFill>
                <a:schemeClr val="tx1"/>
              </a:solidFill>
              <a:effectLst/>
              <a:latin typeface="Calibri Regular" charset="0"/>
              <a:ea typeface="+mn-ea"/>
              <a:cs typeface="+mn-cs"/>
            </a:endParaRPr>
          </a:p>
          <a:p>
            <a:r>
              <a:rPr lang="en-US" sz="1200" b="0" i="0" kern="1200" dirty="0" smtClean="0">
                <a:solidFill>
                  <a:schemeClr val="tx1"/>
                </a:solidFill>
                <a:effectLst/>
                <a:latin typeface="Calibri Regular" charset="0"/>
                <a:ea typeface="+mn-ea"/>
                <a:cs typeface="+mn-cs"/>
              </a:rPr>
              <a:t>Please complete your Professional Learning Evaluation so that we know how we can continue to improve this Academy. Thank you for your feedback and participation!</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90</a:t>
            </a:fld>
            <a:endParaRPr lang="en-US"/>
          </a:p>
        </p:txBody>
      </p:sp>
    </p:spTree>
    <p:extLst>
      <p:ext uri="{BB962C8B-B14F-4D97-AF65-F5344CB8AC3E}">
        <p14:creationId xmlns:p14="http://schemas.microsoft.com/office/powerpoint/2010/main" val="318265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Calibri Regular" charset="0"/>
                <a:ea typeface="+mn-ea"/>
                <a:cs typeface="+mn-cs"/>
              </a:rPr>
              <a:t>Materials Needed: </a:t>
            </a:r>
            <a:r>
              <a:rPr lang="en-US" sz="1200" b="0" i="0" kern="1200" dirty="0" smtClean="0">
                <a:solidFill>
                  <a:schemeClr val="tx1"/>
                </a:solidFill>
                <a:effectLst/>
                <a:latin typeface="Calibri Regular" charset="0"/>
                <a:ea typeface="+mn-ea"/>
                <a:cs typeface="+mn-cs"/>
              </a:rPr>
              <a:t>None</a:t>
            </a:r>
          </a:p>
          <a:p>
            <a:r>
              <a:rPr lang="en-US" sz="1200" b="1" i="0" kern="1200" dirty="0" smtClean="0">
                <a:solidFill>
                  <a:schemeClr val="tx1"/>
                </a:solidFill>
                <a:effectLst/>
                <a:latin typeface="Calibri Regular" charset="0"/>
                <a:ea typeface="+mn-ea"/>
                <a:cs typeface="+mn-cs"/>
              </a:rPr>
              <a:t>Instructions for Facilitator: </a:t>
            </a:r>
            <a:r>
              <a:rPr lang="en-US" sz="1200" b="0" i="0" kern="1200" dirty="0" smtClean="0">
                <a:solidFill>
                  <a:schemeClr val="tx1"/>
                </a:solidFill>
                <a:effectLst/>
                <a:latin typeface="Calibri Regular" charset="0"/>
                <a:ea typeface="+mn-ea"/>
                <a:cs typeface="+mn-cs"/>
              </a:rPr>
              <a:t>None</a:t>
            </a:r>
          </a:p>
          <a:p>
            <a:r>
              <a:rPr lang="en-US" sz="1200" b="0" i="0" kern="1200" dirty="0" smtClean="0">
                <a:solidFill>
                  <a:schemeClr val="tx1"/>
                </a:solidFill>
                <a:effectLst/>
                <a:latin typeface="Calibri Regular" charset="0"/>
                <a:ea typeface="+mn-ea"/>
                <a:cs typeface="+mn-cs"/>
              </a:rPr>
              <a:t> </a:t>
            </a:r>
          </a:p>
          <a:p>
            <a:r>
              <a:rPr lang="en-US" sz="1200" b="1" i="0" kern="1200" dirty="0" smtClean="0">
                <a:solidFill>
                  <a:schemeClr val="tx1"/>
                </a:solidFill>
                <a:effectLst/>
                <a:latin typeface="Calibri Regular" charset="0"/>
                <a:ea typeface="+mn-ea"/>
                <a:cs typeface="+mn-cs"/>
              </a:rPr>
              <a:t>Sample Script: </a:t>
            </a:r>
            <a:r>
              <a:rPr lang="en-US" sz="1200" b="0" i="0" kern="1200" dirty="0" smtClean="0">
                <a:solidFill>
                  <a:schemeClr val="tx1"/>
                </a:solidFill>
                <a:effectLst/>
                <a:latin typeface="Calibri Regular" charset="0"/>
                <a:ea typeface="+mn-ea"/>
                <a:cs typeface="+mn-cs"/>
              </a:rPr>
              <a:t>“This graphic illustrates that the competencies overlap and influence each other.  Take for example a student who develops increased metacognitive competency by developing a new self-regulated learning strategy (e.g., a good note-taking strategy); use of this strategy would presumably lead to deeper comprehension of texts, and therefore increased core knowledge and cognitive competency.  A student who has developed a growth mindset (motivational competency) and believes that working hard can lead to success in the classroom may also develop a strong sense of belonging in the academic community (social/emotional competency).  Other examples?”</a:t>
            </a:r>
          </a:p>
          <a:p>
            <a:r>
              <a:rPr lang="en-US" sz="1200" b="0" i="0" kern="1200" dirty="0" smtClean="0">
                <a:solidFill>
                  <a:schemeClr val="tx1"/>
                </a:solidFill>
                <a:effectLst/>
                <a:latin typeface="Calibri Regular"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a:t>
            </a:fld>
            <a:endParaRPr lang="en-US"/>
          </a:p>
        </p:txBody>
      </p:sp>
    </p:spTree>
    <p:extLst>
      <p:ext uri="{BB962C8B-B14F-4D97-AF65-F5344CB8AC3E}">
        <p14:creationId xmlns:p14="http://schemas.microsoft.com/office/powerpoint/2010/main" val="425136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spcBef>
                <a:spcPts val="0"/>
              </a:spcBef>
              <a:buNone/>
            </a:pPr>
            <a:r>
              <a:rPr lang="en-US" b="1" u="sng" dirty="0" smtClean="0"/>
              <a:t>Facilitator:  Refer</a:t>
            </a:r>
            <a:r>
              <a:rPr lang="en-US" b="1" u="sng" baseline="0" dirty="0" smtClean="0"/>
              <a:t> to the four circles and point out when they interact that learning habits develop.</a:t>
            </a:r>
          </a:p>
          <a:p>
            <a:pPr lvl="0" rtl="0">
              <a:spcBef>
                <a:spcPts val="0"/>
              </a:spcBef>
              <a:buNone/>
            </a:pPr>
            <a:endParaRPr lang="en-US" b="1" u="sng" baseline="0"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10</a:t>
            </a:fld>
            <a:endParaRPr lang="en-US"/>
          </a:p>
        </p:txBody>
      </p:sp>
    </p:spTree>
    <p:extLst>
      <p:ext uri="{BB962C8B-B14F-4D97-AF65-F5344CB8AC3E}">
        <p14:creationId xmlns:p14="http://schemas.microsoft.com/office/powerpoint/2010/main" val="145066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0D17D-2647-4266-9487-0CA541A3FAFE}" type="slidenum">
              <a:rPr lang="en-US" smtClean="0"/>
              <a:pPr/>
              <a:t>‹#›</a:t>
            </a:fld>
            <a:endParaRPr lang="en-US"/>
          </a:p>
        </p:txBody>
      </p:sp>
    </p:spTree>
    <p:extLst>
      <p:ext uri="{BB962C8B-B14F-4D97-AF65-F5344CB8AC3E}">
        <p14:creationId xmlns:p14="http://schemas.microsoft.com/office/powerpoint/2010/main" val="70963689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B10A-B675-4087-9034-9B2183FA19D1}" type="slidenum">
              <a:rPr lang="en-US" smtClean="0"/>
              <a:pPr/>
              <a:t>‹#›</a:t>
            </a:fld>
            <a:endParaRPr lang="en-US"/>
          </a:p>
        </p:txBody>
      </p:sp>
    </p:spTree>
    <p:extLst>
      <p:ext uri="{BB962C8B-B14F-4D97-AF65-F5344CB8AC3E}">
        <p14:creationId xmlns:p14="http://schemas.microsoft.com/office/powerpoint/2010/main" val="1604802653"/>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3488-233A-4527-AB2B-86B08BC2E42E}" type="slidenum">
              <a:rPr lang="en-US" smtClean="0"/>
              <a:pPr/>
              <a:t>‹#›</a:t>
            </a:fld>
            <a:endParaRPr lang="en-US"/>
          </a:p>
        </p:txBody>
      </p:sp>
    </p:spTree>
    <p:extLst>
      <p:ext uri="{BB962C8B-B14F-4D97-AF65-F5344CB8AC3E}">
        <p14:creationId xmlns:p14="http://schemas.microsoft.com/office/powerpoint/2010/main" val="1464871170"/>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9DD91-C94B-4410-B8E2-C31341F4D57B}" type="slidenum">
              <a:rPr lang="en-US" smtClean="0"/>
              <a:pPr/>
              <a:t>‹#›</a:t>
            </a:fld>
            <a:endParaRPr lang="en-US"/>
          </a:p>
        </p:txBody>
      </p:sp>
    </p:spTree>
    <p:extLst>
      <p:ext uri="{BB962C8B-B14F-4D97-AF65-F5344CB8AC3E}">
        <p14:creationId xmlns:p14="http://schemas.microsoft.com/office/powerpoint/2010/main" val="1375110211"/>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CDFB7-BA1E-400C-A6DB-42D5818B1DD6}" type="slidenum">
              <a:rPr lang="en-US" smtClean="0"/>
              <a:pPr/>
              <a:t>‹#›</a:t>
            </a:fld>
            <a:endParaRPr lang="en-US"/>
          </a:p>
        </p:txBody>
      </p:sp>
    </p:spTree>
    <p:extLst>
      <p:ext uri="{BB962C8B-B14F-4D97-AF65-F5344CB8AC3E}">
        <p14:creationId xmlns:p14="http://schemas.microsoft.com/office/powerpoint/2010/main" val="1835525185"/>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1D494-68BC-407F-AF65-AB0F97113BB5}" type="slidenum">
              <a:rPr lang="en-US" smtClean="0"/>
              <a:pPr/>
              <a:t>‹#›</a:t>
            </a:fld>
            <a:endParaRPr lang="en-US"/>
          </a:p>
        </p:txBody>
      </p:sp>
    </p:spTree>
    <p:extLst>
      <p:ext uri="{BB962C8B-B14F-4D97-AF65-F5344CB8AC3E}">
        <p14:creationId xmlns:p14="http://schemas.microsoft.com/office/powerpoint/2010/main" val="3330424937"/>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E3192-E4CE-48D6-A6F2-6D2A272381B1}" type="slidenum">
              <a:rPr lang="en-US" smtClean="0"/>
              <a:pPr/>
              <a:t>‹#›</a:t>
            </a:fld>
            <a:endParaRPr lang="en-US"/>
          </a:p>
        </p:txBody>
      </p:sp>
    </p:spTree>
    <p:extLst>
      <p:ext uri="{BB962C8B-B14F-4D97-AF65-F5344CB8AC3E}">
        <p14:creationId xmlns:p14="http://schemas.microsoft.com/office/powerpoint/2010/main" val="190705199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38FEF-6213-4598-919E-2C5D33C16990}" type="slidenum">
              <a:rPr lang="en-US" smtClean="0"/>
              <a:pPr/>
              <a:t>‹#›</a:t>
            </a:fld>
            <a:endParaRPr lang="en-US"/>
          </a:p>
        </p:txBody>
      </p:sp>
    </p:spTree>
    <p:extLst>
      <p:ext uri="{BB962C8B-B14F-4D97-AF65-F5344CB8AC3E}">
        <p14:creationId xmlns:p14="http://schemas.microsoft.com/office/powerpoint/2010/main" val="3147545448"/>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107C3-E985-4DC2-8886-570CDD1DCD6B}" type="slidenum">
              <a:rPr lang="en-US" smtClean="0"/>
              <a:pPr/>
              <a:t>‹#›</a:t>
            </a:fld>
            <a:endParaRPr lang="en-US"/>
          </a:p>
        </p:txBody>
      </p:sp>
    </p:spTree>
    <p:extLst>
      <p:ext uri="{BB962C8B-B14F-4D97-AF65-F5344CB8AC3E}">
        <p14:creationId xmlns:p14="http://schemas.microsoft.com/office/powerpoint/2010/main" val="1691365380"/>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7DE84-1273-4261-A7F9-101789AABE14}" type="slidenum">
              <a:rPr lang="en-US" smtClean="0"/>
              <a:pPr/>
              <a:t>‹#›</a:t>
            </a:fld>
            <a:endParaRPr lang="en-US"/>
          </a:p>
        </p:txBody>
      </p:sp>
    </p:spTree>
    <p:extLst>
      <p:ext uri="{BB962C8B-B14F-4D97-AF65-F5344CB8AC3E}">
        <p14:creationId xmlns:p14="http://schemas.microsoft.com/office/powerpoint/2010/main" val="188854655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4E99E-F311-4DF1-948C-EE093CE6CFF9}" type="slidenum">
              <a:rPr lang="en-US" smtClean="0"/>
              <a:pPr/>
              <a:t>‹#›</a:t>
            </a:fld>
            <a:endParaRPr lang="en-US"/>
          </a:p>
        </p:txBody>
      </p:sp>
    </p:spTree>
    <p:extLst>
      <p:ext uri="{BB962C8B-B14F-4D97-AF65-F5344CB8AC3E}">
        <p14:creationId xmlns:p14="http://schemas.microsoft.com/office/powerpoint/2010/main" val="801417527"/>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accent4"/>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DD1F01D4-9524-4813-B564-656FF752DF88}" type="slidenum">
              <a:rPr lang="en-US" smtClean="0"/>
              <a:pPr/>
              <a:t>‹#›</a:t>
            </a:fld>
            <a:endParaRPr lang="en-US" dirty="0"/>
          </a:p>
        </p:txBody>
      </p:sp>
    </p:spTree>
    <p:extLst>
      <p:ext uri="{BB962C8B-B14F-4D97-AF65-F5344CB8AC3E}">
        <p14:creationId xmlns:p14="http://schemas.microsoft.com/office/powerpoint/2010/main" val="3819996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14.png"/><Relationship Id="rId4" Type="http://schemas.openxmlformats.org/officeDocument/2006/relationships/image" Target="../media/image26.jp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1.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jp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youtube.com/v/OsIqpMLNW3M"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jpg"/><Relationship Id="rId4" Type="http://schemas.openxmlformats.org/officeDocument/2006/relationships/image" Target="../media/image36.jp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jp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8.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teachingchannel.org/videos/student-annotated-reading-strategy" TargetMode="Externa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26.jp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jpe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teachingchannel.org/videos/persist-through-challenges-perts" TargetMode="External"/><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27.jp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5.jpe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8.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DqNn9qWoO1M" TargetMode="External"/><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http://youtube.com/v/DqNn9qWoO1M" TargetMode="External"/><Relationship Id="rId10" Type="http://schemas.openxmlformats.org/officeDocument/2006/relationships/image" Target="../media/image14.png"/><Relationship Id="rId4" Type="http://schemas.openxmlformats.org/officeDocument/2006/relationships/image" Target="../media/image28.jpg"/><Relationship Id="rId9"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14.png"/><Relationship Id="rId5" Type="http://schemas.openxmlformats.org/officeDocument/2006/relationships/image" Target="../media/image26.jpg"/><Relationship Id="rId10" Type="http://schemas.openxmlformats.org/officeDocument/2006/relationships/image" Target="../media/image13.png"/><Relationship Id="rId4" Type="http://schemas.openxmlformats.org/officeDocument/2006/relationships/image" Target="../media/image25.jpg"/><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14.png"/><Relationship Id="rId5" Type="http://schemas.openxmlformats.org/officeDocument/2006/relationships/image" Target="../media/image26.jpg"/><Relationship Id="rId10" Type="http://schemas.openxmlformats.org/officeDocument/2006/relationships/image" Target="../media/image13.png"/><Relationship Id="rId4" Type="http://schemas.openxmlformats.org/officeDocument/2006/relationships/image" Target="../media/image25.jpg"/><Relationship Id="rId9"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3.png"/><Relationship Id="rId5" Type="http://schemas.openxmlformats.org/officeDocument/2006/relationships/diagramQuickStyle" Target="../diagrams/quickStyle3.xml"/><Relationship Id="rId10" Type="http://schemas.openxmlformats.org/officeDocument/2006/relationships/image" Target="../media/image12.png"/><Relationship Id="rId4" Type="http://schemas.openxmlformats.org/officeDocument/2006/relationships/diagramLayout" Target="../diagrams/layout3.xml"/><Relationship Id="rId9"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3.jpg"/><Relationship Id="rId7"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3.jpg"/><Relationship Id="rId7"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5.png"/></Relationships>
</file>

<file path=ppt/slides/_rels/slide78.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4.pn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3.jpg"/><Relationship Id="rId7"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enteril.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14.png"/><Relationship Id="rId4" Type="http://schemas.openxmlformats.org/officeDocument/2006/relationships/image" Target="../media/image26.jpg"/><Relationship Id="rId9"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gs>
          </a:gsLst>
          <a:lin ang="6000000" scaled="0"/>
          <a:tileRect/>
        </a:gradFill>
        <a:effectLst/>
      </p:bgPr>
    </p:bg>
    <p:spTree>
      <p:nvGrpSpPr>
        <p:cNvPr id="1" name=""/>
        <p:cNvGrpSpPr/>
        <p:nvPr/>
      </p:nvGrpSpPr>
      <p:grpSpPr>
        <a:xfrm>
          <a:off x="0" y="0"/>
          <a:ext cx="0" cy="0"/>
          <a:chOff x="0" y="0"/>
          <a:chExt cx="0" cy="0"/>
        </a:xfrm>
      </p:grpSpPr>
      <p:grpSp>
        <p:nvGrpSpPr>
          <p:cNvPr id="2" name="Group 1"/>
          <p:cNvGrpSpPr/>
          <p:nvPr/>
        </p:nvGrpSpPr>
        <p:grpSpPr>
          <a:xfrm>
            <a:off x="2053069" y="4207031"/>
            <a:ext cx="5037863" cy="1339280"/>
            <a:chOff x="1837775" y="3522157"/>
            <a:chExt cx="6717150" cy="178570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70" y="3545621"/>
              <a:ext cx="1707028" cy="170093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897" y="3588643"/>
              <a:ext cx="1707028" cy="171922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775" y="3522157"/>
              <a:ext cx="1761897" cy="17740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794" y="3586953"/>
              <a:ext cx="1694835" cy="1694835"/>
            </a:xfrm>
            <a:prstGeom prst="rect">
              <a:avLst/>
            </a:prstGeom>
          </p:spPr>
        </p:pic>
      </p:grpSp>
      <p:sp>
        <p:nvSpPr>
          <p:cNvPr id="12" name="Title 11"/>
          <p:cNvSpPr>
            <a:spLocks noGrp="1"/>
          </p:cNvSpPr>
          <p:nvPr>
            <p:ph type="ctrTitle"/>
          </p:nvPr>
        </p:nvSpPr>
        <p:spPr>
          <a:xfrm>
            <a:off x="652827" y="1708893"/>
            <a:ext cx="7948247" cy="2210440"/>
          </a:xfrm>
        </p:spPr>
        <p:txBody>
          <a:bodyPr>
            <a:normAutofit/>
          </a:bodyPr>
          <a:lstStyle/>
          <a:p>
            <a:r>
              <a:rPr lang="en-US" sz="6000" b="1" dirty="0" smtClean="0">
                <a:latin typeface="Calibri" panose="020F0502020204030204" pitchFamily="34" charset="0"/>
                <a:cs typeface="Calibri" panose="020F0502020204030204" pitchFamily="34" charset="0"/>
              </a:rPr>
              <a:t>The Something Other</a:t>
            </a:r>
            <a:r>
              <a:rPr lang="en-US" dirty="0" smtClean="0"/>
              <a:t/>
            </a:r>
            <a:br>
              <a:rPr lang="en-US" dirty="0" smtClean="0"/>
            </a:br>
            <a:r>
              <a:rPr lang="en-US" sz="3675" dirty="0"/>
              <a:t>Personal Competencies Academy</a:t>
            </a:r>
            <a:br>
              <a:rPr lang="en-US" sz="3675" dirty="0"/>
            </a:br>
            <a:r>
              <a:rPr lang="en-US" sz="1800" dirty="0"/>
              <a:t>Center on Innovations in Learning</a:t>
            </a:r>
            <a:br>
              <a:rPr lang="en-US" sz="1800" dirty="0"/>
            </a:br>
            <a:r>
              <a:rPr lang="en-US" sz="1800" dirty="0"/>
              <a:t>Academic Development Institute</a:t>
            </a:r>
            <a:endParaRPr lang="en-US" sz="3675" dirty="0"/>
          </a:p>
        </p:txBody>
      </p:sp>
      <p:grpSp>
        <p:nvGrpSpPr>
          <p:cNvPr id="14" name="Group 13"/>
          <p:cNvGrpSpPr/>
          <p:nvPr/>
        </p:nvGrpSpPr>
        <p:grpSpPr>
          <a:xfrm>
            <a:off x="7554251" y="1234272"/>
            <a:ext cx="893499" cy="924459"/>
            <a:chOff x="5054345" y="1191337"/>
            <a:chExt cx="3205301" cy="3289105"/>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345" y="2038659"/>
              <a:ext cx="1707029" cy="170093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2617" y="2020367"/>
              <a:ext cx="1707029" cy="171922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0940" y="1191337"/>
              <a:ext cx="1761897" cy="177409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2440" y="2785606"/>
              <a:ext cx="1694836" cy="1694836"/>
            </a:xfrm>
            <a:prstGeom prst="rect">
              <a:avLst/>
            </a:prstGeom>
          </p:spPr>
        </p:pic>
      </p:grpSp>
    </p:spTree>
    <p:extLst>
      <p:ext uri="{BB962C8B-B14F-4D97-AF65-F5344CB8AC3E}">
        <p14:creationId xmlns:p14="http://schemas.microsoft.com/office/powerpoint/2010/main" val="146454424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chemeClr val="accent5">
                    <a:lumMod val="75000"/>
                  </a:schemeClr>
                </a:solidFill>
              </a:rPr>
              <a:t>The Learning Habits</a:t>
            </a:r>
            <a:endParaRPr lang="en-US" sz="4000" b="1" dirty="0">
              <a:solidFill>
                <a:schemeClr val="accent5">
                  <a:lumMod val="75000"/>
                </a:schemeClr>
              </a:solidFill>
            </a:endParaRPr>
          </a:p>
        </p:txBody>
      </p:sp>
      <p:sp>
        <p:nvSpPr>
          <p:cNvPr id="16" name="Shape 334"/>
          <p:cNvSpPr txBox="1">
            <a:spLocks noGrp="1"/>
          </p:cNvSpPr>
          <p:nvPr>
            <p:ph idx="1"/>
          </p:nvPr>
        </p:nvSpPr>
        <p:spPr>
          <a:xfrm>
            <a:off x="1752610" y="2046521"/>
            <a:ext cx="3080657" cy="3920899"/>
          </a:xfrm>
          <a:prstGeom prst="rect">
            <a:avLst/>
          </a:prstGeom>
          <a:noFill/>
          <a:ln>
            <a:noFill/>
          </a:ln>
        </p:spPr>
        <p:txBody>
          <a:bodyPr lIns="91425" tIns="91425" rIns="91425" bIns="91425" anchor="t" anchorCtr="0">
            <a:noAutofit/>
          </a:bodyPr>
          <a:lstStyle/>
          <a:p>
            <a:pPr lvl="0" algn="ctr" rtl="0">
              <a:spcBef>
                <a:spcPts val="0"/>
              </a:spcBef>
              <a:buNone/>
            </a:pPr>
            <a:r>
              <a:rPr lang="en" sz="3200" dirty="0">
                <a:solidFill>
                  <a:schemeClr val="tx1"/>
                </a:solidFill>
                <a:latin typeface="Calibri Regular" charset="0"/>
                <a:ea typeface="Calibri Regular" charset="0"/>
                <a:cs typeface="Calibri Regular" charset="0"/>
                <a:sym typeface="Average"/>
              </a:rPr>
              <a:t>The intersection of these competencies is where learning habits develop.</a:t>
            </a:r>
          </a:p>
        </p:txBody>
      </p:sp>
      <p:grpSp>
        <p:nvGrpSpPr>
          <p:cNvPr id="7" name="Group 6"/>
          <p:cNvGrpSpPr/>
          <p:nvPr/>
        </p:nvGrpSpPr>
        <p:grpSpPr>
          <a:xfrm>
            <a:off x="5653488" y="2220693"/>
            <a:ext cx="2968007" cy="2917979"/>
            <a:chOff x="4303650" y="1219675"/>
            <a:chExt cx="3946525" cy="3548875"/>
          </a:xfrm>
        </p:grpSpPr>
        <p:sp>
          <p:nvSpPr>
            <p:cNvPr id="8" name="Shape 315"/>
            <p:cNvSpPr/>
            <p:nvPr/>
          </p:nvSpPr>
          <p:spPr>
            <a:xfrm>
              <a:off x="4303650"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Calibri Regular" charset="0"/>
                  <a:ea typeface="Calibri Regular" charset="0"/>
                  <a:cs typeface="Calibri Regular" charset="0"/>
                </a:rPr>
                <a:t>    </a:t>
              </a:r>
            </a:p>
          </p:txBody>
        </p:sp>
        <p:sp>
          <p:nvSpPr>
            <p:cNvPr id="9" name="Shape 316"/>
            <p:cNvSpPr/>
            <p:nvPr/>
          </p:nvSpPr>
          <p:spPr>
            <a:xfrm>
              <a:off x="4303650" y="2603825"/>
              <a:ext cx="2240699"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10" name="Shape 317"/>
            <p:cNvSpPr/>
            <p:nvPr/>
          </p:nvSpPr>
          <p:spPr>
            <a:xfrm>
              <a:off x="5981650" y="26505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p:txBody>
        </p:sp>
        <p:sp>
          <p:nvSpPr>
            <p:cNvPr id="11" name="Shape 318"/>
            <p:cNvSpPr/>
            <p:nvPr/>
          </p:nvSpPr>
          <p:spPr>
            <a:xfrm>
              <a:off x="6009475"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endParaRPr lang="en" dirty="0">
                <a:solidFill>
                  <a:srgbClr val="FFFFFF"/>
                </a:solidFill>
                <a:latin typeface="Calibri Regular" charset="0"/>
                <a:ea typeface="Calibri Regular" charset="0"/>
                <a:cs typeface="Calibri Regular" charset="0"/>
                <a:sym typeface="Average"/>
              </a:endParaRPr>
            </a:p>
          </p:txBody>
        </p:sp>
        <p:pic>
          <p:nvPicPr>
            <p:cNvPr id="12" name="Shape 320" descr="... brain and gears | by ..."/>
            <p:cNvPicPr preferRelativeResize="0"/>
            <p:nvPr/>
          </p:nvPicPr>
          <p:blipFill>
            <a:blip r:embed="rId3">
              <a:alphaModFix/>
            </a:blip>
            <a:stretch>
              <a:fillRect/>
            </a:stretch>
          </p:blipFill>
          <p:spPr>
            <a:xfrm>
              <a:off x="4966829" y="1938275"/>
              <a:ext cx="733048" cy="572700"/>
            </a:xfrm>
            <a:prstGeom prst="rect">
              <a:avLst/>
            </a:prstGeom>
            <a:noFill/>
            <a:ln>
              <a:noFill/>
            </a:ln>
          </p:spPr>
        </p:pic>
        <p:pic>
          <p:nvPicPr>
            <p:cNvPr id="13" name="Shape 321" descr="Lightbulb by kwl617 ..."/>
            <p:cNvPicPr preferRelativeResize="0"/>
            <p:nvPr/>
          </p:nvPicPr>
          <p:blipFill>
            <a:blip r:embed="rId4">
              <a:alphaModFix/>
            </a:blip>
            <a:stretch>
              <a:fillRect/>
            </a:stretch>
          </p:blipFill>
          <p:spPr>
            <a:xfrm>
              <a:off x="6883197" y="1889150"/>
              <a:ext cx="642924" cy="626650"/>
            </a:xfrm>
            <a:prstGeom prst="rect">
              <a:avLst/>
            </a:prstGeom>
            <a:noFill/>
            <a:ln>
              <a:noFill/>
            </a:ln>
          </p:spPr>
        </p:pic>
        <p:pic>
          <p:nvPicPr>
            <p:cNvPr id="14" name="Shape 322" descr="Man reading book | Flickr ..."/>
            <p:cNvPicPr preferRelativeResize="0"/>
            <p:nvPr/>
          </p:nvPicPr>
          <p:blipFill>
            <a:blip r:embed="rId5">
              <a:alphaModFix/>
            </a:blip>
            <a:stretch>
              <a:fillRect/>
            </a:stretch>
          </p:blipFill>
          <p:spPr>
            <a:xfrm>
              <a:off x="5011875" y="3421875"/>
              <a:ext cx="642924" cy="642924"/>
            </a:xfrm>
            <a:prstGeom prst="rect">
              <a:avLst/>
            </a:prstGeom>
            <a:noFill/>
            <a:ln>
              <a:noFill/>
            </a:ln>
          </p:spPr>
        </p:pic>
        <p:pic>
          <p:nvPicPr>
            <p:cNvPr id="15" name="Shape 323" descr="Yellow 3d Smiley Icon ..."/>
            <p:cNvPicPr preferRelativeResize="0"/>
            <p:nvPr/>
          </p:nvPicPr>
          <p:blipFill>
            <a:blip r:embed="rId6">
              <a:alphaModFix/>
            </a:blip>
            <a:stretch>
              <a:fillRect/>
            </a:stretch>
          </p:blipFill>
          <p:spPr>
            <a:xfrm>
              <a:off x="6827824" y="3472330"/>
              <a:ext cx="642926" cy="636568"/>
            </a:xfrm>
            <a:prstGeom prst="rect">
              <a:avLst/>
            </a:prstGeom>
            <a:noFill/>
            <a:ln>
              <a:noFill/>
            </a:ln>
          </p:spPr>
        </p:pic>
      </p:grpSp>
      <p:cxnSp>
        <p:nvCxnSpPr>
          <p:cNvPr id="4" name="Straight Arrow Connector 3"/>
          <p:cNvCxnSpPr>
            <a:stCxn id="8" idx="5"/>
            <a:endCxn id="8" idx="5"/>
          </p:cNvCxnSpPr>
          <p:nvPr/>
        </p:nvCxnSpPr>
        <p:spPr bwMode="auto">
          <a:xfrm>
            <a:off x="7091827" y="3707128"/>
            <a:ext cx="0" cy="0"/>
          </a:xfrm>
          <a:prstGeom prst="straightConnector1">
            <a:avLst/>
          </a:prstGeom>
          <a:solidFill>
            <a:srgbClr val="C0C0C0"/>
          </a:solidFill>
          <a:ln>
            <a:noFill/>
            <a:tailEnd type="arrow"/>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
        <p:nvSpPr>
          <p:cNvPr id="6" name="Right Arrow 5"/>
          <p:cNvSpPr/>
          <p:nvPr/>
        </p:nvSpPr>
        <p:spPr>
          <a:xfrm>
            <a:off x="4614863" y="3491175"/>
            <a:ext cx="2409041" cy="2560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0021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1295273"/>
            <a:ext cx="6686550" cy="4641493"/>
          </a:xfrm>
          <a:prstGeom prst="rect">
            <a:avLst/>
          </a:prstGeom>
        </p:spPr>
      </p:pic>
      <p:sp>
        <p:nvSpPr>
          <p:cNvPr id="5" name="Title 4"/>
          <p:cNvSpPr>
            <a:spLocks noGrp="1"/>
          </p:cNvSpPr>
          <p:nvPr>
            <p:ph type="title"/>
          </p:nvPr>
        </p:nvSpPr>
        <p:spPr/>
        <p:txBody>
          <a:bodyPr>
            <a:normAutofit/>
          </a:bodyPr>
          <a:lstStyle/>
          <a:p>
            <a:r>
              <a:rPr lang="en-US" sz="4000" b="1" dirty="0" smtClean="0">
                <a:solidFill>
                  <a:schemeClr val="accent5">
                    <a:lumMod val="75000"/>
                  </a:schemeClr>
                </a:solidFill>
              </a:rPr>
              <a:t>The Framework</a:t>
            </a:r>
            <a:endParaRPr lang="en-US" sz="4000" b="1" dirty="0">
              <a:solidFill>
                <a:schemeClr val="accent5">
                  <a:lumMod val="75000"/>
                </a:schemeClr>
              </a:solidFill>
            </a:endParaRPr>
          </a:p>
        </p:txBody>
      </p:sp>
      <p:sp>
        <p:nvSpPr>
          <p:cNvPr id="8" name="TextBox 7"/>
          <p:cNvSpPr txBox="1"/>
          <p:nvPr/>
        </p:nvSpPr>
        <p:spPr>
          <a:xfrm>
            <a:off x="1948553" y="5943620"/>
            <a:ext cx="6814457" cy="640175"/>
          </a:xfrm>
          <a:prstGeom prst="rect">
            <a:avLst/>
          </a:prstGeom>
          <a:noFill/>
        </p:spPr>
        <p:txBody>
          <a:bodyPr wrap="square" rtlCol="0">
            <a:spAutoFit/>
          </a:bodyPr>
          <a:lstStyle/>
          <a:p>
            <a:pPr lvl="0"/>
            <a:r>
              <a:rPr lang="en" sz="1100" dirty="0">
                <a:latin typeface="Calibri Regular" charset="0"/>
                <a:ea typeface="Calibri Regular" charset="0"/>
                <a:cs typeface="Calibri Regular" charset="0"/>
                <a:sym typeface="Average"/>
              </a:rPr>
              <a:t>Redding, S. (2014). The Something Other: Personal competencies for learning and life. Philadelphia, PA: Temple University, Center on Innovations in Learning. </a:t>
            </a:r>
          </a:p>
          <a:p>
            <a:endParaRPr lang="en-US" dirty="0">
              <a:latin typeface="Calibri" panose="020F0502020204030204" pitchFamily="34" charset="0"/>
            </a:endParaRPr>
          </a:p>
        </p:txBody>
      </p:sp>
      <p:grpSp>
        <p:nvGrpSpPr>
          <p:cNvPr id="6" name="Group 5"/>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93487529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223" y="1027907"/>
            <a:ext cx="6549382" cy="4912037"/>
          </a:xfrm>
          <a:prstGeom prst="rect">
            <a:avLst/>
          </a:prstGeom>
        </p:spPr>
      </p:pic>
    </p:spTree>
    <p:extLst>
      <p:ext uri="{BB962C8B-B14F-4D97-AF65-F5344CB8AC3E}">
        <p14:creationId xmlns:p14="http://schemas.microsoft.com/office/powerpoint/2010/main" val="5895041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 </a:t>
            </a:r>
            <a:r>
              <a:rPr lang="en" sz="4000" b="1" i="1" dirty="0">
                <a:solidFill>
                  <a:schemeClr val="accent5">
                    <a:lumMod val="75000"/>
                  </a:schemeClr>
                </a:solidFill>
              </a:rPr>
              <a:t>You</a:t>
            </a:r>
            <a:endParaRPr lang="en-US" sz="4000" b="1" dirty="0">
              <a:solidFill>
                <a:schemeClr val="accent5">
                  <a:lumMod val="75000"/>
                </a:schemeClr>
              </a:solidFill>
            </a:endParaRPr>
          </a:p>
        </p:txBody>
      </p:sp>
      <p:sp>
        <p:nvSpPr>
          <p:cNvPr id="5" name="Content Placeholder 4"/>
          <p:cNvSpPr>
            <a:spLocks noGrp="1"/>
          </p:cNvSpPr>
          <p:nvPr>
            <p:ph idx="1"/>
          </p:nvPr>
        </p:nvSpPr>
        <p:spPr/>
        <p:txBody>
          <a:bodyPr/>
          <a:lstStyle/>
          <a:p>
            <a:pPr marL="0" lvl="0" indent="0">
              <a:spcAft>
                <a:spcPts val="600"/>
              </a:spcAft>
              <a:buNone/>
            </a:pPr>
            <a:r>
              <a:rPr lang="en" dirty="0"/>
              <a:t>Think of </a:t>
            </a:r>
            <a:r>
              <a:rPr lang="en" dirty="0" smtClean="0"/>
              <a:t>something you are good at doing. </a:t>
            </a:r>
            <a:r>
              <a:rPr lang="en" dirty="0"/>
              <a:t>How </a:t>
            </a:r>
            <a:r>
              <a:rPr lang="en" dirty="0" smtClean="0"/>
              <a:t>did </a:t>
            </a:r>
            <a:r>
              <a:rPr lang="en" dirty="0"/>
              <a:t>you developed this </a:t>
            </a:r>
            <a:r>
              <a:rPr lang="en" dirty="0" smtClean="0"/>
              <a:t>skill</a:t>
            </a:r>
            <a:r>
              <a:rPr lang="en" dirty="0"/>
              <a:t>? </a:t>
            </a:r>
          </a:p>
          <a:p>
            <a:pPr marL="0" lvl="0" indent="0">
              <a:spcAft>
                <a:spcPts val="600"/>
              </a:spcAft>
              <a:buNone/>
            </a:pPr>
            <a:r>
              <a:rPr lang="en" dirty="0" smtClean="0"/>
              <a:t>In your </a:t>
            </a:r>
            <a:r>
              <a:rPr lang="en" dirty="0"/>
              <a:t>participant’s guide, use the note paper to jot down your thoughts.</a:t>
            </a:r>
          </a:p>
          <a:p>
            <a:pPr marL="0" lvl="0" indent="0">
              <a:spcAft>
                <a:spcPts val="600"/>
              </a:spcAft>
              <a:buNone/>
            </a:pPr>
            <a:r>
              <a:rPr lang="en" dirty="0">
                <a:solidFill>
                  <a:schemeClr val="tx1"/>
                </a:solidFill>
                <a:ea typeface="Calibri Regular" charset="0"/>
                <a:cs typeface="Calibri Regular" charset="0"/>
                <a:sym typeface="Average"/>
              </a:rPr>
              <a:t>Odds are, you’ve used the personal competencies while learning this skill!</a:t>
            </a:r>
          </a:p>
          <a:p>
            <a:pPr marL="0" indent="0">
              <a:buNone/>
            </a:pPr>
            <a:endParaRPr lang="en-US" dirty="0"/>
          </a:p>
        </p:txBody>
      </p:sp>
      <p:pic>
        <p:nvPicPr>
          <p:cNvPr id="6" name="Shape 403" descr="... Reading a Book | by ..."/>
          <p:cNvPicPr preferRelativeResize="0"/>
          <p:nvPr/>
        </p:nvPicPr>
        <p:blipFill>
          <a:blip r:embed="rId3">
            <a:alphaModFix/>
          </a:blip>
          <a:stretch>
            <a:fillRect/>
          </a:stretch>
        </p:blipFill>
        <p:spPr>
          <a:xfrm>
            <a:off x="1934757" y="4312942"/>
            <a:ext cx="1698967" cy="1133199"/>
          </a:xfrm>
          <a:prstGeom prst="rect">
            <a:avLst/>
          </a:prstGeom>
          <a:noFill/>
          <a:ln>
            <a:noFill/>
          </a:ln>
        </p:spPr>
      </p:pic>
      <p:pic>
        <p:nvPicPr>
          <p:cNvPr id="7" name="Shape 400" descr="... playing, game, tennis, ..."/>
          <p:cNvPicPr preferRelativeResize="0"/>
          <p:nvPr/>
        </p:nvPicPr>
        <p:blipFill>
          <a:blip r:embed="rId4">
            <a:alphaModFix/>
          </a:blip>
          <a:stretch>
            <a:fillRect/>
          </a:stretch>
        </p:blipFill>
        <p:spPr>
          <a:xfrm>
            <a:off x="3450577" y="4722713"/>
            <a:ext cx="1306075" cy="1968149"/>
          </a:xfrm>
          <a:prstGeom prst="rect">
            <a:avLst/>
          </a:prstGeom>
          <a:noFill/>
          <a:ln>
            <a:noFill/>
          </a:ln>
        </p:spPr>
      </p:pic>
      <p:pic>
        <p:nvPicPr>
          <p:cNvPr id="8" name="Shape 402" descr="Trying playing Yume ni Yell on ..."/>
          <p:cNvPicPr preferRelativeResize="0"/>
          <p:nvPr/>
        </p:nvPicPr>
        <p:blipFill>
          <a:blip r:embed="rId5">
            <a:alphaModFix/>
          </a:blip>
          <a:stretch>
            <a:fillRect/>
          </a:stretch>
        </p:blipFill>
        <p:spPr>
          <a:xfrm>
            <a:off x="4745251" y="4068971"/>
            <a:ext cx="2014579" cy="1133200"/>
          </a:xfrm>
          <a:prstGeom prst="rect">
            <a:avLst/>
          </a:prstGeom>
          <a:noFill/>
          <a:ln>
            <a:noFill/>
          </a:ln>
        </p:spPr>
      </p:pic>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6809874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 </a:t>
            </a:r>
            <a:r>
              <a:rPr lang="en" sz="4000" b="1" i="1" dirty="0">
                <a:solidFill>
                  <a:schemeClr val="accent5">
                    <a:lumMod val="75000"/>
                  </a:schemeClr>
                </a:solidFill>
              </a:rPr>
              <a:t>You</a:t>
            </a:r>
            <a:endParaRPr lang="en-US" sz="4000" b="1" dirty="0">
              <a:solidFill>
                <a:schemeClr val="accent5">
                  <a:lumMod val="75000"/>
                </a:schemeClr>
              </a:solidFill>
            </a:endParaRPr>
          </a:p>
        </p:txBody>
      </p:sp>
      <p:sp>
        <p:nvSpPr>
          <p:cNvPr id="5" name="Content Placeholder 4"/>
          <p:cNvSpPr>
            <a:spLocks noGrp="1"/>
          </p:cNvSpPr>
          <p:nvPr>
            <p:ph idx="1"/>
          </p:nvPr>
        </p:nvSpPr>
        <p:spPr/>
        <p:txBody>
          <a:bodyPr>
            <a:normAutofit/>
          </a:bodyPr>
          <a:lstStyle/>
          <a:p>
            <a:pPr lvl="0">
              <a:spcBef>
                <a:spcPts val="0"/>
              </a:spcBef>
              <a:buNone/>
            </a:pPr>
            <a:r>
              <a:rPr lang="en" sz="2200" dirty="0"/>
              <a:t>How can you connect your own </a:t>
            </a:r>
            <a:r>
              <a:rPr lang="en" sz="2200" dirty="0" smtClean="0"/>
              <a:t>skill </a:t>
            </a:r>
            <a:r>
              <a:rPr lang="en" sz="2200" dirty="0"/>
              <a:t>to the </a:t>
            </a:r>
            <a:r>
              <a:rPr lang="en" sz="2200" dirty="0" smtClean="0"/>
              <a:t>competencies?</a:t>
            </a:r>
          </a:p>
          <a:p>
            <a:pPr lvl="0">
              <a:spcBef>
                <a:spcPts val="0"/>
              </a:spcBef>
              <a:buNone/>
            </a:pPr>
            <a:endParaRPr lang="en" sz="2200" dirty="0"/>
          </a:p>
          <a:p>
            <a:pPr marL="457200" lvl="0" indent="-330200">
              <a:spcBef>
                <a:spcPts val="0"/>
              </a:spcBef>
              <a:buSzPct val="100000"/>
              <a:buFont typeface="Arial" charset="0"/>
              <a:buChar char="•"/>
            </a:pPr>
            <a:r>
              <a:rPr lang="en" sz="2200" dirty="0" smtClean="0"/>
              <a:t>Did something you already knew help in </a:t>
            </a:r>
            <a:r>
              <a:rPr lang="en" sz="2200" u="sng" dirty="0" smtClean="0"/>
              <a:t>what</a:t>
            </a:r>
            <a:r>
              <a:rPr lang="en" sz="2200" dirty="0" smtClean="0"/>
              <a:t> you had to learn?</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What strategies did you use in learning, </a:t>
            </a:r>
            <a:r>
              <a:rPr lang="en" sz="2200" u="sng" dirty="0" smtClean="0"/>
              <a:t>how</a:t>
            </a:r>
            <a:r>
              <a:rPr lang="en" sz="2200" dirty="0" smtClean="0"/>
              <a:t> did you learn? </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u="sng" dirty="0" smtClean="0"/>
              <a:t>Why</a:t>
            </a:r>
            <a:r>
              <a:rPr lang="en" sz="2200" dirty="0" smtClean="0"/>
              <a:t> did you learn this? Ever consider giving up? Why or why not?</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Did you </a:t>
            </a:r>
            <a:r>
              <a:rPr lang="en" sz="2200" u="sng" dirty="0" smtClean="0"/>
              <a:t>interact</a:t>
            </a:r>
            <a:r>
              <a:rPr lang="en" sz="2200" dirty="0" smtClean="0"/>
              <a:t> with other people in your learning?</a:t>
            </a:r>
          </a:p>
          <a:p>
            <a:pPr marL="457200" lvl="0" indent="-330200">
              <a:spcBef>
                <a:spcPts val="0"/>
              </a:spcBef>
              <a:buSzPct val="100000"/>
              <a:buFont typeface="Arial" charset="0"/>
              <a:buChar char="•"/>
            </a:pPr>
            <a:endParaRPr lang="en" sz="2200" dirty="0"/>
          </a:p>
          <a:p>
            <a:pPr marL="457200" lvl="0" indent="-330200">
              <a:spcBef>
                <a:spcPts val="0"/>
              </a:spcBef>
              <a:buSzPct val="100000"/>
              <a:buFont typeface="Arial" charset="0"/>
              <a:buChar char="•"/>
            </a:pPr>
            <a:r>
              <a:rPr lang="en" sz="2200" dirty="0" smtClean="0"/>
              <a:t>Does this hobby help define </a:t>
            </a:r>
            <a:r>
              <a:rPr lang="en" sz="2200" u="sng" dirty="0" smtClean="0"/>
              <a:t>who</a:t>
            </a:r>
            <a:r>
              <a:rPr lang="en" sz="2200" dirty="0" smtClean="0"/>
              <a:t> you are? </a:t>
            </a:r>
            <a:endParaRPr lang="en" sz="2200" dirty="0"/>
          </a:p>
          <a:p>
            <a:pPr marL="457200" lvl="0" indent="-330200">
              <a:spcBef>
                <a:spcPts val="0"/>
              </a:spcBef>
              <a:buSzPct val="100000"/>
              <a:buFont typeface="Arial" charset="0"/>
              <a:buChar char="•"/>
            </a:pPr>
            <a:endParaRPr lang="en" sz="2200" dirty="0" smtClean="0"/>
          </a:p>
          <a:p>
            <a:pPr marL="457200" lvl="0" indent="-330200">
              <a:spcBef>
                <a:spcPts val="0"/>
              </a:spcBef>
              <a:buSzPct val="100000"/>
              <a:buFont typeface="Arial" charset="0"/>
              <a:buChar char="•"/>
            </a:pPr>
            <a:endParaRPr lang="en" sz="2200" dirty="0"/>
          </a:p>
          <a:p>
            <a:endParaRPr lang="en-US" dirty="0"/>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83025475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Where Students’ PCs Grow </a:t>
            </a:r>
            <a:endParaRPr lang="en-US" sz="4000" b="1" dirty="0">
              <a:solidFill>
                <a:schemeClr val="accent5">
                  <a:lumMod val="75000"/>
                </a:schemeClr>
              </a:solidFill>
            </a:endParaRPr>
          </a:p>
        </p:txBody>
      </p:sp>
      <p:graphicFrame>
        <p:nvGraphicFramePr>
          <p:cNvPr id="4" name="Diagram 3"/>
          <p:cNvGraphicFramePr/>
          <p:nvPr>
            <p:extLst>
              <p:ext uri="{D42A27DB-BD31-4B8C-83A1-F6EECF244321}">
                <p14:modId xmlns:p14="http://schemas.microsoft.com/office/powerpoint/2010/main" val="367804910"/>
              </p:ext>
            </p:extLst>
          </p:nvPr>
        </p:nvGraphicFramePr>
        <p:xfrm>
          <a:off x="1203486" y="1549478"/>
          <a:ext cx="7507399" cy="5004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00583813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sz="4000" b="1" dirty="0" smtClean="0">
                <a:solidFill>
                  <a:schemeClr val="accent5">
                    <a:lumMod val="75000"/>
                  </a:schemeClr>
                </a:solidFill>
              </a:rPr>
              <a:t>What I Know (Cognitive Competency)</a:t>
            </a:r>
            <a:endParaRPr lang="en-US" sz="4000" b="1" dirty="0">
              <a:solidFill>
                <a:schemeClr val="accent5">
                  <a:lumMod val="75000"/>
                </a:schemeClr>
              </a:solidFill>
            </a:endParaRPr>
          </a:p>
        </p:txBody>
      </p:sp>
      <p:sp>
        <p:nvSpPr>
          <p:cNvPr id="69635" name="Rectangle 3"/>
          <p:cNvSpPr>
            <a:spLocks noGrp="1" noChangeArrowheads="1"/>
          </p:cNvSpPr>
          <p:nvPr>
            <p:ph idx="1"/>
          </p:nvPr>
        </p:nvSpPr>
        <p:spPr>
          <a:noFill/>
        </p:spPr>
        <p:txBody>
          <a:bodyPr/>
          <a:lstStyle/>
          <a:p>
            <a:pPr marL="0" lvl="0" indent="0">
              <a:buNone/>
            </a:pPr>
            <a:r>
              <a:rPr lang="en" sz="3200" b="1" u="sng" dirty="0"/>
              <a:t>Definition</a:t>
            </a:r>
            <a:r>
              <a:rPr lang="en" sz="3200" dirty="0"/>
              <a:t>: </a:t>
            </a:r>
            <a:r>
              <a:rPr lang="en" sz="3200" dirty="0">
                <a:solidFill>
                  <a:srgbClr val="006666"/>
                </a:solidFill>
              </a:rPr>
              <a:t>Prior knowledge </a:t>
            </a:r>
            <a:r>
              <a:rPr lang="en" sz="3200" dirty="0"/>
              <a:t>which </a:t>
            </a:r>
            <a:r>
              <a:rPr lang="en" sz="3200" dirty="0">
                <a:solidFill>
                  <a:srgbClr val="FF0000"/>
                </a:solidFill>
              </a:rPr>
              <a:t>facilitates</a:t>
            </a:r>
            <a:r>
              <a:rPr lang="en" sz="3200" dirty="0"/>
              <a:t> </a:t>
            </a:r>
            <a:r>
              <a:rPr lang="en" sz="3200" dirty="0">
                <a:solidFill>
                  <a:srgbClr val="006666"/>
                </a:solidFill>
              </a:rPr>
              <a:t>new learning</a:t>
            </a:r>
            <a:r>
              <a:rPr lang="en" sz="3200" dirty="0"/>
              <a:t>; </a:t>
            </a:r>
            <a:r>
              <a:rPr lang="en" sz="3200" dirty="0">
                <a:solidFill>
                  <a:srgbClr val="006666"/>
                </a:solidFill>
              </a:rPr>
              <a:t>broad knowledge</a:t>
            </a:r>
            <a:r>
              <a:rPr lang="en" sz="3200" dirty="0"/>
              <a:t> </a:t>
            </a:r>
            <a:r>
              <a:rPr lang="en" sz="3200" dirty="0">
                <a:solidFill>
                  <a:srgbClr val="FF0000"/>
                </a:solidFill>
              </a:rPr>
              <a:t>acquired</a:t>
            </a:r>
            <a:r>
              <a:rPr lang="en" sz="3200" dirty="0"/>
              <a:t> in </a:t>
            </a:r>
            <a:r>
              <a:rPr lang="en" sz="3200" dirty="0">
                <a:solidFill>
                  <a:srgbClr val="00B0F0"/>
                </a:solidFill>
              </a:rPr>
              <a:t>any context</a:t>
            </a:r>
            <a:r>
              <a:rPr lang="en" sz="3200" dirty="0"/>
              <a:t>, </a:t>
            </a:r>
            <a:r>
              <a:rPr lang="en" sz="3200" dirty="0">
                <a:solidFill>
                  <a:srgbClr val="006666"/>
                </a:solidFill>
              </a:rPr>
              <a:t>accessible in </a:t>
            </a:r>
            <a:r>
              <a:rPr lang="en" sz="3200" dirty="0">
                <a:solidFill>
                  <a:schemeClr val="accent6">
                    <a:lumMod val="60000"/>
                    <a:lumOff val="40000"/>
                  </a:schemeClr>
                </a:solidFill>
              </a:rPr>
              <a:t>memory</a:t>
            </a:r>
            <a:r>
              <a:rPr lang="en" sz="3200" dirty="0">
                <a:solidFill>
                  <a:srgbClr val="006666"/>
                </a:solidFill>
              </a:rPr>
              <a:t> </a:t>
            </a:r>
            <a:r>
              <a:rPr lang="en" sz="3200" dirty="0"/>
              <a:t>to </a:t>
            </a:r>
            <a:r>
              <a:rPr lang="en" sz="3200" dirty="0">
                <a:solidFill>
                  <a:srgbClr val="FF0000"/>
                </a:solidFill>
              </a:rPr>
              <a:t>facilitate</a:t>
            </a:r>
            <a:r>
              <a:rPr lang="en" sz="3200" dirty="0"/>
              <a:t> </a:t>
            </a:r>
            <a:r>
              <a:rPr lang="en" sz="3200" dirty="0">
                <a:solidFill>
                  <a:srgbClr val="006666"/>
                </a:solidFill>
              </a:rPr>
              <a:t>new learning</a:t>
            </a:r>
            <a:r>
              <a:rPr lang="en" sz="3200" dirty="0"/>
              <a:t>; sufficient </a:t>
            </a:r>
            <a:r>
              <a:rPr lang="en" sz="3200" dirty="0">
                <a:solidFill>
                  <a:srgbClr val="006666"/>
                </a:solidFill>
              </a:rPr>
              <a:t>depth of understanding</a:t>
            </a:r>
            <a:r>
              <a:rPr lang="en" sz="3200" dirty="0"/>
              <a:t> to expedite </a:t>
            </a:r>
            <a:r>
              <a:rPr lang="en" sz="3200" dirty="0">
                <a:solidFill>
                  <a:srgbClr val="FF0000"/>
                </a:solidFill>
              </a:rPr>
              <a:t>acquisition</a:t>
            </a:r>
            <a:r>
              <a:rPr lang="en" sz="3200" dirty="0"/>
              <a:t> of </a:t>
            </a:r>
            <a:r>
              <a:rPr lang="en" sz="3200" dirty="0">
                <a:solidFill>
                  <a:srgbClr val="006666"/>
                </a:solidFill>
              </a:rPr>
              <a:t>new </a:t>
            </a:r>
            <a:r>
              <a:rPr lang="en" sz="3200" dirty="0" smtClean="0">
                <a:solidFill>
                  <a:srgbClr val="006666"/>
                </a:solidFill>
              </a:rPr>
              <a:t>learning; fed by </a:t>
            </a:r>
            <a:r>
              <a:rPr lang="en" sz="3200" dirty="0" smtClean="0">
                <a:solidFill>
                  <a:srgbClr val="FF0000"/>
                </a:solidFill>
              </a:rPr>
              <a:t>curiosity and disciplined study</a:t>
            </a:r>
            <a:r>
              <a:rPr lang="en" sz="3200" dirty="0" smtClean="0"/>
              <a:t>. </a:t>
            </a:r>
          </a:p>
          <a:p>
            <a:pPr marL="0" lvl="0" indent="0">
              <a:buNone/>
            </a:pPr>
            <a:endParaRPr lang="en" dirty="0" smtClean="0"/>
          </a:p>
          <a:p>
            <a:pPr marL="0" indent="0">
              <a:buNone/>
            </a:pPr>
            <a:r>
              <a:rPr lang="en" sz="1100" dirty="0"/>
              <a:t>Redding, S. (2016). Competencies and personalized learning. In M. Murphy, S. Redding, and J. Twyman (Eds.), Handbook on personalized learning for states, districts, and schools (pp. 3–18). Philadelphia, PA: Temple University, Center on Innovations in Learning. </a:t>
            </a:r>
          </a:p>
          <a:p>
            <a:pPr marL="0" lvl="0" indent="0">
              <a:buNone/>
            </a:pPr>
            <a:endParaRPr lang="en" dirty="0"/>
          </a:p>
          <a:p>
            <a:pPr marL="0" indent="0">
              <a:buNone/>
            </a:pPr>
            <a:endParaRPr lang="en-US" dirty="0"/>
          </a:p>
        </p:txBody>
      </p:sp>
      <p:sp>
        <p:nvSpPr>
          <p:cNvPr id="69636" name="Text Box 4"/>
          <p:cNvSpPr txBox="1">
            <a:spLocks noChangeArrowheads="1"/>
          </p:cNvSpPr>
          <p:nvPr/>
        </p:nvSpPr>
        <p:spPr bwMode="auto">
          <a:xfrm>
            <a:off x="6605590" y="22383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0"/>
              </a:spcBef>
            </a:pPr>
            <a:endParaRPr lang="en-US" dirty="0">
              <a:latin typeface="Calibri" panose="020F0502020204030204" pitchFamily="34" charset="0"/>
            </a:endParaRPr>
          </a:p>
        </p:txBody>
      </p:sp>
      <p:pic>
        <p:nvPicPr>
          <p:cNvPr id="6" name="Shape 115" descr="... brain and gears | by ..."/>
          <p:cNvPicPr preferRelativeResize="0"/>
          <p:nvPr/>
        </p:nvPicPr>
        <p:blipFill>
          <a:blip r:embed="rId3">
            <a:alphaModFix/>
          </a:blip>
          <a:stretch>
            <a:fillRect/>
          </a:stretch>
        </p:blipFill>
        <p:spPr>
          <a:xfrm>
            <a:off x="7803531" y="464763"/>
            <a:ext cx="968200" cy="756400"/>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75000"/>
                  </a:schemeClr>
                </a:solidFill>
              </a:rPr>
              <a:t>What I Know (Cognitive Competency)</a:t>
            </a:r>
            <a:endParaRPr lang="en-US" dirty="0"/>
          </a:p>
        </p:txBody>
      </p:sp>
      <p:sp>
        <p:nvSpPr>
          <p:cNvPr id="3" name="Content Placeholder 2"/>
          <p:cNvSpPr>
            <a:spLocks noGrp="1"/>
          </p:cNvSpPr>
          <p:nvPr>
            <p:ph idx="1"/>
          </p:nvPr>
        </p:nvSpPr>
        <p:spPr/>
        <p:txBody>
          <a:bodyPr>
            <a:noAutofit/>
          </a:bodyPr>
          <a:lstStyle/>
          <a:p>
            <a:pPr marL="0" indent="0">
              <a:buNone/>
            </a:pPr>
            <a:r>
              <a:rPr lang="en-US" sz="4400" dirty="0" smtClean="0"/>
              <a:t>In other words:</a:t>
            </a:r>
          </a:p>
          <a:p>
            <a:pPr marL="0" indent="0">
              <a:buNone/>
            </a:pPr>
            <a:r>
              <a:rPr lang="en-US" sz="4400" dirty="0" smtClean="0"/>
              <a:t>Cognitive competency is the </a:t>
            </a:r>
            <a:r>
              <a:rPr lang="en-US" sz="4400" dirty="0" smtClean="0">
                <a:solidFill>
                  <a:srgbClr val="7030A0"/>
                </a:solidFill>
              </a:rPr>
              <a:t>reservoir of prior learning </a:t>
            </a:r>
            <a:r>
              <a:rPr lang="en-US" sz="4400" dirty="0" smtClean="0"/>
              <a:t>that enables the learner to </a:t>
            </a:r>
            <a:r>
              <a:rPr lang="en-US" sz="4400" dirty="0" smtClean="0">
                <a:solidFill>
                  <a:srgbClr val="7030A0"/>
                </a:solidFill>
              </a:rPr>
              <a:t>access webs of association and understanding </a:t>
            </a:r>
            <a:r>
              <a:rPr lang="en-US" sz="4400" dirty="0" smtClean="0"/>
              <a:t>to </a:t>
            </a:r>
            <a:r>
              <a:rPr lang="en-US" sz="4400" dirty="0" smtClean="0">
                <a:solidFill>
                  <a:srgbClr val="7030A0"/>
                </a:solidFill>
              </a:rPr>
              <a:t>efficiently acquire new learning</a:t>
            </a:r>
            <a:r>
              <a:rPr lang="en-US" sz="4400" dirty="0" smtClean="0"/>
              <a:t>.</a:t>
            </a:r>
            <a:endParaRPr lang="en-US" sz="4400" dirty="0"/>
          </a:p>
        </p:txBody>
      </p:sp>
      <p:pic>
        <p:nvPicPr>
          <p:cNvPr id="4" name="Shape 115" descr="... brain and gears | by ..."/>
          <p:cNvPicPr preferRelativeResize="0"/>
          <p:nvPr/>
        </p:nvPicPr>
        <p:blipFill>
          <a:blip r:embed="rId2">
            <a:alphaModFix/>
          </a:blip>
          <a:stretch>
            <a:fillRect/>
          </a:stretch>
        </p:blipFill>
        <p:spPr>
          <a:xfrm>
            <a:off x="7803531" y="464763"/>
            <a:ext cx="968200" cy="756400"/>
          </a:xfrm>
          <a:prstGeom prst="rect">
            <a:avLst/>
          </a:prstGeom>
          <a:noFill/>
          <a:ln>
            <a:noFill/>
          </a:ln>
        </p:spPr>
      </p:pic>
    </p:spTree>
    <p:extLst>
      <p:ext uri="{BB962C8B-B14F-4D97-AF65-F5344CB8AC3E}">
        <p14:creationId xmlns:p14="http://schemas.microsoft.com/office/powerpoint/2010/main" val="96042181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5">
                    <a:lumMod val="75000"/>
                  </a:schemeClr>
                </a:solidFill>
              </a:rPr>
              <a:t>Basic </a:t>
            </a:r>
            <a:r>
              <a:rPr lang="en-US" sz="3200" b="1" dirty="0" smtClean="0">
                <a:solidFill>
                  <a:schemeClr val="accent5">
                    <a:lumMod val="75000"/>
                  </a:schemeClr>
                </a:solidFill>
              </a:rPr>
              <a:t>Components of Cognitive Competency in School Learning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49" y="1778859"/>
            <a:ext cx="6743406" cy="395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60129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chemeClr val="accent5">
                    <a:lumMod val="75000"/>
                  </a:schemeClr>
                </a:solidFill>
              </a:rPr>
              <a:t>Cognitive </a:t>
            </a:r>
            <a:r>
              <a:rPr lang="en-US" sz="4000" b="1" dirty="0" smtClean="0">
                <a:solidFill>
                  <a:schemeClr val="accent5">
                    <a:lumMod val="75000"/>
                  </a:schemeClr>
                </a:solidFill>
              </a:rPr>
              <a:t>Competency – What I know</a:t>
            </a:r>
            <a:br>
              <a:rPr lang="en-US" sz="4000" b="1" dirty="0" smtClean="0">
                <a:solidFill>
                  <a:schemeClr val="accent5">
                    <a:lumMod val="75000"/>
                  </a:schemeClr>
                </a:solidFill>
              </a:rPr>
            </a:br>
            <a:r>
              <a:rPr lang="en-US" sz="4000" b="1" dirty="0">
                <a:solidFill>
                  <a:schemeClr val="accent5">
                    <a:lumMod val="75000"/>
                  </a:schemeClr>
                </a:solidFill>
              </a:rPr>
              <a:t>	</a:t>
            </a:r>
            <a:r>
              <a:rPr lang="en-US" sz="4000" b="1" dirty="0" smtClean="0">
                <a:solidFill>
                  <a:schemeClr val="accent5">
                    <a:lumMod val="75000"/>
                  </a:schemeClr>
                </a:solidFill>
              </a:rPr>
              <a:t>Strategies for Teachers</a:t>
            </a:r>
            <a:endParaRPr lang="en-US" sz="4000" b="1" dirty="0">
              <a:solidFill>
                <a:schemeClr val="accent5">
                  <a:lumMod val="75000"/>
                </a:schemeClr>
              </a:solidFill>
            </a:endParaRPr>
          </a:p>
        </p:txBody>
      </p:sp>
      <p:pic>
        <p:nvPicPr>
          <p:cNvPr id="5" name="Shape 115" descr="... brain and gears | by ..."/>
          <p:cNvPicPr preferRelativeResize="0"/>
          <p:nvPr/>
        </p:nvPicPr>
        <p:blipFill>
          <a:blip r:embed="rId3">
            <a:alphaModFix/>
          </a:blip>
          <a:stretch>
            <a:fillRect/>
          </a:stretch>
        </p:blipFill>
        <p:spPr>
          <a:xfrm>
            <a:off x="7951815" y="464763"/>
            <a:ext cx="968200" cy="756400"/>
          </a:xfrm>
          <a:prstGeom prst="rect">
            <a:avLst/>
          </a:prstGeom>
          <a:noFill/>
          <a:ln>
            <a:noFill/>
          </a:ln>
        </p:spPr>
      </p:pic>
      <p:pic>
        <p:nvPicPr>
          <p:cNvPr id="7" name="Picture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21522" y="1623603"/>
            <a:ext cx="6402065" cy="4885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useBgFill="1">
        <p:nvSpPr>
          <p:cNvPr id="8" name="TextBox 7"/>
          <p:cNvSpPr txBox="1"/>
          <p:nvPr/>
        </p:nvSpPr>
        <p:spPr>
          <a:xfrm>
            <a:off x="722811" y="1607872"/>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Review prior learning and connect it with newly introduced topics.</a:t>
            </a:r>
            <a:endParaRPr lang="en-US" sz="2000" dirty="0">
              <a:latin typeface="Calibri" panose="020F0502020204030204" pitchFamily="34" charset="0"/>
            </a:endParaRPr>
          </a:p>
        </p:txBody>
      </p:sp>
      <p:sp useBgFill="1">
        <p:nvSpPr>
          <p:cNvPr id="9" name="TextBox 8"/>
          <p:cNvSpPr txBox="1"/>
          <p:nvPr/>
        </p:nvSpPr>
        <p:spPr>
          <a:xfrm>
            <a:off x="2981036" y="5740231"/>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Expect that specific knowledge is memorized and teach memorization techniques.</a:t>
            </a:r>
            <a:endParaRPr lang="en-US" sz="2000" dirty="0">
              <a:latin typeface="Calibri" panose="020F0502020204030204" pitchFamily="34" charset="0"/>
            </a:endParaRPr>
          </a:p>
        </p:txBody>
      </p:sp>
      <p:sp useBgFill="1">
        <p:nvSpPr>
          <p:cNvPr id="11" name="TextBox 10"/>
          <p:cNvSpPr txBox="1"/>
          <p:nvPr/>
        </p:nvSpPr>
        <p:spPr>
          <a:xfrm>
            <a:off x="2027704" y="4946569"/>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Include vocabulary development (general and specific to subject) as learning objectives.</a:t>
            </a:r>
            <a:endParaRPr lang="en-US" sz="2000" dirty="0">
              <a:latin typeface="Calibri" panose="020F0502020204030204" pitchFamily="34" charset="0"/>
            </a:endParaRPr>
          </a:p>
        </p:txBody>
      </p:sp>
      <p:sp useBgFill="1">
        <p:nvSpPr>
          <p:cNvPr id="13" name="TextBox 12"/>
          <p:cNvSpPr txBox="1"/>
          <p:nvPr/>
        </p:nvSpPr>
        <p:spPr>
          <a:xfrm>
            <a:off x="1420048" y="4152907"/>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Assign rich reading and apply the reading in written work and discussion.</a:t>
            </a:r>
            <a:endParaRPr lang="en-US" sz="2000" dirty="0">
              <a:latin typeface="Calibri" panose="020F0502020204030204" pitchFamily="34" charset="0"/>
            </a:endParaRPr>
          </a:p>
        </p:txBody>
      </p:sp>
      <p:sp useBgFill="1">
        <p:nvSpPr>
          <p:cNvPr id="14" name="TextBox 13"/>
          <p:cNvSpPr txBox="1"/>
          <p:nvPr/>
        </p:nvSpPr>
        <p:spPr>
          <a:xfrm>
            <a:off x="1102817" y="3382259"/>
            <a:ext cx="600501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Use writing assignments to encourage the association and integration of new learning with known concepts.</a:t>
            </a:r>
            <a:endParaRPr lang="en-US" sz="2000" dirty="0">
              <a:latin typeface="Calibri" panose="020F0502020204030204" pitchFamily="34" charset="0"/>
            </a:endParaRPr>
          </a:p>
        </p:txBody>
      </p:sp>
      <p:sp useBgFill="1">
        <p:nvSpPr>
          <p:cNvPr id="15" name="TextBox 14"/>
          <p:cNvSpPr txBox="1"/>
          <p:nvPr/>
        </p:nvSpPr>
        <p:spPr>
          <a:xfrm>
            <a:off x="849044" y="2296045"/>
            <a:ext cx="6005015" cy="9294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spAutoFit/>
          </a:bodyPr>
          <a:lstStyle/>
          <a:p>
            <a:r>
              <a:rPr lang="en-US" sz="2000" dirty="0" smtClean="0">
                <a:latin typeface="Calibri" panose="020F0502020204030204" pitchFamily="34" charset="0"/>
              </a:rPr>
              <a:t>Encourage each student’s natural inclination to be curious by providing pathways of exploration and discovery</a:t>
            </a:r>
            <a:r>
              <a:rPr lang="en-US" sz="2800" dirty="0" smtClean="0">
                <a:latin typeface="Calibri" panose="020F0502020204030204" pitchFamily="34" charset="0"/>
              </a:rPr>
              <a:t>.</a:t>
            </a:r>
            <a:endParaRPr lang="en-US" sz="2800" dirty="0">
              <a:latin typeface="Calibri" panose="020F0502020204030204" pitchFamily="34" charset="0"/>
            </a:endParaRPr>
          </a:p>
        </p:txBody>
      </p:sp>
      <p:grpSp>
        <p:nvGrpSpPr>
          <p:cNvPr id="16" name="Group 15"/>
          <p:cNvGrpSpPr/>
          <p:nvPr/>
        </p:nvGrpSpPr>
        <p:grpSpPr>
          <a:xfrm>
            <a:off x="157536" y="6165388"/>
            <a:ext cx="2469918" cy="668430"/>
            <a:chOff x="1801140" y="4559168"/>
            <a:chExt cx="6645357" cy="1783640"/>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533348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Welcome and Introductions</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4115" y="1795171"/>
            <a:ext cx="6190923" cy="4119990"/>
          </a:xfr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075770504"/>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75000"/>
                  </a:schemeClr>
                </a:solidFill>
              </a:rPr>
              <a:t>Cognitive Competency </a:t>
            </a:r>
            <a:r>
              <a:rPr lang="en-US" sz="3600" b="1" dirty="0" smtClean="0">
                <a:solidFill>
                  <a:schemeClr val="accent5">
                    <a:lumMod val="75000"/>
                  </a:schemeClr>
                </a:solidFill>
              </a:rPr>
              <a:t> (What I know)</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Cognitive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275679718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Cognitive Competency</a:t>
            </a:r>
          </a:p>
        </p:txBody>
      </p:sp>
      <p:sp>
        <p:nvSpPr>
          <p:cNvPr id="7" name="Shape 131" descr="University Park Campus School uses low-stakes writing to scaffold instruction, develop student voice, and foster critical thinkers.  University Park Campus School GRADES 7-12 | WORCESTER, MA  Explore more resources from this school: https://www.edutopia.org/school/university-park-campus-school" title="Low-Stakes Writing: Writing to Learn, Not Learning to Write">
            <a:hlinkClick r:id="rId3"/>
          </p:cNvPr>
          <p:cNvSpPr>
            <a:spLocks noGrp="1"/>
          </p:cNvSpPr>
          <p:nvPr>
            <p:ph idx="1"/>
          </p:nvPr>
        </p:nvSpPr>
        <p:spPr>
          <a:xfrm>
            <a:off x="970499" y="1496644"/>
            <a:ext cx="7010400" cy="4572000"/>
          </a:xfrm>
          <a:prstGeom prst="rect">
            <a:avLst/>
          </a:prstGeom>
          <a:blipFill>
            <a:blip r:embed="rId4">
              <a:alphaModFix/>
            </a:blip>
            <a:stretch>
              <a:fillRect/>
            </a:stretch>
          </a:blipFill>
          <a:ln>
            <a:noFill/>
          </a:ln>
        </p:spPr>
        <p:txBody>
          <a:bodyPr/>
          <a:lstStyle/>
          <a:p>
            <a:endParaRPr lang="en-US" dirty="0"/>
          </a:p>
        </p:txBody>
      </p:sp>
      <p:pic>
        <p:nvPicPr>
          <p:cNvPr id="5" name="Shape 115" descr="... brain and gears | by ..."/>
          <p:cNvPicPr preferRelativeResize="0"/>
          <p:nvPr/>
        </p:nvPicPr>
        <p:blipFill>
          <a:blip r:embed="rId5">
            <a:alphaModFix/>
          </a:blip>
          <a:stretch>
            <a:fillRect/>
          </a:stretch>
        </p:blipFill>
        <p:spPr>
          <a:xfrm>
            <a:off x="7803531" y="464763"/>
            <a:ext cx="968200" cy="756400"/>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0770858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Cognitive Competency</a:t>
            </a:r>
            <a:endParaRPr lang="en-US" sz="4000" b="1" dirty="0">
              <a:solidFill>
                <a:schemeClr val="accent5">
                  <a:lumMod val="75000"/>
                </a:schemeClr>
              </a:solidFill>
            </a:endParaRPr>
          </a:p>
        </p:txBody>
      </p:sp>
      <p:sp>
        <p:nvSpPr>
          <p:cNvPr id="6" name="Content Placeholder 5"/>
          <p:cNvSpPr>
            <a:spLocks noGrp="1"/>
          </p:cNvSpPr>
          <p:nvPr>
            <p:ph idx="1"/>
          </p:nvPr>
        </p:nvSpPr>
        <p:spPr>
          <a:xfrm>
            <a:off x="628650" y="1483368"/>
            <a:ext cx="7010400" cy="4572000"/>
          </a:xfrm>
        </p:spPr>
        <p:txBody>
          <a:bodyPr>
            <a:normAutofit/>
          </a:bodyPr>
          <a:lstStyle/>
          <a:p>
            <a:pPr marL="0" indent="0" algn="ctr">
              <a:buNone/>
            </a:pPr>
            <a:r>
              <a:rPr lang="en-US" sz="2400" b="1" dirty="0" smtClean="0"/>
              <a:t>Summary Thoughts</a:t>
            </a:r>
          </a:p>
          <a:p>
            <a:pPr marL="457200" indent="-457200">
              <a:buFont typeface="+mj-lt"/>
              <a:buAutoNum type="arabicPeriod"/>
            </a:pPr>
            <a:r>
              <a:rPr lang="en-US" sz="2400" dirty="0" smtClean="0"/>
              <a:t>Prior knowledge can come from many contexts not just a lesson taught yesterday.</a:t>
            </a:r>
          </a:p>
          <a:p>
            <a:pPr marL="457200" indent="-457200">
              <a:buFont typeface="+mj-lt"/>
              <a:buAutoNum type="arabicPeriod"/>
            </a:pPr>
            <a:r>
              <a:rPr lang="en-US" sz="2400" dirty="0" smtClean="0"/>
              <a:t>Knowledge has to exist in memory and be readily accessible</a:t>
            </a:r>
          </a:p>
          <a:p>
            <a:pPr marL="457200" indent="-457200">
              <a:buFont typeface="+mj-lt"/>
              <a:buAutoNum type="arabicPeriod"/>
            </a:pPr>
            <a:r>
              <a:rPr lang="en-US" sz="2400" dirty="0" smtClean="0"/>
              <a:t>There must be sufficient depth of understanding of prior knowledge to build new learning.</a:t>
            </a:r>
          </a:p>
          <a:p>
            <a:pPr marL="457200" indent="-457200">
              <a:buFont typeface="+mj-lt"/>
              <a:buAutoNum type="arabicPeriod"/>
            </a:pPr>
            <a:r>
              <a:rPr lang="en-US" sz="2400" dirty="0" smtClean="0"/>
              <a:t>There are many strategies to enhance cognitive competency.</a:t>
            </a:r>
            <a:endParaRPr lang="en-US" sz="2400" dirty="0"/>
          </a:p>
        </p:txBody>
      </p:sp>
      <p:pic>
        <p:nvPicPr>
          <p:cNvPr id="5" name="Shape 115" descr="... brain and gears | by ..."/>
          <p:cNvPicPr preferRelativeResize="0"/>
          <p:nvPr/>
        </p:nvPicPr>
        <p:blipFill>
          <a:blip r:embed="rId3">
            <a:alphaModFix/>
          </a:blip>
          <a:stretch>
            <a:fillRect/>
          </a:stretch>
        </p:blipFill>
        <p:spPr>
          <a:xfrm>
            <a:off x="7803531" y="464763"/>
            <a:ext cx="968200" cy="756400"/>
          </a:xfrm>
          <a:prstGeom prst="rect">
            <a:avLst/>
          </a:prstGeom>
          <a:noFill/>
          <a:ln>
            <a:noFill/>
          </a:ln>
        </p:spPr>
      </p:pic>
      <p:grpSp>
        <p:nvGrpSpPr>
          <p:cNvPr id="7" name="Group 6"/>
          <p:cNvGrpSpPr/>
          <p:nvPr/>
        </p:nvGrpSpPr>
        <p:grpSpPr>
          <a:xfrm>
            <a:off x="7060108" y="4973350"/>
            <a:ext cx="1730829" cy="1268545"/>
            <a:chOff x="7413171" y="5393511"/>
            <a:chExt cx="1730829" cy="1268545"/>
          </a:xfrm>
        </p:grpSpPr>
        <p:pic>
          <p:nvPicPr>
            <p:cNvPr id="8" name="Shape 88" descr="monster14.png"/>
            <p:cNvPicPr preferRelativeResize="0"/>
            <p:nvPr/>
          </p:nvPicPr>
          <p:blipFill>
            <a:blip r:embed="rId4">
              <a:alphaModFix/>
            </a:blip>
            <a:stretch>
              <a:fillRect/>
            </a:stretch>
          </p:blipFill>
          <p:spPr>
            <a:xfrm>
              <a:off x="7613305" y="5393511"/>
              <a:ext cx="1400065" cy="1268545"/>
            </a:xfrm>
            <a:prstGeom prst="rect">
              <a:avLst/>
            </a:prstGeom>
            <a:noFill/>
            <a:ln>
              <a:noFill/>
            </a:ln>
          </p:spPr>
        </p:pic>
        <p:sp>
          <p:nvSpPr>
            <p:cNvPr id="9" name="TextBox 8"/>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66478856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How</a:t>
            </a:r>
            <a:r>
              <a:rPr lang="en-US" sz="4000" b="1" dirty="0" smtClean="0">
                <a:solidFill>
                  <a:schemeClr val="accent5">
                    <a:lumMod val="75000"/>
                  </a:schemeClr>
                </a:solidFill>
              </a:rPr>
              <a:t> I Learn (Metacognitive)</a:t>
            </a:r>
            <a:endParaRPr lang="en-US" sz="4000" b="1" dirty="0">
              <a:solidFill>
                <a:schemeClr val="accent5">
                  <a:lumMod val="75000"/>
                </a:schemeClr>
              </a:solidFill>
            </a:endParaRPr>
          </a:p>
        </p:txBody>
      </p:sp>
      <p:sp>
        <p:nvSpPr>
          <p:cNvPr id="9" name="Content Placeholder 8"/>
          <p:cNvSpPr>
            <a:spLocks noGrp="1"/>
          </p:cNvSpPr>
          <p:nvPr>
            <p:ph idx="1"/>
          </p:nvPr>
        </p:nvSpPr>
        <p:spPr/>
        <p:txBody>
          <a:bodyPr/>
          <a:lstStyle/>
          <a:p>
            <a:pPr marL="0" indent="0">
              <a:buNone/>
            </a:pPr>
            <a:r>
              <a:rPr lang="en-US" sz="3200" b="1" dirty="0" smtClean="0"/>
              <a:t>Definition:</a:t>
            </a:r>
            <a:r>
              <a:rPr lang="en-US" sz="3200" dirty="0" smtClean="0"/>
              <a:t> </a:t>
            </a:r>
            <a:r>
              <a:rPr lang="en-US" sz="3200" dirty="0" smtClean="0">
                <a:solidFill>
                  <a:srgbClr val="FF0000"/>
                </a:solidFill>
              </a:rPr>
              <a:t>Self-regulation</a:t>
            </a:r>
            <a:r>
              <a:rPr lang="en-US" sz="3200" dirty="0" smtClean="0"/>
              <a:t> of learning and use of </a:t>
            </a:r>
            <a:r>
              <a:rPr lang="en-US" sz="3200" dirty="0" smtClean="0">
                <a:solidFill>
                  <a:srgbClr val="006666"/>
                </a:solidFill>
              </a:rPr>
              <a:t>learning strategies</a:t>
            </a:r>
            <a:r>
              <a:rPr lang="en-US" sz="3200" dirty="0" smtClean="0"/>
              <a:t>; </a:t>
            </a:r>
            <a:r>
              <a:rPr lang="en-US" sz="3200" dirty="0" smtClean="0">
                <a:solidFill>
                  <a:srgbClr val="FF0000"/>
                </a:solidFill>
              </a:rPr>
              <a:t>thinking</a:t>
            </a:r>
            <a:r>
              <a:rPr lang="en-US" sz="3200" dirty="0" smtClean="0"/>
              <a:t> about one’s thinking; </a:t>
            </a:r>
            <a:r>
              <a:rPr lang="en-US" sz="3200" dirty="0" smtClean="0">
                <a:solidFill>
                  <a:srgbClr val="006666"/>
                </a:solidFill>
              </a:rPr>
              <a:t>tools </a:t>
            </a:r>
            <a:r>
              <a:rPr lang="en-US" sz="3200" dirty="0" smtClean="0"/>
              <a:t>for </a:t>
            </a:r>
            <a:r>
              <a:rPr lang="en-US" sz="3200" dirty="0" smtClean="0">
                <a:solidFill>
                  <a:srgbClr val="FF0000"/>
                </a:solidFill>
              </a:rPr>
              <a:t>problem solving</a:t>
            </a:r>
            <a:r>
              <a:rPr lang="en-US" sz="3200" dirty="0" smtClean="0"/>
              <a:t>; consists of both </a:t>
            </a:r>
            <a:r>
              <a:rPr lang="en-US" sz="3200" dirty="0" smtClean="0">
                <a:solidFill>
                  <a:srgbClr val="FF0000"/>
                </a:solidFill>
              </a:rPr>
              <a:t>self-appraisal</a:t>
            </a:r>
            <a:r>
              <a:rPr lang="en-US" sz="3200" dirty="0" smtClean="0"/>
              <a:t> (knowing what I know) and </a:t>
            </a:r>
            <a:r>
              <a:rPr lang="en-US" sz="3200" dirty="0" smtClean="0">
                <a:solidFill>
                  <a:srgbClr val="FF0000"/>
                </a:solidFill>
              </a:rPr>
              <a:t>self-management</a:t>
            </a:r>
          </a:p>
          <a:p>
            <a:pPr marL="0" indent="0">
              <a:buNone/>
            </a:pPr>
            <a:endParaRPr lang="en-US" sz="3200" dirty="0" smtClean="0">
              <a:solidFill>
                <a:srgbClr val="006666"/>
              </a:solidFill>
            </a:endParaRPr>
          </a:p>
          <a:p>
            <a:pPr marL="0" lvl="0" indent="0">
              <a:buNone/>
            </a:pPr>
            <a:r>
              <a:rPr lang="en" sz="1100" dirty="0"/>
              <a:t>Redding, S. (2016). </a:t>
            </a:r>
            <a:r>
              <a:rPr lang="en" sz="1100" dirty="0" smtClean="0"/>
              <a:t>Personal Competency: A framework for building students’ capacity to learn. Philadelphia</a:t>
            </a:r>
            <a:r>
              <a:rPr lang="en" sz="1100" dirty="0"/>
              <a:t>, PA: Temple University, Center on Innovations in Learning. </a:t>
            </a:r>
          </a:p>
          <a:p>
            <a:pPr marL="0" indent="0">
              <a:buNone/>
            </a:pPr>
            <a:endParaRPr lang="en-US" dirty="0"/>
          </a:p>
        </p:txBody>
      </p:sp>
      <p:pic>
        <p:nvPicPr>
          <p:cNvPr id="5" name="Shape 159" descr="Lightbulb by kwl617 ..."/>
          <p:cNvPicPr preferRelativeResize="0"/>
          <p:nvPr/>
        </p:nvPicPr>
        <p:blipFill>
          <a:blip r:embed="rId3">
            <a:alphaModFix/>
          </a:blip>
          <a:stretch>
            <a:fillRect/>
          </a:stretch>
        </p:blipFill>
        <p:spPr>
          <a:xfrm>
            <a:off x="8027216" y="382824"/>
            <a:ext cx="865324" cy="843425"/>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93349724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How</a:t>
            </a:r>
            <a:r>
              <a:rPr lang="en-US" sz="3600" b="1" dirty="0">
                <a:solidFill>
                  <a:schemeClr val="accent5">
                    <a:lumMod val="75000"/>
                  </a:schemeClr>
                </a:solidFill>
              </a:rPr>
              <a:t> I Learn (Metacognitive)</a:t>
            </a:r>
            <a:endParaRPr lang="en-US" dirty="0"/>
          </a:p>
        </p:txBody>
      </p:sp>
      <p:sp>
        <p:nvSpPr>
          <p:cNvPr id="3" name="Content Placeholder 2"/>
          <p:cNvSpPr>
            <a:spLocks noGrp="1"/>
          </p:cNvSpPr>
          <p:nvPr>
            <p:ph idx="1"/>
          </p:nvPr>
        </p:nvSpPr>
        <p:spPr>
          <a:xfrm>
            <a:off x="628650" y="1381107"/>
            <a:ext cx="7886700" cy="4351338"/>
          </a:xfrm>
        </p:spPr>
        <p:txBody>
          <a:bodyPr>
            <a:noAutofit/>
          </a:bodyPr>
          <a:lstStyle/>
          <a:p>
            <a:pPr marL="0" indent="0">
              <a:buNone/>
            </a:pPr>
            <a:r>
              <a:rPr lang="en-US" sz="4000" dirty="0" smtClean="0"/>
              <a:t>In other words:</a:t>
            </a:r>
          </a:p>
          <a:p>
            <a:pPr marL="0" indent="0">
              <a:buNone/>
            </a:pPr>
            <a:r>
              <a:rPr lang="en-US" sz="4000" dirty="0" smtClean="0"/>
              <a:t>Students develop metacognitive competency by understanding that </a:t>
            </a:r>
            <a:r>
              <a:rPr lang="en-US" sz="4000" dirty="0" smtClean="0">
                <a:solidFill>
                  <a:srgbClr val="7030A0"/>
                </a:solidFill>
              </a:rPr>
              <a:t>they have control over their learning </a:t>
            </a:r>
            <a:r>
              <a:rPr lang="en-US" sz="4000" dirty="0" smtClean="0"/>
              <a:t>and </a:t>
            </a:r>
            <a:r>
              <a:rPr lang="en-US" sz="4000" dirty="0" smtClean="0">
                <a:solidFill>
                  <a:srgbClr val="7030A0"/>
                </a:solidFill>
              </a:rPr>
              <a:t>responsibility</a:t>
            </a:r>
            <a:r>
              <a:rPr lang="en-US" sz="4000" dirty="0" smtClean="0"/>
              <a:t> for it and by </a:t>
            </a:r>
            <a:r>
              <a:rPr lang="en-US" sz="4000" dirty="0" smtClean="0">
                <a:solidFill>
                  <a:srgbClr val="7030A0"/>
                </a:solidFill>
              </a:rPr>
              <a:t>knowing procedures </a:t>
            </a:r>
            <a:r>
              <a:rPr lang="en-US" sz="4000" dirty="0" smtClean="0"/>
              <a:t>that lead to mastery, </a:t>
            </a:r>
            <a:r>
              <a:rPr lang="en-US" sz="4000" dirty="0" smtClean="0">
                <a:solidFill>
                  <a:srgbClr val="7030A0"/>
                </a:solidFill>
              </a:rPr>
              <a:t>strategies to employ</a:t>
            </a:r>
            <a:r>
              <a:rPr lang="en-US" sz="4000" dirty="0" smtClean="0"/>
              <a:t>, and </a:t>
            </a:r>
            <a:r>
              <a:rPr lang="en-US" sz="4000" dirty="0" smtClean="0">
                <a:solidFill>
                  <a:srgbClr val="7030A0"/>
                </a:solidFill>
              </a:rPr>
              <a:t>methods for testing </a:t>
            </a:r>
            <a:r>
              <a:rPr lang="en-US" sz="4000" dirty="0" smtClean="0"/>
              <a:t>their own progress.</a:t>
            </a:r>
            <a:endParaRPr lang="en-US" sz="4000" dirty="0"/>
          </a:p>
        </p:txBody>
      </p:sp>
      <p:pic>
        <p:nvPicPr>
          <p:cNvPr id="4" name="Shape 159" descr="Lightbulb by kwl617 ..."/>
          <p:cNvPicPr preferRelativeResize="0"/>
          <p:nvPr/>
        </p:nvPicPr>
        <p:blipFill>
          <a:blip r:embed="rId2">
            <a:alphaModFix/>
          </a:blip>
          <a:stretch>
            <a:fillRect/>
          </a:stretch>
        </p:blipFill>
        <p:spPr>
          <a:xfrm>
            <a:off x="7615736" y="382824"/>
            <a:ext cx="865324" cy="843425"/>
          </a:xfrm>
          <a:prstGeom prst="rect">
            <a:avLst/>
          </a:prstGeom>
          <a:noFill/>
          <a:ln>
            <a:noFill/>
          </a:ln>
        </p:spPr>
      </p:pic>
    </p:spTree>
    <p:extLst>
      <p:ext uri="{BB962C8B-B14F-4D97-AF65-F5344CB8AC3E}">
        <p14:creationId xmlns:p14="http://schemas.microsoft.com/office/powerpoint/2010/main" val="2652335419"/>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5">
                    <a:lumMod val="75000"/>
                  </a:schemeClr>
                </a:solidFill>
              </a:rPr>
              <a:t>Basic Components of Metacognitive Competency in School Learning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94" y="2496065"/>
            <a:ext cx="7364627" cy="367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76735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Metacognitive </a:t>
            </a:r>
            <a:r>
              <a:rPr lang="en-US" sz="4000" b="1" dirty="0" smtClean="0">
                <a:solidFill>
                  <a:schemeClr val="accent5">
                    <a:lumMod val="75000"/>
                  </a:schemeClr>
                </a:solidFill>
              </a:rPr>
              <a:t>Competency (How I learn)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5587" y="1690689"/>
            <a:ext cx="7629364" cy="4505696"/>
          </a:xfrm>
        </p:spPr>
      </p:pic>
      <p:pic>
        <p:nvPicPr>
          <p:cNvPr id="5" name="Shape 159" descr="Lightbulb by kwl617 ..."/>
          <p:cNvPicPr preferRelativeResize="0"/>
          <p:nvPr/>
        </p:nvPicPr>
        <p:blipFill>
          <a:blip r:embed="rId4">
            <a:alphaModFix/>
          </a:blip>
          <a:stretch>
            <a:fillRect/>
          </a:stretch>
        </p:blipFill>
        <p:spPr>
          <a:xfrm>
            <a:off x="7904340" y="309672"/>
            <a:ext cx="865324" cy="843425"/>
          </a:xfrm>
          <a:prstGeom prst="rect">
            <a:avLst/>
          </a:prstGeom>
          <a:noFill/>
          <a:ln>
            <a:noFill/>
          </a:ln>
        </p:spPr>
      </p:pic>
      <p:sp>
        <p:nvSpPr>
          <p:cNvPr id="8" name="TextBox 7"/>
          <p:cNvSpPr txBox="1"/>
          <p:nvPr/>
        </p:nvSpPr>
        <p:spPr>
          <a:xfrm>
            <a:off x="1208461" y="3187641"/>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Think out loud to show, by example, how a learning task is approached and pursued.</a:t>
            </a:r>
            <a:endParaRPr lang="en-US" sz="2000" dirty="0">
              <a:latin typeface="Calibri" panose="020F0502020204030204" pitchFamily="34" charset="0"/>
            </a:endParaRPr>
          </a:p>
        </p:txBody>
      </p:sp>
      <p:sp>
        <p:nvSpPr>
          <p:cNvPr id="10" name="TextBox 9"/>
          <p:cNvSpPr txBox="1"/>
          <p:nvPr/>
        </p:nvSpPr>
        <p:spPr>
          <a:xfrm>
            <a:off x="2622922" y="5420087"/>
            <a:ext cx="6455229" cy="1200329"/>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specific learning strategies and techniques, such as active listening, note-taking, strategic reading, organization of content, access to resources, research, questioning, memorization (mnemonics), outlining, practice, analytical thinking, self-monitoring, and test preparation.</a:t>
            </a:r>
            <a:endParaRPr lang="en-US" dirty="0">
              <a:latin typeface="Calibri" panose="020F0502020204030204" pitchFamily="34" charset="0"/>
            </a:endParaRPr>
          </a:p>
        </p:txBody>
      </p:sp>
      <p:sp>
        <p:nvSpPr>
          <p:cNvPr id="11" name="TextBox 10"/>
          <p:cNvSpPr txBox="1"/>
          <p:nvPr/>
        </p:nvSpPr>
        <p:spPr>
          <a:xfrm>
            <a:off x="2060121" y="4649585"/>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Teach the process of goal setting and planning, monitoring progress, and adapting basked on feedback.</a:t>
            </a:r>
            <a:endParaRPr lang="en-US" sz="2000" dirty="0">
              <a:latin typeface="Calibri" panose="020F0502020204030204" pitchFamily="34" charset="0"/>
            </a:endParaRPr>
          </a:p>
        </p:txBody>
      </p:sp>
      <p:sp>
        <p:nvSpPr>
          <p:cNvPr id="12" name="TextBox 11"/>
          <p:cNvSpPr txBox="1"/>
          <p:nvPr/>
        </p:nvSpPr>
        <p:spPr>
          <a:xfrm>
            <a:off x="865372" y="2431477"/>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Include self-checks and peer-checks as part of assignment completion.</a:t>
            </a:r>
            <a:endParaRPr lang="en-US" sz="2000" dirty="0">
              <a:latin typeface="Calibri" panose="020F0502020204030204" pitchFamily="34" charset="0"/>
            </a:endParaRPr>
          </a:p>
        </p:txBody>
      </p:sp>
      <p:sp>
        <p:nvSpPr>
          <p:cNvPr id="13" name="TextBox 12"/>
          <p:cNvSpPr txBox="1"/>
          <p:nvPr/>
        </p:nvSpPr>
        <p:spPr>
          <a:xfrm>
            <a:off x="403770" y="1697489"/>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Show how to chart and graph assignment and completion and objective mastery.</a:t>
            </a:r>
            <a:endParaRPr lang="en-US" sz="2000" dirty="0">
              <a:latin typeface="Calibri" panose="020F0502020204030204" pitchFamily="34" charset="0"/>
            </a:endParaRPr>
          </a:p>
        </p:txBody>
      </p:sp>
      <p:sp>
        <p:nvSpPr>
          <p:cNvPr id="14" name="TextBox 13"/>
          <p:cNvSpPr txBox="1"/>
          <p:nvPr/>
        </p:nvSpPr>
        <p:spPr>
          <a:xfrm>
            <a:off x="1706708" y="3938525"/>
            <a:ext cx="6455229" cy="58477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latin typeface="Calibri" panose="020F0502020204030204" pitchFamily="34" charset="0"/>
              </a:rPr>
              <a:t>Include documentation of learning processes and strategies employed in the completion of an assignment.</a:t>
            </a:r>
            <a:endParaRPr lang="en-US" sz="2000" dirty="0">
              <a:latin typeface="Calibri" panose="020F0502020204030204" pitchFamily="34" charset="0"/>
            </a:endParaRPr>
          </a:p>
        </p:txBody>
      </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5265927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Metacognitive </a:t>
            </a:r>
            <a:r>
              <a:rPr lang="en-US" sz="3600" b="1" dirty="0">
                <a:solidFill>
                  <a:schemeClr val="accent5">
                    <a:lumMod val="75000"/>
                  </a:schemeClr>
                </a:solidFill>
              </a:rPr>
              <a:t>Competency </a:t>
            </a:r>
            <a:r>
              <a:rPr lang="en-US" sz="3600" b="1" dirty="0" smtClean="0">
                <a:solidFill>
                  <a:schemeClr val="accent5">
                    <a:lumMod val="75000"/>
                  </a:schemeClr>
                </a:solidFill>
              </a:rPr>
              <a:t>(How I Learn)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Metacognitive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300967917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sp>
        <p:nvSpPr>
          <p:cNvPr id="6" name="Content Placeholder 5"/>
          <p:cNvSpPr>
            <a:spLocks noGrp="1"/>
          </p:cNvSpPr>
          <p:nvPr>
            <p:ph idx="1"/>
          </p:nvPr>
        </p:nvSpPr>
        <p:spPr>
          <a:xfrm>
            <a:off x="2019300" y="5627933"/>
            <a:ext cx="7010400" cy="1025299"/>
          </a:xfrm>
        </p:spPr>
        <p:txBody>
          <a:bodyPr/>
          <a:lstStyle/>
          <a:p>
            <a:pPr marL="0" lvl="0" indent="0">
              <a:buNone/>
            </a:pPr>
            <a:r>
              <a:rPr lang="en" u="sng" dirty="0">
                <a:solidFill>
                  <a:schemeClr val="hlink"/>
                </a:solidFill>
                <a:hlinkClick r:id="rId3"/>
              </a:rPr>
              <a:t>https://</a:t>
            </a:r>
            <a:r>
              <a:rPr lang="en" u="sng" dirty="0" smtClean="0">
                <a:solidFill>
                  <a:schemeClr val="hlink"/>
                </a:solidFill>
                <a:hlinkClick r:id="rId3"/>
              </a:rPr>
              <a:t>www.teachingchannel.org/videos/student-annotated-reading-strategy</a:t>
            </a:r>
          </a:p>
          <a:p>
            <a:pPr marL="0" lvl="0" indent="0">
              <a:buNone/>
            </a:pPr>
            <a:endParaRPr lang="en" u="sng" dirty="0">
              <a:solidFill>
                <a:schemeClr val="hlink"/>
              </a:solidFill>
              <a:hlinkClick r:id="rId3"/>
            </a:endParaRPr>
          </a:p>
          <a:p>
            <a:endParaRPr lang="en-US" dirty="0"/>
          </a:p>
        </p:txBody>
      </p:sp>
      <p:pic>
        <p:nvPicPr>
          <p:cNvPr id="5" name="Shape 159" descr="Lightbulb by kwl617 ..."/>
          <p:cNvPicPr preferRelativeResize="0"/>
          <p:nvPr/>
        </p:nvPicPr>
        <p:blipFill>
          <a:blip r:embed="rId4">
            <a:alphaModFix/>
          </a:blip>
          <a:stretch>
            <a:fillRect/>
          </a:stretch>
        </p:blipFill>
        <p:spPr>
          <a:xfrm>
            <a:off x="7904340" y="309672"/>
            <a:ext cx="865324" cy="843425"/>
          </a:xfrm>
          <a:prstGeom prst="rect">
            <a:avLst/>
          </a:prstGeom>
          <a:noFill/>
          <a:ln>
            <a:noFill/>
          </a:ln>
        </p:spPr>
      </p:pic>
      <p:pic>
        <p:nvPicPr>
          <p:cNvPr id="7" name="Picture 6"/>
          <p:cNvPicPr>
            <a:picLocks noChangeAspect="1"/>
          </p:cNvPicPr>
          <p:nvPr/>
        </p:nvPicPr>
        <p:blipFill>
          <a:blip r:embed="rId5"/>
          <a:stretch>
            <a:fillRect/>
          </a:stretch>
        </p:blipFill>
        <p:spPr>
          <a:xfrm>
            <a:off x="1905000" y="1356375"/>
            <a:ext cx="7124700" cy="4048125"/>
          </a:xfrm>
          <a:prstGeom prst="rect">
            <a:avLst/>
          </a:prstGeom>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47465706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solidFill>
                  <a:schemeClr val="accent5">
                    <a:lumMod val="75000"/>
                  </a:schemeClr>
                </a:solidFill>
              </a:rPr>
              <a:t>Metacognitive Competency</a:t>
            </a:r>
          </a:p>
        </p:txBody>
      </p:sp>
      <p:sp>
        <p:nvSpPr>
          <p:cNvPr id="6" name="Content Placeholder 5"/>
          <p:cNvSpPr>
            <a:spLocks noGrp="1"/>
          </p:cNvSpPr>
          <p:nvPr>
            <p:ph idx="1"/>
          </p:nvPr>
        </p:nvSpPr>
        <p:spPr/>
        <p:txBody>
          <a:bodyPr/>
          <a:lstStyle/>
          <a:p>
            <a:pPr marL="0" indent="0" algn="ctr">
              <a:buNone/>
            </a:pPr>
            <a:r>
              <a:rPr lang="en-US" sz="2800" b="1" dirty="0" smtClean="0"/>
              <a:t>Summary Thoughts</a:t>
            </a:r>
          </a:p>
          <a:p>
            <a:pPr marL="457200" indent="-457200">
              <a:buFont typeface="+mj-lt"/>
              <a:buAutoNum type="arabicPeriod"/>
            </a:pPr>
            <a:r>
              <a:rPr lang="en-US" sz="2800" dirty="0" smtClean="0"/>
              <a:t>Learners can self-regulate their learning</a:t>
            </a:r>
          </a:p>
          <a:p>
            <a:pPr marL="457200" indent="-457200">
              <a:buFont typeface="+mj-lt"/>
              <a:buAutoNum type="arabicPeriod"/>
            </a:pPr>
            <a:r>
              <a:rPr lang="en-US" sz="2800" dirty="0" smtClean="0"/>
              <a:t>Thinking about your thinking can be modeled</a:t>
            </a:r>
          </a:p>
          <a:p>
            <a:pPr marL="457200" indent="-457200">
              <a:buFont typeface="+mj-lt"/>
              <a:buAutoNum type="arabicPeriod"/>
            </a:pPr>
            <a:r>
              <a:rPr lang="en-US" sz="2800" dirty="0" smtClean="0"/>
              <a:t>Learning strategies can be taught</a:t>
            </a:r>
          </a:p>
          <a:p>
            <a:pPr marL="457200" indent="-457200">
              <a:buFont typeface="+mj-lt"/>
              <a:buAutoNum type="arabicPeriod"/>
            </a:pPr>
            <a:r>
              <a:rPr lang="en-US" sz="2800" dirty="0" smtClean="0"/>
              <a:t>There are tools for problem solving that can be taught</a:t>
            </a:r>
          </a:p>
          <a:p>
            <a:pPr marL="457200" indent="-457200">
              <a:buFont typeface="+mj-lt"/>
              <a:buAutoNum type="arabicPeriod"/>
            </a:pPr>
            <a:r>
              <a:rPr lang="en-US" sz="2800" dirty="0" smtClean="0"/>
              <a:t>Students can learn how to self-appraise (self-check) and self-manage (track their mastery)</a:t>
            </a:r>
          </a:p>
          <a:p>
            <a:pPr algn="ctr"/>
            <a:endParaRPr lang="en-US" dirty="0"/>
          </a:p>
        </p:txBody>
      </p:sp>
      <p:pic>
        <p:nvPicPr>
          <p:cNvPr id="7" name="Shape 159" descr="Lightbulb by kwl617 ..."/>
          <p:cNvPicPr preferRelativeResize="0"/>
          <p:nvPr/>
        </p:nvPicPr>
        <p:blipFill>
          <a:blip r:embed="rId2">
            <a:alphaModFix/>
          </a:blip>
          <a:stretch>
            <a:fillRect/>
          </a:stretch>
        </p:blipFill>
        <p:spPr>
          <a:xfrm>
            <a:off x="7904340" y="309672"/>
            <a:ext cx="865324" cy="843425"/>
          </a:xfrm>
          <a:prstGeom prst="rect">
            <a:avLst/>
          </a:prstGeom>
          <a:noFill/>
          <a:ln>
            <a:noFill/>
          </a:ln>
        </p:spPr>
      </p:pic>
      <p:grpSp>
        <p:nvGrpSpPr>
          <p:cNvPr id="8" name="Group 7"/>
          <p:cNvGrpSpPr/>
          <p:nvPr/>
        </p:nvGrpSpPr>
        <p:grpSpPr>
          <a:xfrm>
            <a:off x="7184572" y="5191963"/>
            <a:ext cx="1730829" cy="1268545"/>
            <a:chOff x="7413171" y="5393511"/>
            <a:chExt cx="1730829" cy="1268545"/>
          </a:xfrm>
        </p:grpSpPr>
        <p:pic>
          <p:nvPicPr>
            <p:cNvPr id="9"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10" name="TextBox 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1" name="Group 10"/>
          <p:cNvGrpSpPr/>
          <p:nvPr/>
        </p:nvGrpSpPr>
        <p:grpSpPr>
          <a:xfrm>
            <a:off x="157536" y="6165388"/>
            <a:ext cx="2469918" cy="668430"/>
            <a:chOff x="1801140" y="4559168"/>
            <a:chExt cx="6645357" cy="178364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27435403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normAutofit/>
          </a:bodyPr>
          <a:lstStyle/>
          <a:p>
            <a:r>
              <a:rPr lang="en-US" sz="4000" b="1" dirty="0" smtClean="0">
                <a:solidFill>
                  <a:schemeClr val="accent5">
                    <a:lumMod val="75000"/>
                  </a:schemeClr>
                </a:solidFill>
              </a:rPr>
              <a:t>Learning Together</a:t>
            </a:r>
            <a:endParaRPr lang="en-US" sz="4000" b="1" dirty="0">
              <a:solidFill>
                <a:schemeClr val="accent5">
                  <a:lumMod val="75000"/>
                </a:schemeClr>
              </a:solidFill>
            </a:endParaRPr>
          </a:p>
        </p:txBody>
      </p:sp>
      <p:sp>
        <p:nvSpPr>
          <p:cNvPr id="3083" name="Rectangle 11"/>
          <p:cNvSpPr>
            <a:spLocks noGrp="1" noChangeArrowheads="1"/>
          </p:cNvSpPr>
          <p:nvPr>
            <p:ph idx="1"/>
          </p:nvPr>
        </p:nvSpPr>
        <p:spPr>
          <a:xfrm>
            <a:off x="420624" y="1395415"/>
            <a:ext cx="8547531" cy="5134341"/>
          </a:xfrm>
        </p:spPr>
        <p:txBody>
          <a:bodyPr>
            <a:normAutofit/>
          </a:bodyPr>
          <a:lstStyle/>
          <a:p>
            <a:pPr marL="228600" lvl="0" indent="0">
              <a:lnSpc>
                <a:spcPct val="100000"/>
              </a:lnSpc>
              <a:spcBef>
                <a:spcPts val="0"/>
              </a:spcBef>
              <a:spcAft>
                <a:spcPts val="1200"/>
              </a:spcAft>
              <a:buNone/>
            </a:pPr>
            <a:r>
              <a:rPr lang="en" sz="3200" dirty="0" smtClean="0">
                <a:solidFill>
                  <a:schemeClr val="accent1">
                    <a:lumMod val="50000"/>
                  </a:schemeClr>
                </a:solidFill>
                <a:latin typeface="Calibri" charset="0"/>
                <a:ea typeface="Calibri" charset="0"/>
                <a:cs typeface="Calibri" charset="0"/>
              </a:rPr>
              <a:t>We will:</a:t>
            </a:r>
            <a:endParaRPr lang="en" sz="3200" dirty="0">
              <a:solidFill>
                <a:schemeClr val="accent1">
                  <a:lumMod val="50000"/>
                </a:schemeClr>
              </a:solidFill>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3200" dirty="0" smtClean="0">
                <a:solidFill>
                  <a:schemeClr val="accent1">
                    <a:lumMod val="50000"/>
                  </a:schemeClr>
                </a:solidFill>
                <a:latin typeface="Calibri" charset="0"/>
                <a:ea typeface="Calibri" charset="0"/>
                <a:cs typeface="Calibri" charset="0"/>
              </a:rPr>
              <a:t>Define and discuss </a:t>
            </a:r>
            <a:r>
              <a:rPr lang="en" sz="3200" dirty="0">
                <a:solidFill>
                  <a:schemeClr val="accent1">
                    <a:lumMod val="50000"/>
                  </a:schemeClr>
                </a:solidFill>
                <a:latin typeface="Calibri" charset="0"/>
                <a:ea typeface="Calibri" charset="0"/>
                <a:cs typeface="Calibri" charset="0"/>
              </a:rPr>
              <a:t>the four personal competencies and how they impact </a:t>
            </a:r>
            <a:r>
              <a:rPr lang="en" sz="3200" dirty="0" smtClean="0">
                <a:solidFill>
                  <a:schemeClr val="accent1">
                    <a:lumMod val="50000"/>
                  </a:schemeClr>
                </a:solidFill>
                <a:latin typeface="Calibri" charset="0"/>
                <a:ea typeface="Calibri" charset="0"/>
                <a:cs typeface="Calibri" charset="0"/>
              </a:rPr>
              <a:t>learning and life.</a:t>
            </a:r>
            <a:endParaRPr lang="en" sz="3200" dirty="0">
              <a:latin typeface="Calibri" charset="0"/>
              <a:ea typeface="Calibri" charset="0"/>
              <a:cs typeface="Calibri" charset="0"/>
            </a:endParaRPr>
          </a:p>
          <a:p>
            <a:pPr marL="685800" lvl="0" indent="-457200">
              <a:lnSpc>
                <a:spcPct val="100000"/>
              </a:lnSpc>
              <a:spcBef>
                <a:spcPts val="0"/>
              </a:spcBef>
              <a:spcAft>
                <a:spcPts val="1200"/>
              </a:spcAft>
              <a:buFont typeface="+mj-lt"/>
              <a:buAutoNum type="arabicParenR"/>
            </a:pPr>
            <a:r>
              <a:rPr lang="en" sz="3200" dirty="0" smtClean="0">
                <a:solidFill>
                  <a:schemeClr val="accent6">
                    <a:lumMod val="50000"/>
                  </a:schemeClr>
                </a:solidFill>
                <a:latin typeface="Calibri" charset="0"/>
                <a:ea typeface="Calibri" charset="0"/>
                <a:cs typeface="Calibri" charset="0"/>
              </a:rPr>
              <a:t>Apply </a:t>
            </a:r>
            <a:r>
              <a:rPr lang="en" sz="3200" dirty="0">
                <a:solidFill>
                  <a:schemeClr val="accent6">
                    <a:lumMod val="50000"/>
                  </a:schemeClr>
                </a:solidFill>
                <a:latin typeface="Calibri" charset="0"/>
                <a:ea typeface="Calibri" charset="0"/>
                <a:cs typeface="Calibri" charset="0"/>
              </a:rPr>
              <a:t>the four personal competencies </a:t>
            </a:r>
            <a:r>
              <a:rPr lang="en" sz="3200" dirty="0" smtClean="0">
                <a:solidFill>
                  <a:schemeClr val="accent6">
                    <a:lumMod val="50000"/>
                  </a:schemeClr>
                </a:solidFill>
                <a:latin typeface="Calibri" charset="0"/>
                <a:ea typeface="Calibri" charset="0"/>
                <a:cs typeface="Calibri" charset="0"/>
              </a:rPr>
              <a:t>to our </a:t>
            </a:r>
            <a:r>
              <a:rPr lang="en" sz="3200" dirty="0">
                <a:solidFill>
                  <a:schemeClr val="accent6">
                    <a:lumMod val="50000"/>
                  </a:schemeClr>
                </a:solidFill>
                <a:latin typeface="Calibri" charset="0"/>
                <a:ea typeface="Calibri" charset="0"/>
                <a:cs typeface="Calibri" charset="0"/>
              </a:rPr>
              <a:t>own lives</a:t>
            </a:r>
            <a:r>
              <a:rPr lang="en" sz="3200" dirty="0" smtClean="0">
                <a:solidFill>
                  <a:schemeClr val="accent6">
                    <a:lumMod val="50000"/>
                  </a:schemeClr>
                </a:solidFill>
                <a:latin typeface="Calibri" charset="0"/>
                <a:ea typeface="Calibri" charset="0"/>
                <a:cs typeface="Calibri" charset="0"/>
              </a:rPr>
              <a:t>.</a:t>
            </a:r>
          </a:p>
          <a:p>
            <a:pPr marL="685800" lvl="0" indent="-457200">
              <a:lnSpc>
                <a:spcPct val="100000"/>
              </a:lnSpc>
              <a:spcBef>
                <a:spcPts val="0"/>
              </a:spcBef>
              <a:spcAft>
                <a:spcPts val="1200"/>
              </a:spcAft>
              <a:buFont typeface="+mj-lt"/>
              <a:buAutoNum type="arabicParenR"/>
            </a:pPr>
            <a:r>
              <a:rPr lang="en" sz="3200" dirty="0" smtClean="0">
                <a:solidFill>
                  <a:schemeClr val="accent6">
                    <a:lumMod val="50000"/>
                  </a:schemeClr>
                </a:solidFill>
                <a:latin typeface="Calibri" charset="0"/>
                <a:ea typeface="Calibri" charset="0"/>
                <a:cs typeface="Calibri" charset="0"/>
              </a:rPr>
              <a:t>Apply </a:t>
            </a:r>
            <a:r>
              <a:rPr lang="en" sz="3200" dirty="0">
                <a:solidFill>
                  <a:schemeClr val="accent6">
                    <a:lumMod val="50000"/>
                  </a:schemeClr>
                </a:solidFill>
                <a:latin typeface="Calibri" charset="0"/>
                <a:ea typeface="Calibri" charset="0"/>
                <a:cs typeface="Calibri" charset="0"/>
              </a:rPr>
              <a:t>the four personal </a:t>
            </a:r>
            <a:r>
              <a:rPr lang="en" sz="3200" dirty="0" smtClean="0">
                <a:solidFill>
                  <a:schemeClr val="accent6">
                    <a:lumMod val="50000"/>
                  </a:schemeClr>
                </a:solidFill>
                <a:latin typeface="Calibri" charset="0"/>
                <a:ea typeface="Calibri" charset="0"/>
                <a:cs typeface="Calibri" charset="0"/>
              </a:rPr>
              <a:t>competencies in our roles to </a:t>
            </a:r>
            <a:r>
              <a:rPr lang="en" sz="3200" dirty="0">
                <a:solidFill>
                  <a:schemeClr val="accent6">
                    <a:lumMod val="50000"/>
                  </a:schemeClr>
                </a:solidFill>
                <a:latin typeface="Calibri" charset="0"/>
                <a:ea typeface="Calibri" charset="0"/>
                <a:cs typeface="Calibri" charset="0"/>
              </a:rPr>
              <a:t>benefit students</a:t>
            </a:r>
            <a:r>
              <a:rPr lang="en" sz="3200" dirty="0" smtClean="0">
                <a:solidFill>
                  <a:schemeClr val="accent6">
                    <a:lumMod val="50000"/>
                  </a:schemeClr>
                </a:solidFill>
                <a:latin typeface="Calibri" charset="0"/>
                <a:ea typeface="Calibri" charset="0"/>
                <a:cs typeface="Calibri" charset="0"/>
              </a:rPr>
              <a:t>.</a:t>
            </a:r>
            <a:endParaRPr lang="en" sz="3200" dirty="0">
              <a:solidFill>
                <a:schemeClr val="accent6">
                  <a:lumMod val="50000"/>
                </a:schemeClr>
              </a:solidFill>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8713626"/>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Working Lunch Exercise</a:t>
            </a:r>
            <a:endParaRPr lang="en-US" sz="4000" b="1" dirty="0">
              <a:solidFill>
                <a:schemeClr val="accent5">
                  <a:lumMod val="75000"/>
                </a:schemeClr>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438956"/>
            <a:ext cx="2943870" cy="4572000"/>
          </a:xfrm>
        </p:spPr>
      </p:pic>
      <p:sp>
        <p:nvSpPr>
          <p:cNvPr id="7" name="TextBox 6"/>
          <p:cNvSpPr txBox="1"/>
          <p:nvPr/>
        </p:nvSpPr>
        <p:spPr>
          <a:xfrm>
            <a:off x="4822373" y="1447800"/>
            <a:ext cx="3940629" cy="5096780"/>
          </a:xfrm>
          <a:prstGeom prst="rect">
            <a:avLst/>
          </a:prstGeom>
          <a:noFill/>
        </p:spPr>
        <p:txBody>
          <a:bodyPr wrap="square" rtlCol="0">
            <a:spAutoFit/>
          </a:bodyPr>
          <a:lstStyle/>
          <a:p>
            <a:pPr lvl="0">
              <a:spcBef>
                <a:spcPts val="0"/>
              </a:spcBef>
            </a:pPr>
            <a:r>
              <a:rPr lang="en-US" sz="3200" dirty="0">
                <a:latin typeface="Calibri" panose="020F0502020204030204" pitchFamily="34" charset="0"/>
              </a:rPr>
              <a:t>Think of the one student </a:t>
            </a:r>
            <a:r>
              <a:rPr lang="en-US" sz="3200" dirty="0" smtClean="0">
                <a:latin typeface="Calibri" panose="020F0502020204030204" pitchFamily="34" charset="0"/>
              </a:rPr>
              <a:t>or child who challenged </a:t>
            </a:r>
            <a:r>
              <a:rPr lang="en-US" sz="3200" dirty="0">
                <a:latin typeface="Calibri" panose="020F0502020204030204" pitchFamily="34" charset="0"/>
              </a:rPr>
              <a:t>you the most, who you felt you couldn’t reach.</a:t>
            </a:r>
          </a:p>
          <a:p>
            <a:pPr lvl="0">
              <a:spcBef>
                <a:spcPts val="0"/>
              </a:spcBef>
            </a:pPr>
            <a:r>
              <a:rPr lang="en-US" sz="3200" dirty="0">
                <a:latin typeface="Calibri" panose="020F0502020204030204" pitchFamily="34" charset="0"/>
              </a:rPr>
              <a:t> </a:t>
            </a:r>
          </a:p>
          <a:p>
            <a:pPr lvl="0" algn="ctr">
              <a:spcBef>
                <a:spcPts val="0"/>
              </a:spcBef>
            </a:pPr>
            <a:r>
              <a:rPr lang="en-US" sz="3200" i="1" dirty="0">
                <a:latin typeface="Calibri" panose="020F0502020204030204" pitchFamily="34" charset="0"/>
              </a:rPr>
              <a:t>Use the prompts on page </a:t>
            </a:r>
            <a:r>
              <a:rPr lang="en-US" sz="3200" i="1" dirty="0" smtClean="0">
                <a:latin typeface="Calibri" panose="020F0502020204030204" pitchFamily="34" charset="0"/>
              </a:rPr>
              <a:t>10 </a:t>
            </a:r>
            <a:r>
              <a:rPr lang="en-US" sz="3200" i="1" dirty="0">
                <a:latin typeface="Calibri" panose="020F0502020204030204" pitchFamily="34" charset="0"/>
              </a:rPr>
              <a:t>of your participant’s </a:t>
            </a:r>
            <a:r>
              <a:rPr lang="en-US" sz="3200" i="1" dirty="0" smtClean="0">
                <a:latin typeface="Calibri" panose="020F0502020204030204" pitchFamily="34" charset="0"/>
              </a:rPr>
              <a:t>materials </a:t>
            </a:r>
            <a:r>
              <a:rPr lang="en-US" sz="3200" i="1" dirty="0">
                <a:latin typeface="Calibri" panose="020F0502020204030204" pitchFamily="34" charset="0"/>
              </a:rPr>
              <a:t>to reflect on how you engaged with this student.</a:t>
            </a:r>
            <a:r>
              <a:rPr lang="en-US" sz="3200" dirty="0">
                <a:latin typeface="Calibri" panose="020F0502020204030204" pitchFamily="34" charset="0"/>
              </a:rPr>
              <a:t>  </a:t>
            </a:r>
          </a:p>
          <a:p>
            <a:endParaRPr lang="en-US" dirty="0">
              <a:latin typeface="Calibri" panose="020F0502020204030204" pitchFamily="34" charset="0"/>
            </a:endParaRPr>
          </a:p>
        </p:txBody>
      </p:sp>
      <p:grpSp>
        <p:nvGrpSpPr>
          <p:cNvPr id="5" name="Group 4"/>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07590134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Why</a:t>
            </a:r>
            <a:r>
              <a:rPr lang="en-US" sz="4000" b="1" dirty="0" smtClean="0">
                <a:solidFill>
                  <a:schemeClr val="accent5">
                    <a:lumMod val="75000"/>
                  </a:schemeClr>
                </a:solidFill>
              </a:rPr>
              <a:t> I Learn (Motivational)</a:t>
            </a:r>
            <a:endParaRPr lang="en-US" sz="4000" b="1" dirty="0">
              <a:solidFill>
                <a:schemeClr val="accent5">
                  <a:lumMod val="75000"/>
                </a:schemeClr>
              </a:solidFill>
            </a:endParaRPr>
          </a:p>
        </p:txBody>
      </p:sp>
      <p:sp>
        <p:nvSpPr>
          <p:cNvPr id="6" name="Content Placeholder 5"/>
          <p:cNvSpPr>
            <a:spLocks noGrp="1"/>
          </p:cNvSpPr>
          <p:nvPr>
            <p:ph idx="1"/>
          </p:nvPr>
        </p:nvSpPr>
        <p:spPr/>
        <p:txBody>
          <a:bodyPr/>
          <a:lstStyle/>
          <a:p>
            <a:pPr marL="0" indent="0">
              <a:buNone/>
            </a:pPr>
            <a:r>
              <a:rPr lang="en-US" sz="3200" b="1" dirty="0" smtClean="0"/>
              <a:t>Definition:</a:t>
            </a:r>
            <a:r>
              <a:rPr lang="en-US" sz="3200" dirty="0" smtClean="0"/>
              <a:t> </a:t>
            </a:r>
            <a:r>
              <a:rPr lang="en-US" sz="3200" dirty="0" smtClean="0">
                <a:solidFill>
                  <a:srgbClr val="FF0000"/>
                </a:solidFill>
              </a:rPr>
              <a:t>Engagement</a:t>
            </a:r>
            <a:r>
              <a:rPr lang="en-US" sz="3200" dirty="0" smtClean="0"/>
              <a:t> and </a:t>
            </a:r>
            <a:r>
              <a:rPr lang="en-US" sz="3200" dirty="0" smtClean="0">
                <a:solidFill>
                  <a:srgbClr val="FF0000"/>
                </a:solidFill>
              </a:rPr>
              <a:t>persistence</a:t>
            </a:r>
            <a:r>
              <a:rPr lang="en-US" sz="3200" dirty="0" smtClean="0"/>
              <a:t> in </a:t>
            </a:r>
            <a:r>
              <a:rPr lang="en-US" sz="3200" dirty="0" smtClean="0">
                <a:solidFill>
                  <a:srgbClr val="006666"/>
                </a:solidFill>
              </a:rPr>
              <a:t>pursuit of goals</a:t>
            </a:r>
            <a:r>
              <a:rPr lang="en-US" sz="3200" dirty="0" smtClean="0"/>
              <a:t>; </a:t>
            </a:r>
            <a:r>
              <a:rPr lang="en-US" sz="3200" dirty="0" smtClean="0">
                <a:solidFill>
                  <a:srgbClr val="006666"/>
                </a:solidFill>
              </a:rPr>
              <a:t>self-efficacy</a:t>
            </a:r>
            <a:r>
              <a:rPr lang="en-US" sz="3200" dirty="0" smtClean="0"/>
              <a:t> (</a:t>
            </a:r>
            <a:r>
              <a:rPr lang="en-US" sz="3200" dirty="0" smtClean="0">
                <a:solidFill>
                  <a:srgbClr val="FF0000"/>
                </a:solidFill>
              </a:rPr>
              <a:t>belief</a:t>
            </a:r>
            <a:r>
              <a:rPr lang="en-US" sz="3200" dirty="0" smtClean="0"/>
              <a:t> in </a:t>
            </a:r>
            <a:r>
              <a:rPr lang="en-US" sz="3200" dirty="0" smtClean="0">
                <a:solidFill>
                  <a:srgbClr val="006666"/>
                </a:solidFill>
              </a:rPr>
              <a:t>ability to complete tasks</a:t>
            </a:r>
            <a:r>
              <a:rPr lang="en-US" sz="3200" dirty="0" smtClean="0"/>
              <a:t> and </a:t>
            </a:r>
            <a:r>
              <a:rPr lang="en-US" sz="3200" dirty="0" smtClean="0">
                <a:solidFill>
                  <a:srgbClr val="006666"/>
                </a:solidFill>
              </a:rPr>
              <a:t>achieve goals</a:t>
            </a:r>
            <a:r>
              <a:rPr lang="en-US" sz="3200" dirty="0" smtClean="0"/>
              <a:t>); willingness to </a:t>
            </a:r>
            <a:r>
              <a:rPr lang="en-US" sz="3200" dirty="0" smtClean="0">
                <a:solidFill>
                  <a:srgbClr val="006666"/>
                </a:solidFill>
              </a:rPr>
              <a:t>engage</a:t>
            </a:r>
            <a:r>
              <a:rPr lang="en-US" sz="3200" dirty="0" smtClean="0"/>
              <a:t> in an activity based on </a:t>
            </a:r>
            <a:r>
              <a:rPr lang="en-US" sz="3200" dirty="0" smtClean="0">
                <a:solidFill>
                  <a:srgbClr val="006666"/>
                </a:solidFill>
              </a:rPr>
              <a:t>value</a:t>
            </a:r>
            <a:r>
              <a:rPr lang="en-US" sz="3200" dirty="0" smtClean="0"/>
              <a:t> and </a:t>
            </a:r>
            <a:r>
              <a:rPr lang="en-US" sz="3200" dirty="0" smtClean="0">
                <a:solidFill>
                  <a:srgbClr val="006666"/>
                </a:solidFill>
              </a:rPr>
              <a:t>expectation of success</a:t>
            </a:r>
          </a:p>
          <a:p>
            <a:pPr marL="0" indent="0">
              <a:buNone/>
            </a:pPr>
            <a:endParaRPr lang="en-US" sz="3200" b="1" dirty="0"/>
          </a:p>
          <a:p>
            <a:pPr marL="0" lvl="0" indent="0">
              <a:buNone/>
            </a:pPr>
            <a:r>
              <a:rPr lang="en" sz="1100" dirty="0"/>
              <a:t>Redding, S. (2016). Personal Competency: A framework for building students’ capacity to learn. Philadelphia, PA: Temple University, Center on Innovations in Learning. </a:t>
            </a:r>
          </a:p>
          <a:p>
            <a:pPr marL="0" indent="0">
              <a:buNone/>
            </a:pPr>
            <a:endParaRPr lang="en-US" sz="3200" b="1" dirty="0"/>
          </a:p>
        </p:txBody>
      </p:sp>
      <p:pic>
        <p:nvPicPr>
          <p:cNvPr id="5"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6102697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Why</a:t>
            </a:r>
            <a:r>
              <a:rPr lang="en-US" sz="3600" b="1" dirty="0">
                <a:solidFill>
                  <a:schemeClr val="accent5">
                    <a:lumMod val="75000"/>
                  </a:schemeClr>
                </a:solidFill>
              </a:rPr>
              <a:t> I Learn (Motivational)</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In other words:</a:t>
            </a:r>
          </a:p>
          <a:p>
            <a:pPr marL="0" indent="0">
              <a:buNone/>
            </a:pPr>
            <a:r>
              <a:rPr lang="en-US" sz="4000" dirty="0" smtClean="0"/>
              <a:t>Apart from the student’s cognitive and metacognitive competency in grappling with and mastering the task, the student must simply </a:t>
            </a:r>
            <a:r>
              <a:rPr lang="en-US" sz="4000" dirty="0" smtClean="0">
                <a:solidFill>
                  <a:srgbClr val="7030A0"/>
                </a:solidFill>
              </a:rPr>
              <a:t>want to engage and persist</a:t>
            </a:r>
            <a:r>
              <a:rPr lang="en-US" sz="4000" dirty="0" smtClean="0"/>
              <a:t>. Motivation is the wanting to.</a:t>
            </a:r>
            <a:endParaRPr lang="en-US" sz="4000" dirty="0"/>
          </a:p>
        </p:txBody>
      </p:sp>
      <p:pic>
        <p:nvPicPr>
          <p:cNvPr id="4" name="Shape 201" descr="Man reading book | Flickr ..."/>
          <p:cNvPicPr preferRelativeResize="0"/>
          <p:nvPr/>
        </p:nvPicPr>
        <p:blipFill>
          <a:blip r:embed="rId3">
            <a:alphaModFix/>
          </a:blip>
          <a:stretch>
            <a:fillRect/>
          </a:stretch>
        </p:blipFill>
        <p:spPr>
          <a:xfrm>
            <a:off x="7970525" y="325670"/>
            <a:ext cx="734349" cy="734349"/>
          </a:xfrm>
          <a:prstGeom prst="rect">
            <a:avLst/>
          </a:prstGeom>
          <a:noFill/>
          <a:ln>
            <a:noFill/>
          </a:ln>
        </p:spPr>
      </p:pic>
    </p:spTree>
    <p:extLst>
      <p:ext uri="{BB962C8B-B14F-4D97-AF65-F5344CB8AC3E}">
        <p14:creationId xmlns:p14="http://schemas.microsoft.com/office/powerpoint/2010/main" val="411013109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5">
                    <a:lumMod val="75000"/>
                  </a:schemeClr>
                </a:solidFill>
              </a:rPr>
              <a:t>Basic Components of Motivational Competency in School Learning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8" y="2174790"/>
            <a:ext cx="6938962" cy="37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01272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a:t>
            </a:r>
            <a:r>
              <a:rPr lang="en-US" sz="4000" b="1" dirty="0" smtClean="0">
                <a:solidFill>
                  <a:schemeClr val="accent5">
                    <a:lumMod val="75000"/>
                  </a:schemeClr>
                </a:solidFill>
              </a:rPr>
              <a:t>Competency (Why I learn)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64791" y="1597455"/>
            <a:ext cx="7207916" cy="4803346"/>
          </a:xfrm>
        </p:spPr>
      </p:pic>
      <p:pic>
        <p:nvPicPr>
          <p:cNvPr id="5" name="Shape 201" descr="Man reading book | Flickr ..."/>
          <p:cNvPicPr preferRelativeResize="0"/>
          <p:nvPr/>
        </p:nvPicPr>
        <p:blipFill>
          <a:blip r:embed="rId4">
            <a:alphaModFix/>
          </a:blip>
          <a:stretch>
            <a:fillRect/>
          </a:stretch>
        </p:blipFill>
        <p:spPr>
          <a:xfrm>
            <a:off x="7970525" y="325670"/>
            <a:ext cx="734349" cy="734349"/>
          </a:xfrm>
          <a:prstGeom prst="rect">
            <a:avLst/>
          </a:prstGeom>
          <a:noFill/>
          <a:ln>
            <a:noFill/>
          </a:ln>
        </p:spPr>
      </p:pic>
      <p:sp>
        <p:nvSpPr>
          <p:cNvPr id="8" name="TextBox 7"/>
          <p:cNvSpPr txBox="1"/>
          <p:nvPr/>
        </p:nvSpPr>
        <p:spPr>
          <a:xfrm>
            <a:off x="374488" y="1740547"/>
            <a:ext cx="6672943" cy="978729"/>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Promote a growth mindset by attributing learning success to effort and self-regulation, reinforcing the idea that both actual ability and self-efficacy are malleable and grow with practice, and insist upon (and reward) persistence to mastery. </a:t>
            </a:r>
            <a:endParaRPr lang="en-US" dirty="0">
              <a:latin typeface="Calibri" panose="020F0502020204030204" pitchFamily="34" charset="0"/>
            </a:endParaRPr>
          </a:p>
        </p:txBody>
      </p:sp>
      <p:sp>
        <p:nvSpPr>
          <p:cNvPr id="9" name="TextBox 8"/>
          <p:cNvSpPr txBox="1"/>
          <p:nvPr/>
        </p:nvSpPr>
        <p:spPr>
          <a:xfrm>
            <a:off x="622148" y="2879694"/>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Connect learning tasks to student’s personal aspirations.</a:t>
            </a:r>
            <a:endParaRPr lang="en-US" dirty="0">
              <a:latin typeface="Calibri" panose="020F0502020204030204" pitchFamily="34" charset="0"/>
            </a:endParaRPr>
          </a:p>
        </p:txBody>
      </p:sp>
      <p:sp>
        <p:nvSpPr>
          <p:cNvPr id="10" name="TextBox 9"/>
          <p:cNvSpPr txBox="1"/>
          <p:nvPr/>
        </p:nvSpPr>
        <p:spPr>
          <a:xfrm>
            <a:off x="812390" y="3348773"/>
            <a:ext cx="6672943" cy="541046"/>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Differentiate assignments to provide the right balance of challenge and attainability.</a:t>
            </a:r>
            <a:endParaRPr lang="en-US" dirty="0">
              <a:latin typeface="Calibri" panose="020F0502020204030204" pitchFamily="34" charset="0"/>
            </a:endParaRPr>
          </a:p>
        </p:txBody>
      </p:sp>
      <p:sp>
        <p:nvSpPr>
          <p:cNvPr id="11" name="TextBox 10"/>
          <p:cNvSpPr txBox="1"/>
          <p:nvPr/>
        </p:nvSpPr>
        <p:spPr>
          <a:xfrm>
            <a:off x="1102817" y="4030211"/>
            <a:ext cx="6672943" cy="541046"/>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students “find the fun” in learning rather than simply making tasks fun.</a:t>
            </a:r>
            <a:endParaRPr lang="en-US" dirty="0">
              <a:latin typeface="Calibri" panose="020F0502020204030204" pitchFamily="34" charset="0"/>
            </a:endParaRPr>
          </a:p>
        </p:txBody>
      </p:sp>
      <p:sp>
        <p:nvSpPr>
          <p:cNvPr id="12" name="TextBox 11"/>
          <p:cNvSpPr txBox="1"/>
          <p:nvPr/>
        </p:nvSpPr>
        <p:spPr>
          <a:xfrm>
            <a:off x="1297582" y="4673961"/>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Stretch the student’s interests for find value in new topics.</a:t>
            </a:r>
            <a:endParaRPr lang="en-US" dirty="0">
              <a:latin typeface="Calibri" panose="020F0502020204030204" pitchFamily="34" charset="0"/>
            </a:endParaRPr>
          </a:p>
        </p:txBody>
      </p:sp>
      <p:sp>
        <p:nvSpPr>
          <p:cNvPr id="13" name="TextBox 12"/>
          <p:cNvSpPr txBox="1"/>
          <p:nvPr/>
        </p:nvSpPr>
        <p:spPr>
          <a:xfrm>
            <a:off x="1835905" y="5096888"/>
            <a:ext cx="6672943" cy="317651"/>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Celebrate mastery.</a:t>
            </a:r>
            <a:endParaRPr lang="en-US" dirty="0">
              <a:latin typeface="Calibri" panose="020F0502020204030204" pitchFamily="34" charset="0"/>
            </a:endParaRPr>
          </a:p>
        </p:txBody>
      </p:sp>
      <p:sp>
        <p:nvSpPr>
          <p:cNvPr id="14" name="TextBox 13"/>
          <p:cNvSpPr txBox="1"/>
          <p:nvPr/>
        </p:nvSpPr>
        <p:spPr>
          <a:xfrm>
            <a:off x="2242467" y="5499634"/>
            <a:ext cx="6672943" cy="75713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parents understand their influence on their children’s mindset, sense of agency, and motivation to learn, especially in their verbal attributions.</a:t>
            </a:r>
            <a:endParaRPr lang="en-US" dirty="0">
              <a:latin typeface="Calibri" panose="020F0502020204030204" pitchFamily="34" charset="0"/>
            </a:endParaRPr>
          </a:p>
        </p:txBody>
      </p:sp>
      <p:grpSp>
        <p:nvGrpSpPr>
          <p:cNvPr id="15" name="Group 14"/>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7066200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Motivational </a:t>
            </a:r>
            <a:r>
              <a:rPr lang="en-US" sz="3600" b="1" dirty="0">
                <a:solidFill>
                  <a:schemeClr val="accent5">
                    <a:lumMod val="75000"/>
                  </a:schemeClr>
                </a:solidFill>
              </a:rPr>
              <a:t>Competency </a:t>
            </a:r>
            <a:r>
              <a:rPr lang="en-US" sz="3600" b="1" dirty="0" smtClean="0">
                <a:solidFill>
                  <a:schemeClr val="accent5">
                    <a:lumMod val="75000"/>
                  </a:schemeClr>
                </a:solidFill>
              </a:rPr>
              <a:t>(Why I Learn)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Motivational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58832811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sp>
        <p:nvSpPr>
          <p:cNvPr id="6" name="Content Placeholder 5"/>
          <p:cNvSpPr>
            <a:spLocks noGrp="1"/>
          </p:cNvSpPr>
          <p:nvPr>
            <p:ph idx="1"/>
          </p:nvPr>
        </p:nvSpPr>
        <p:spPr>
          <a:xfrm>
            <a:off x="1752600" y="5225143"/>
            <a:ext cx="7010400" cy="742270"/>
          </a:xfrm>
        </p:spPr>
        <p:txBody>
          <a:bodyPr/>
          <a:lstStyle/>
          <a:p>
            <a:pPr lvl="0"/>
            <a:r>
              <a:rPr lang="en" u="sng" dirty="0">
                <a:solidFill>
                  <a:schemeClr val="hlink"/>
                </a:solidFill>
                <a:hlinkClick r:id="rId3"/>
              </a:rPr>
              <a:t>https://</a:t>
            </a:r>
            <a:r>
              <a:rPr lang="en" u="sng" dirty="0" smtClean="0">
                <a:solidFill>
                  <a:schemeClr val="hlink"/>
                </a:solidFill>
                <a:hlinkClick r:id="rId3"/>
              </a:rPr>
              <a:t>www.teachingchannel.org/videos/persist-through-challenges-perts</a:t>
            </a:r>
          </a:p>
          <a:p>
            <a:pPr lvl="0"/>
            <a:endParaRPr lang="en" u="sng" dirty="0">
              <a:solidFill>
                <a:schemeClr val="hlink"/>
              </a:solidFill>
              <a:hlinkClick r:id="rId3"/>
            </a:endParaRPr>
          </a:p>
          <a:p>
            <a:pPr marL="0" indent="0">
              <a:buNone/>
            </a:pPr>
            <a:endParaRPr lang="en-US" dirty="0"/>
          </a:p>
        </p:txBody>
      </p:sp>
      <p:pic>
        <p:nvPicPr>
          <p:cNvPr id="5" name="Shape 201" descr="Man reading book | Flickr ..."/>
          <p:cNvPicPr preferRelativeResize="0"/>
          <p:nvPr/>
        </p:nvPicPr>
        <p:blipFill>
          <a:blip r:embed="rId4">
            <a:alphaModFix/>
          </a:blip>
          <a:stretch>
            <a:fillRect/>
          </a:stretch>
        </p:blipFill>
        <p:spPr>
          <a:xfrm>
            <a:off x="7970525" y="325670"/>
            <a:ext cx="734349" cy="734349"/>
          </a:xfrm>
          <a:prstGeom prst="rect">
            <a:avLst/>
          </a:prstGeom>
          <a:noFill/>
          <a:ln>
            <a:noFill/>
          </a:ln>
        </p:spPr>
      </p:pic>
      <p:pic>
        <p:nvPicPr>
          <p:cNvPr id="7" name="Picture 6"/>
          <p:cNvPicPr>
            <a:picLocks noChangeAspect="1"/>
          </p:cNvPicPr>
          <p:nvPr/>
        </p:nvPicPr>
        <p:blipFill>
          <a:blip r:embed="rId5"/>
          <a:stretch>
            <a:fillRect/>
          </a:stretch>
        </p:blipFill>
        <p:spPr>
          <a:xfrm>
            <a:off x="1714500" y="1288596"/>
            <a:ext cx="7086600" cy="4019550"/>
          </a:xfrm>
          <a:prstGeom prst="rect">
            <a:avLst/>
          </a:prstGeom>
        </p:spPr>
      </p:pic>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9855063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Motivational Competency</a:t>
            </a:r>
          </a:p>
        </p:txBody>
      </p:sp>
      <p:sp>
        <p:nvSpPr>
          <p:cNvPr id="6" name="Content Placeholder 5"/>
          <p:cNvSpPr>
            <a:spLocks noGrp="1"/>
          </p:cNvSpPr>
          <p:nvPr>
            <p:ph idx="1"/>
          </p:nvPr>
        </p:nvSpPr>
        <p:spPr>
          <a:xfrm>
            <a:off x="628650" y="1433384"/>
            <a:ext cx="7886700" cy="4743579"/>
          </a:xfrm>
        </p:spPr>
        <p:txBody>
          <a:bodyPr/>
          <a:lstStyle/>
          <a:p>
            <a:pPr marL="0" indent="0" algn="ctr">
              <a:buNone/>
            </a:pPr>
            <a:r>
              <a:rPr lang="en-US" sz="2800" b="1" dirty="0" smtClean="0"/>
              <a:t>Summary Thoughts</a:t>
            </a:r>
          </a:p>
          <a:p>
            <a:pPr marL="457200" indent="-457200">
              <a:buFont typeface="+mj-lt"/>
              <a:buAutoNum type="arabicPeriod"/>
            </a:pPr>
            <a:r>
              <a:rPr lang="en-US" sz="2800" dirty="0" smtClean="0"/>
              <a:t>Praise effort rather than “smartness” (growth mindset)</a:t>
            </a:r>
          </a:p>
          <a:p>
            <a:pPr marL="457200" indent="-457200">
              <a:buFont typeface="+mj-lt"/>
              <a:buAutoNum type="arabicPeriod"/>
            </a:pPr>
            <a:r>
              <a:rPr lang="en-US" sz="2800" dirty="0" smtClean="0"/>
              <a:t>Students will persist with goals they believe they have the ability to achieve</a:t>
            </a:r>
          </a:p>
          <a:p>
            <a:pPr marL="457200" indent="-457200">
              <a:buFont typeface="+mj-lt"/>
              <a:buAutoNum type="arabicPeriod"/>
            </a:pPr>
            <a:r>
              <a:rPr lang="en-US" sz="2800" dirty="0" smtClean="0"/>
              <a:t>Students will persist with goals that have value to them</a:t>
            </a:r>
          </a:p>
          <a:p>
            <a:pPr marL="457200" indent="-457200">
              <a:buFont typeface="+mj-lt"/>
              <a:buAutoNum type="arabicPeriod"/>
            </a:pPr>
            <a:r>
              <a:rPr lang="en-US" sz="2800" dirty="0" smtClean="0"/>
              <a:t>Adults differentiate tasks for students to meet the “sweet spot” between challenge and attainability</a:t>
            </a:r>
          </a:p>
          <a:p>
            <a:pPr marL="0" indent="0" algn="ctr">
              <a:buNone/>
            </a:pPr>
            <a:endParaRPr lang="en-US" b="1" dirty="0"/>
          </a:p>
          <a:p>
            <a:pPr marL="0" indent="0">
              <a:buNone/>
            </a:pPr>
            <a:endParaRPr lang="en-US" dirty="0"/>
          </a:p>
        </p:txBody>
      </p:sp>
      <p:pic>
        <p:nvPicPr>
          <p:cNvPr id="5" name="Shape 201" descr="Man reading book | Flickr ..."/>
          <p:cNvPicPr preferRelativeResize="0"/>
          <p:nvPr/>
        </p:nvPicPr>
        <p:blipFill>
          <a:blip r:embed="rId2">
            <a:alphaModFix/>
          </a:blip>
          <a:stretch>
            <a:fillRect/>
          </a:stretch>
        </p:blipFill>
        <p:spPr>
          <a:xfrm>
            <a:off x="7970525" y="325670"/>
            <a:ext cx="734349" cy="734349"/>
          </a:xfrm>
          <a:prstGeom prst="rect">
            <a:avLst/>
          </a:prstGeom>
          <a:noFill/>
          <a:ln>
            <a:noFill/>
          </a:ln>
        </p:spPr>
      </p:pic>
      <p:grpSp>
        <p:nvGrpSpPr>
          <p:cNvPr id="7" name="Group 6"/>
          <p:cNvGrpSpPr/>
          <p:nvPr/>
        </p:nvGrpSpPr>
        <p:grpSpPr>
          <a:xfrm>
            <a:off x="7304314" y="5536117"/>
            <a:ext cx="1839686" cy="1268545"/>
            <a:chOff x="7304315" y="5393511"/>
            <a:chExt cx="1839686" cy="1268545"/>
          </a:xfrm>
        </p:grpSpPr>
        <p:pic>
          <p:nvPicPr>
            <p:cNvPr id="8"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9" name="TextBox 8"/>
            <p:cNvSpPr txBox="1"/>
            <p:nvPr/>
          </p:nvSpPr>
          <p:spPr>
            <a:xfrm>
              <a:off x="7304315" y="6291945"/>
              <a:ext cx="1839686"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56074003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5">
                    <a:lumMod val="75000"/>
                  </a:schemeClr>
                </a:solidFill>
              </a:rPr>
              <a:t>Who</a:t>
            </a:r>
            <a:r>
              <a:rPr lang="en-US" sz="4000" b="1" dirty="0" smtClean="0">
                <a:solidFill>
                  <a:schemeClr val="accent5">
                    <a:lumMod val="75000"/>
                  </a:schemeClr>
                </a:solidFill>
              </a:rPr>
              <a:t> I Am (Social/Emotional)</a:t>
            </a:r>
            <a:endParaRPr lang="en-US" sz="4000" b="1" dirty="0">
              <a:solidFill>
                <a:schemeClr val="accent5">
                  <a:lumMod val="75000"/>
                </a:schemeClr>
              </a:solidFill>
            </a:endParaRPr>
          </a:p>
        </p:txBody>
      </p:sp>
      <p:sp>
        <p:nvSpPr>
          <p:cNvPr id="6" name="Content Placeholder 5"/>
          <p:cNvSpPr>
            <a:spLocks noGrp="1"/>
          </p:cNvSpPr>
          <p:nvPr>
            <p:ph idx="1"/>
          </p:nvPr>
        </p:nvSpPr>
        <p:spPr/>
        <p:txBody>
          <a:bodyPr/>
          <a:lstStyle/>
          <a:p>
            <a:pPr marL="0" lvl="0" indent="0">
              <a:buNone/>
            </a:pPr>
            <a:r>
              <a:rPr lang="en-US" sz="3200" b="1" dirty="0" smtClean="0"/>
              <a:t>Definition: </a:t>
            </a:r>
            <a:r>
              <a:rPr lang="en" sz="3200" dirty="0">
                <a:solidFill>
                  <a:srgbClr val="FF0000"/>
                </a:solidFill>
              </a:rPr>
              <a:t>Sense</a:t>
            </a:r>
            <a:r>
              <a:rPr lang="en" sz="3200" dirty="0"/>
              <a:t> of </a:t>
            </a:r>
            <a:r>
              <a:rPr lang="en" sz="3200" dirty="0">
                <a:solidFill>
                  <a:srgbClr val="006666"/>
                </a:solidFill>
              </a:rPr>
              <a:t>self-worth</a:t>
            </a:r>
            <a:r>
              <a:rPr lang="en" sz="3200" dirty="0"/>
              <a:t>, </a:t>
            </a:r>
            <a:r>
              <a:rPr lang="en" sz="3200" dirty="0">
                <a:solidFill>
                  <a:srgbClr val="FF0000"/>
                </a:solidFill>
              </a:rPr>
              <a:t>regard</a:t>
            </a:r>
            <a:r>
              <a:rPr lang="en" sz="3200" dirty="0"/>
              <a:t> for </a:t>
            </a:r>
            <a:r>
              <a:rPr lang="en" sz="3200" dirty="0">
                <a:solidFill>
                  <a:srgbClr val="006666"/>
                </a:solidFill>
              </a:rPr>
              <a:t>others</a:t>
            </a:r>
            <a:r>
              <a:rPr lang="en" sz="3200" dirty="0"/>
              <a:t>, </a:t>
            </a:r>
            <a:r>
              <a:rPr lang="en" sz="3200" dirty="0">
                <a:solidFill>
                  <a:srgbClr val="006666"/>
                </a:solidFill>
              </a:rPr>
              <a:t>emotional</a:t>
            </a:r>
            <a:r>
              <a:rPr lang="en" sz="3200" dirty="0"/>
              <a:t> </a:t>
            </a:r>
            <a:r>
              <a:rPr lang="en" sz="3200" dirty="0">
                <a:solidFill>
                  <a:srgbClr val="FF0000"/>
                </a:solidFill>
              </a:rPr>
              <a:t>understanding</a:t>
            </a:r>
            <a:r>
              <a:rPr lang="en" sz="3200" dirty="0"/>
              <a:t> and </a:t>
            </a:r>
            <a:r>
              <a:rPr lang="en" sz="3200" dirty="0">
                <a:solidFill>
                  <a:srgbClr val="FF0000"/>
                </a:solidFill>
              </a:rPr>
              <a:t>management</a:t>
            </a:r>
            <a:r>
              <a:rPr lang="en" sz="3200" dirty="0"/>
              <a:t>, ability to </a:t>
            </a:r>
            <a:r>
              <a:rPr lang="en" sz="3200" dirty="0">
                <a:solidFill>
                  <a:srgbClr val="FF0000"/>
                </a:solidFill>
              </a:rPr>
              <a:t>set</a:t>
            </a:r>
            <a:r>
              <a:rPr lang="en" sz="3200" dirty="0"/>
              <a:t> </a:t>
            </a:r>
            <a:r>
              <a:rPr lang="en" sz="3200" dirty="0">
                <a:solidFill>
                  <a:srgbClr val="006666"/>
                </a:solidFill>
              </a:rPr>
              <a:t>positive goals </a:t>
            </a:r>
            <a:r>
              <a:rPr lang="en" sz="3200" dirty="0"/>
              <a:t>and </a:t>
            </a:r>
            <a:r>
              <a:rPr lang="en" sz="3200" dirty="0">
                <a:solidFill>
                  <a:srgbClr val="FF0000"/>
                </a:solidFill>
              </a:rPr>
              <a:t>make</a:t>
            </a:r>
            <a:r>
              <a:rPr lang="en" sz="3200" dirty="0"/>
              <a:t> </a:t>
            </a:r>
            <a:r>
              <a:rPr lang="en" sz="3200" dirty="0">
                <a:solidFill>
                  <a:srgbClr val="006666"/>
                </a:solidFill>
              </a:rPr>
              <a:t>responsible decisions</a:t>
            </a:r>
          </a:p>
          <a:p>
            <a:pPr lvl="0">
              <a:spcBef>
                <a:spcPts val="0"/>
              </a:spcBef>
              <a:buNone/>
            </a:pPr>
            <a:endParaRPr lang="en-US" sz="3200" dirty="0"/>
          </a:p>
          <a:p>
            <a:pPr lvl="0">
              <a:spcBef>
                <a:spcPts val="0"/>
              </a:spcBef>
              <a:buNone/>
            </a:pPr>
            <a:r>
              <a:rPr lang="en-US" sz="1100" dirty="0"/>
              <a:t>Redding, S. (2016). Competencies and personalized learning. In M. Murphy, S. Redding, and J. Twyman (Eds.), Handbook on personalized learning for states, districts, and schools (pp. 3–18). Philadelphia, PA: Temple University, Center on Innovations in Learning. </a:t>
            </a:r>
          </a:p>
          <a:p>
            <a:pPr marL="0" indent="0">
              <a:buNone/>
            </a:pPr>
            <a:endParaRPr lang="en-US" sz="3200" b="1" dirty="0"/>
          </a:p>
        </p:txBody>
      </p:sp>
      <p:pic>
        <p:nvPicPr>
          <p:cNvPr id="5" name="Shape 243" descr="Yellow 3d Smiley Icon ..."/>
          <p:cNvPicPr preferRelativeResize="0"/>
          <p:nvPr/>
        </p:nvPicPr>
        <p:blipFill>
          <a:blip r:embed="rId3">
            <a:alphaModFix/>
          </a:blip>
          <a:stretch>
            <a:fillRect/>
          </a:stretch>
        </p:blipFill>
        <p:spPr>
          <a:xfrm>
            <a:off x="8119542" y="312025"/>
            <a:ext cx="712756" cy="705698"/>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06922896"/>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5">
                    <a:lumMod val="75000"/>
                  </a:schemeClr>
                </a:solidFill>
              </a:rPr>
              <a:t>Who</a:t>
            </a:r>
            <a:r>
              <a:rPr lang="en-US" sz="3600" b="1" dirty="0">
                <a:solidFill>
                  <a:schemeClr val="accent5">
                    <a:lumMod val="75000"/>
                  </a:schemeClr>
                </a:solidFill>
              </a:rPr>
              <a:t> I Am (Social/Emotional)</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In other words:</a:t>
            </a:r>
          </a:p>
          <a:p>
            <a:pPr marL="0" indent="0">
              <a:buNone/>
            </a:pPr>
            <a:r>
              <a:rPr lang="en-US" sz="3200" dirty="0" smtClean="0"/>
              <a:t>Learning, especially school learning, is both a </a:t>
            </a:r>
            <a:r>
              <a:rPr lang="en-US" sz="3200" dirty="0" smtClean="0">
                <a:solidFill>
                  <a:srgbClr val="7030A0"/>
                </a:solidFill>
              </a:rPr>
              <a:t>personal and social activity</a:t>
            </a:r>
            <a:r>
              <a:rPr lang="en-US" sz="3200" dirty="0" smtClean="0"/>
              <a:t>. As with other competencies, social/emotional competency is </a:t>
            </a:r>
            <a:r>
              <a:rPr lang="en-US" sz="3200" dirty="0" smtClean="0">
                <a:solidFill>
                  <a:srgbClr val="7030A0"/>
                </a:solidFill>
              </a:rPr>
              <a:t>malleable</a:t>
            </a:r>
            <a:r>
              <a:rPr lang="en-US" sz="3200" dirty="0" smtClean="0"/>
              <a:t>, subject to </a:t>
            </a:r>
            <a:r>
              <a:rPr lang="en-US" sz="3200" dirty="0" smtClean="0">
                <a:solidFill>
                  <a:srgbClr val="7030A0"/>
                </a:solidFill>
              </a:rPr>
              <a:t>enhancement through instruction</a:t>
            </a:r>
            <a:r>
              <a:rPr lang="en-US" sz="3200" dirty="0" smtClean="0"/>
              <a:t> as well as through the </a:t>
            </a:r>
            <a:r>
              <a:rPr lang="en-US" sz="3200" dirty="0" smtClean="0">
                <a:solidFill>
                  <a:srgbClr val="7030A0"/>
                </a:solidFill>
              </a:rPr>
              <a:t>example</a:t>
            </a:r>
            <a:r>
              <a:rPr lang="en-US" sz="3200" dirty="0" smtClean="0"/>
              <a:t> set by teachers and peers and through the </a:t>
            </a:r>
            <a:r>
              <a:rPr lang="en-US" sz="3200" dirty="0" smtClean="0">
                <a:solidFill>
                  <a:srgbClr val="7030A0"/>
                </a:solidFill>
              </a:rPr>
              <a:t>school’s and classroom’s norms </a:t>
            </a:r>
            <a:r>
              <a:rPr lang="en-US" sz="3200" dirty="0" smtClean="0"/>
              <a:t>for </a:t>
            </a:r>
            <a:r>
              <a:rPr lang="en-US" sz="3200" dirty="0" smtClean="0">
                <a:solidFill>
                  <a:srgbClr val="7030A0"/>
                </a:solidFill>
              </a:rPr>
              <a:t>relationships among teachers and students</a:t>
            </a:r>
            <a:r>
              <a:rPr lang="en-US" sz="3200" dirty="0" smtClean="0"/>
              <a:t>.</a:t>
            </a:r>
            <a:endParaRPr lang="en-US" sz="3200" dirty="0"/>
          </a:p>
        </p:txBody>
      </p:sp>
      <p:pic>
        <p:nvPicPr>
          <p:cNvPr id="4" name="Shape 243" descr="Yellow 3d Smiley Icon ..."/>
          <p:cNvPicPr preferRelativeResize="0"/>
          <p:nvPr/>
        </p:nvPicPr>
        <p:blipFill>
          <a:blip r:embed="rId2">
            <a:alphaModFix/>
          </a:blip>
          <a:stretch>
            <a:fillRect/>
          </a:stretch>
        </p:blipFill>
        <p:spPr>
          <a:xfrm>
            <a:off x="8119542" y="312025"/>
            <a:ext cx="712756" cy="705698"/>
          </a:xfrm>
          <a:prstGeom prst="rect">
            <a:avLst/>
          </a:prstGeom>
          <a:noFill/>
          <a:ln>
            <a:noFill/>
          </a:ln>
        </p:spPr>
      </p:pic>
    </p:spTree>
    <p:extLst>
      <p:ext uri="{BB962C8B-B14F-4D97-AF65-F5344CB8AC3E}">
        <p14:creationId xmlns:p14="http://schemas.microsoft.com/office/powerpoint/2010/main" val="252551597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11096" y="1763817"/>
            <a:ext cx="7221445" cy="3964632"/>
            <a:chOff x="203754" y="991180"/>
            <a:chExt cx="8628777" cy="4737269"/>
          </a:xfrm>
        </p:grpSpPr>
        <p:pic>
          <p:nvPicPr>
            <p:cNvPr id="19" name="Picture 18"/>
            <p:cNvPicPr>
              <a:picLocks noChangeAspect="1"/>
            </p:cNvPicPr>
            <p:nvPr/>
          </p:nvPicPr>
          <p:blipFill>
            <a:blip r:embed="rId3"/>
            <a:stretch>
              <a:fillRect/>
            </a:stretch>
          </p:blipFill>
          <p:spPr>
            <a:xfrm rot="759887">
              <a:off x="274865" y="3419944"/>
              <a:ext cx="1215900" cy="1605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rot="20896269">
              <a:off x="2656869" y="1118059"/>
              <a:ext cx="1262042" cy="1705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stretch>
              <a:fillRect/>
            </a:stretch>
          </p:blipFill>
          <p:spPr>
            <a:xfrm rot="862439">
              <a:off x="7005475" y="1250143"/>
              <a:ext cx="1617517" cy="2133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9663" y="3693204"/>
              <a:ext cx="3052868" cy="203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7"/>
            <a:stretch>
              <a:fillRect/>
            </a:stretch>
          </p:blipFill>
          <p:spPr>
            <a:xfrm>
              <a:off x="203754" y="1057861"/>
              <a:ext cx="1707356" cy="203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a:stretch>
              <a:fillRect/>
            </a:stretch>
          </p:blipFill>
          <p:spPr>
            <a:xfrm>
              <a:off x="2019095" y="3394052"/>
              <a:ext cx="1352906" cy="1812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1869" y="991180"/>
              <a:ext cx="1428750" cy="1959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9402" y="3168018"/>
              <a:ext cx="1589795" cy="1739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The Something Other</a:t>
            </a:r>
            <a:endParaRPr lang="en-US" sz="4000" b="1" dirty="0">
              <a:solidFill>
                <a:schemeClr val="accent5">
                  <a:lumMod val="75000"/>
                </a:schemeClr>
              </a:solidFill>
            </a:endParaRPr>
          </a:p>
        </p:txBody>
      </p:sp>
      <p:sp>
        <p:nvSpPr>
          <p:cNvPr id="8" name="TextBox 7"/>
          <p:cNvSpPr txBox="1"/>
          <p:nvPr/>
        </p:nvSpPr>
        <p:spPr>
          <a:xfrm>
            <a:off x="1221923" y="2731613"/>
            <a:ext cx="7064827" cy="230832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indent="0">
              <a:buNone/>
            </a:pPr>
            <a:r>
              <a:rPr lang="en-US" sz="3600" dirty="0">
                <a:latin typeface="Calibri" panose="020F0502020204030204" pitchFamily="34" charset="0"/>
              </a:rPr>
              <a:t>Our mission is </a:t>
            </a:r>
            <a:r>
              <a:rPr lang="en-US" sz="3600" dirty="0" smtClean="0">
                <a:latin typeface="Calibri" panose="020F0502020204030204" pitchFamily="34" charset="0"/>
              </a:rPr>
              <a:t>for </a:t>
            </a:r>
            <a:r>
              <a:rPr lang="en-US" sz="3600" dirty="0">
                <a:latin typeface="Calibri" panose="020F0502020204030204" pitchFamily="34" charset="0"/>
              </a:rPr>
              <a:t>all children </a:t>
            </a:r>
            <a:r>
              <a:rPr lang="en-US" sz="3600" dirty="0" smtClean="0">
                <a:latin typeface="Calibri" panose="020F0502020204030204" pitchFamily="34" charset="0"/>
              </a:rPr>
              <a:t>to </a:t>
            </a:r>
            <a:r>
              <a:rPr lang="en-US" sz="3600" dirty="0">
                <a:latin typeface="Calibri" panose="020F0502020204030204" pitchFamily="34" charset="0"/>
              </a:rPr>
              <a:t>become </a:t>
            </a:r>
            <a:r>
              <a:rPr lang="en-US" sz="3600" dirty="0">
                <a:solidFill>
                  <a:schemeClr val="accent5">
                    <a:lumMod val="75000"/>
                  </a:schemeClr>
                </a:solidFill>
                <a:latin typeface="Calibri" panose="020F0502020204030204" pitchFamily="34" charset="0"/>
              </a:rPr>
              <a:t>self-directed learners</a:t>
            </a:r>
            <a:r>
              <a:rPr lang="en-US" sz="3600" dirty="0">
                <a:latin typeface="Calibri" panose="020F0502020204030204" pitchFamily="34" charset="0"/>
              </a:rPr>
              <a:t>, </a:t>
            </a:r>
            <a:r>
              <a:rPr lang="en-US" sz="3600" dirty="0">
                <a:solidFill>
                  <a:schemeClr val="accent5">
                    <a:lumMod val="75000"/>
                  </a:schemeClr>
                </a:solidFill>
                <a:latin typeface="Calibri" panose="020F0502020204030204" pitchFamily="34" charset="0"/>
              </a:rPr>
              <a:t>avid readers</a:t>
            </a:r>
            <a:r>
              <a:rPr lang="en-US" sz="3600" dirty="0">
                <a:latin typeface="Calibri" panose="020F0502020204030204" pitchFamily="34" charset="0"/>
              </a:rPr>
              <a:t>, and </a:t>
            </a:r>
            <a:r>
              <a:rPr lang="en-US" sz="3600" dirty="0">
                <a:solidFill>
                  <a:schemeClr val="accent5">
                    <a:lumMod val="75000"/>
                  </a:schemeClr>
                </a:solidFill>
                <a:latin typeface="Calibri" panose="020F0502020204030204" pitchFamily="34" charset="0"/>
              </a:rPr>
              <a:t>responsible citizens</a:t>
            </a:r>
            <a:r>
              <a:rPr lang="en-US" sz="3600" dirty="0">
                <a:latin typeface="Calibri" panose="020F0502020204030204" pitchFamily="34" charset="0"/>
              </a:rPr>
              <a:t>, </a:t>
            </a:r>
            <a:r>
              <a:rPr lang="en-US" sz="3600" dirty="0">
                <a:solidFill>
                  <a:schemeClr val="accent5">
                    <a:lumMod val="75000"/>
                  </a:schemeClr>
                </a:solidFill>
                <a:latin typeface="Calibri" panose="020F0502020204030204" pitchFamily="34" charset="0"/>
              </a:rPr>
              <a:t>respecting themselves and those around them</a:t>
            </a:r>
            <a:r>
              <a:rPr lang="en-US" sz="3600" dirty="0">
                <a:latin typeface="Calibri" panose="020F0502020204030204" pitchFamily="34" charset="0"/>
              </a:rPr>
              <a:t>.</a:t>
            </a:r>
          </a:p>
        </p:txBody>
      </p:sp>
      <p:grpSp>
        <p:nvGrpSpPr>
          <p:cNvPr id="14" name="Group 13"/>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8805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5">
                    <a:lumMod val="75000"/>
                  </a:schemeClr>
                </a:solidFill>
              </a:rPr>
              <a:t>Basic Components of Social/Emotional Competency </a:t>
            </a:r>
            <a:r>
              <a:rPr lang="en-US" sz="3200" b="1" smtClean="0">
                <a:solidFill>
                  <a:schemeClr val="accent5">
                    <a:lumMod val="75000"/>
                  </a:schemeClr>
                </a:solidFill>
              </a:rPr>
              <a:t>in School Learning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46" y="1816958"/>
            <a:ext cx="7457883" cy="44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226770"/>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08" y="266860"/>
            <a:ext cx="7886700" cy="1325563"/>
          </a:xfrm>
        </p:spPr>
        <p:txBody>
          <a:bodyPr>
            <a:normAutofit/>
          </a:bodyPr>
          <a:lstStyle/>
          <a:p>
            <a:r>
              <a:rPr lang="en-US" sz="4000" b="1" dirty="0">
                <a:solidFill>
                  <a:schemeClr val="accent5">
                    <a:lumMod val="75000"/>
                  </a:schemeClr>
                </a:solidFill>
              </a:rPr>
              <a:t>Social/Emotional </a:t>
            </a:r>
            <a:r>
              <a:rPr lang="en-US" sz="4000" b="1" dirty="0" smtClean="0">
                <a:solidFill>
                  <a:schemeClr val="accent5">
                    <a:lumMod val="75000"/>
                  </a:schemeClr>
                </a:solidFill>
              </a:rPr>
              <a:t>Competency – Strategies for Teachers</a:t>
            </a:r>
            <a:endParaRPr lang="en-US" sz="4000" b="1" dirty="0">
              <a:solidFill>
                <a:schemeClr val="accent5">
                  <a:lumMod val="75000"/>
                </a:schemeClr>
              </a:solidFill>
            </a:endParaRPr>
          </a:p>
        </p:txBody>
      </p:sp>
      <p:pic>
        <p:nvPicPr>
          <p:cNvPr id="7" name="Content Placeholder 6"/>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2559" y="1654570"/>
            <a:ext cx="7044070" cy="4690010"/>
          </a:xfrm>
        </p:spPr>
      </p:pic>
      <p:pic>
        <p:nvPicPr>
          <p:cNvPr id="5" name="Shape 243" descr="Yellow 3d Smiley Icon ..."/>
          <p:cNvPicPr preferRelativeResize="0"/>
          <p:nvPr/>
        </p:nvPicPr>
        <p:blipFill>
          <a:blip r:embed="rId4">
            <a:alphaModFix/>
          </a:blip>
          <a:stretch>
            <a:fillRect/>
          </a:stretch>
        </p:blipFill>
        <p:spPr>
          <a:xfrm>
            <a:off x="8119542" y="312025"/>
            <a:ext cx="712756" cy="705698"/>
          </a:xfrm>
          <a:prstGeom prst="rect">
            <a:avLst/>
          </a:prstGeom>
          <a:noFill/>
          <a:ln>
            <a:noFill/>
          </a:ln>
        </p:spPr>
      </p:pic>
      <p:sp>
        <p:nvSpPr>
          <p:cNvPr id="9" name="TextBox 8"/>
          <p:cNvSpPr txBox="1"/>
          <p:nvPr/>
        </p:nvSpPr>
        <p:spPr>
          <a:xfrm>
            <a:off x="157536" y="1632732"/>
            <a:ext cx="6626578" cy="31765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and reinforce positive social skills and relationships.</a:t>
            </a:r>
            <a:endParaRPr lang="en-US" dirty="0">
              <a:latin typeface="Calibri" panose="020F0502020204030204" pitchFamily="34" charset="0"/>
            </a:endParaRPr>
          </a:p>
        </p:txBody>
      </p:sp>
      <p:sp>
        <p:nvSpPr>
          <p:cNvPr id="10" name="TextBox 9"/>
          <p:cNvSpPr txBox="1"/>
          <p:nvPr/>
        </p:nvSpPr>
        <p:spPr>
          <a:xfrm>
            <a:off x="347872" y="2083855"/>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Model responsible behavior, caring, optimism, and positive verbal interactions.</a:t>
            </a:r>
            <a:endParaRPr lang="en-US" dirty="0">
              <a:latin typeface="Calibri" panose="020F0502020204030204" pitchFamily="34" charset="0"/>
            </a:endParaRPr>
          </a:p>
        </p:txBody>
      </p:sp>
      <p:sp>
        <p:nvSpPr>
          <p:cNvPr id="12" name="TextBox 11"/>
          <p:cNvSpPr txBox="1"/>
          <p:nvPr/>
        </p:nvSpPr>
        <p:spPr>
          <a:xfrm>
            <a:off x="537108" y="2712611"/>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Establish classroom norms for personal responsibility, cooperation, and concern for others.</a:t>
            </a:r>
            <a:endParaRPr lang="en-US" dirty="0">
              <a:latin typeface="Calibri" panose="020F0502020204030204" pitchFamily="34" charset="0"/>
            </a:endParaRPr>
          </a:p>
        </p:txBody>
      </p:sp>
      <p:sp>
        <p:nvSpPr>
          <p:cNvPr id="13" name="TextBox 12"/>
          <p:cNvSpPr txBox="1"/>
          <p:nvPr/>
        </p:nvSpPr>
        <p:spPr>
          <a:xfrm>
            <a:off x="661305" y="3304085"/>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Be attentive to students’ emotional states and guide students in managing their emotions.</a:t>
            </a:r>
            <a:endParaRPr lang="en-US" dirty="0">
              <a:latin typeface="Calibri" panose="020F0502020204030204" pitchFamily="34" charset="0"/>
            </a:endParaRPr>
          </a:p>
        </p:txBody>
      </p:sp>
      <p:sp>
        <p:nvSpPr>
          <p:cNvPr id="14" name="TextBox 13"/>
          <p:cNvSpPr txBox="1"/>
          <p:nvPr/>
        </p:nvSpPr>
        <p:spPr>
          <a:xfrm>
            <a:off x="1046418" y="3942766"/>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Help students set constructive goals for learning and social relationships and know how to pursue and achieve the goal.</a:t>
            </a:r>
            <a:endParaRPr lang="en-US" dirty="0">
              <a:latin typeface="Calibri" panose="020F0502020204030204" pitchFamily="34" charset="0"/>
            </a:endParaRPr>
          </a:p>
        </p:txBody>
      </p:sp>
      <p:sp>
        <p:nvSpPr>
          <p:cNvPr id="15" name="TextBox 14"/>
          <p:cNvSpPr txBox="1"/>
          <p:nvPr/>
        </p:nvSpPr>
        <p:spPr>
          <a:xfrm>
            <a:off x="1455811" y="4552961"/>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Teach students to understand the consequences of their decisions and to take responsibility for them.</a:t>
            </a:r>
            <a:endParaRPr lang="en-US" dirty="0">
              <a:latin typeface="Calibri" panose="020F0502020204030204" pitchFamily="34" charset="0"/>
            </a:endParaRPr>
          </a:p>
        </p:txBody>
      </p:sp>
      <p:sp>
        <p:nvSpPr>
          <p:cNvPr id="16" name="TextBox 15"/>
          <p:cNvSpPr txBox="1"/>
          <p:nvPr/>
        </p:nvSpPr>
        <p:spPr>
          <a:xfrm>
            <a:off x="1832825" y="5137458"/>
            <a:ext cx="6626578" cy="31765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Use cooperative learning methods.</a:t>
            </a:r>
            <a:endParaRPr lang="en-US" dirty="0">
              <a:latin typeface="Calibri" panose="020F0502020204030204" pitchFamily="34" charset="0"/>
            </a:endParaRPr>
          </a:p>
        </p:txBody>
      </p:sp>
      <p:sp>
        <p:nvSpPr>
          <p:cNvPr id="17" name="TextBox 16"/>
          <p:cNvSpPr txBox="1"/>
          <p:nvPr/>
        </p:nvSpPr>
        <p:spPr>
          <a:xfrm>
            <a:off x="2205720" y="5535728"/>
            <a:ext cx="6626578"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Encourage questioning, seeking help from others, and offering help to others..</a:t>
            </a:r>
            <a:endParaRPr lang="en-US" dirty="0">
              <a:latin typeface="Calibri" panose="020F0502020204030204" pitchFamily="34" charset="0"/>
            </a:endParaRPr>
          </a:p>
        </p:txBody>
      </p:sp>
      <p:sp>
        <p:nvSpPr>
          <p:cNvPr id="19" name="TextBox 18"/>
          <p:cNvSpPr txBox="1"/>
          <p:nvPr/>
        </p:nvSpPr>
        <p:spPr>
          <a:xfrm>
            <a:off x="2722187" y="6130018"/>
            <a:ext cx="6314876" cy="541046"/>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Calibri" panose="020F0502020204030204" pitchFamily="34" charset="0"/>
              </a:rPr>
              <a:t>Work closely with parents to promote social/emotional competency at home.</a:t>
            </a:r>
            <a:endParaRPr lang="en-US" dirty="0">
              <a:latin typeface="Calibri" panose="020F0502020204030204" pitchFamily="34" charset="0"/>
            </a:endParaRPr>
          </a:p>
        </p:txBody>
      </p:sp>
      <p:grpSp>
        <p:nvGrpSpPr>
          <p:cNvPr id="20" name="Group 19"/>
          <p:cNvGrpSpPr/>
          <p:nvPr/>
        </p:nvGrpSpPr>
        <p:grpSpPr>
          <a:xfrm>
            <a:off x="157536" y="6165388"/>
            <a:ext cx="2469918" cy="668430"/>
            <a:chOff x="1801140" y="4559168"/>
            <a:chExt cx="6645357" cy="178364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591184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5">
                    <a:lumMod val="75000"/>
                  </a:schemeClr>
                </a:solidFill>
              </a:rPr>
              <a:t>Social/Emotional Competency (Who I am) - </a:t>
            </a:r>
            <a:r>
              <a:rPr lang="en-US" sz="3600" b="1" dirty="0">
                <a:solidFill>
                  <a:schemeClr val="accent5">
                    <a:lumMod val="75000"/>
                  </a:schemeClr>
                </a:solidFill>
              </a:rPr>
              <a:t/>
            </a:r>
            <a:br>
              <a:rPr lang="en-US" sz="3600" b="1" dirty="0">
                <a:solidFill>
                  <a:schemeClr val="accent5">
                    <a:lumMod val="75000"/>
                  </a:schemeClr>
                </a:solidFill>
              </a:rPr>
            </a:br>
            <a:r>
              <a:rPr lang="en-US" sz="3600" b="1" dirty="0">
                <a:solidFill>
                  <a:schemeClr val="accent5">
                    <a:lumMod val="75000"/>
                  </a:schemeClr>
                </a:solidFill>
              </a:rPr>
              <a:t>	</a:t>
            </a:r>
            <a:r>
              <a:rPr lang="en-US" sz="3600" b="1" dirty="0" smtClean="0">
                <a:solidFill>
                  <a:schemeClr val="accent5">
                    <a:lumMod val="75000"/>
                  </a:schemeClr>
                </a:solidFill>
              </a:rPr>
              <a:t>In Your Role</a:t>
            </a:r>
            <a:endParaRPr lang="en-US" dirty="0"/>
          </a:p>
        </p:txBody>
      </p:sp>
      <p:sp>
        <p:nvSpPr>
          <p:cNvPr id="3" name="TextBox 2"/>
          <p:cNvSpPr txBox="1"/>
          <p:nvPr/>
        </p:nvSpPr>
        <p:spPr>
          <a:xfrm>
            <a:off x="939800" y="1828800"/>
            <a:ext cx="7264400" cy="3982629"/>
          </a:xfrm>
          <a:prstGeom prst="rect">
            <a:avLst/>
          </a:prstGeom>
          <a:noFill/>
        </p:spPr>
        <p:txBody>
          <a:bodyPr wrap="square" rtlCol="0">
            <a:spAutoFit/>
          </a:bodyPr>
          <a:lstStyle/>
          <a:p>
            <a:r>
              <a:rPr lang="en-US" sz="2800" dirty="0" smtClean="0"/>
              <a:t>How do you contribute to a young person’s Social/Emotional Competency:</a:t>
            </a:r>
          </a:p>
          <a:p>
            <a:endParaRPr lang="en-US" sz="2800" dirty="0"/>
          </a:p>
          <a:p>
            <a:pPr marL="285750" indent="-285750">
              <a:spcAft>
                <a:spcPts val="1200"/>
              </a:spcAft>
              <a:buFont typeface="Arial" panose="020B0604020202020204" pitchFamily="34" charset="0"/>
              <a:buChar char="•"/>
            </a:pPr>
            <a:r>
              <a:rPr lang="en-US" sz="2800" dirty="0" smtClean="0"/>
              <a:t>As a parent?</a:t>
            </a:r>
          </a:p>
          <a:p>
            <a:pPr marL="285750" indent="-285750">
              <a:spcAft>
                <a:spcPts val="1200"/>
              </a:spcAft>
              <a:buFont typeface="Arial" panose="020B0604020202020204" pitchFamily="34" charset="0"/>
              <a:buChar char="•"/>
            </a:pPr>
            <a:r>
              <a:rPr lang="en-US" sz="2800" dirty="0" smtClean="0"/>
              <a:t>As a counselor?</a:t>
            </a:r>
          </a:p>
          <a:p>
            <a:pPr marL="285750" indent="-285750">
              <a:spcAft>
                <a:spcPts val="1200"/>
              </a:spcAft>
              <a:buFont typeface="Arial" panose="020B0604020202020204" pitchFamily="34" charset="0"/>
              <a:buChar char="•"/>
            </a:pPr>
            <a:r>
              <a:rPr lang="en-US" sz="2800" dirty="0" smtClean="0"/>
              <a:t>As a youth group leader?</a:t>
            </a:r>
          </a:p>
          <a:p>
            <a:pPr marL="285750" indent="-285750">
              <a:spcAft>
                <a:spcPts val="1200"/>
              </a:spcAft>
              <a:buFont typeface="Arial" panose="020B0604020202020204" pitchFamily="34" charset="0"/>
              <a:buChar char="•"/>
            </a:pPr>
            <a:r>
              <a:rPr lang="en-US" sz="2800" dirty="0" smtClean="0"/>
              <a:t>As a school administrator?</a:t>
            </a:r>
          </a:p>
          <a:p>
            <a:pPr marL="285750" indent="-285750">
              <a:spcAft>
                <a:spcPts val="1200"/>
              </a:spcAft>
              <a:buFont typeface="Arial" panose="020B0604020202020204" pitchFamily="34" charset="0"/>
              <a:buChar char="•"/>
            </a:pPr>
            <a:r>
              <a:rPr lang="en-US" sz="2800" dirty="0" smtClean="0"/>
              <a:t>Other?</a:t>
            </a:r>
            <a:endParaRPr lang="en-US" sz="2800" dirty="0"/>
          </a:p>
        </p:txBody>
      </p:sp>
    </p:spTree>
    <p:extLst>
      <p:ext uri="{BB962C8B-B14F-4D97-AF65-F5344CB8AC3E}">
        <p14:creationId xmlns:p14="http://schemas.microsoft.com/office/powerpoint/2010/main" val="821638623"/>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Social/Emotional Competency</a:t>
            </a:r>
          </a:p>
        </p:txBody>
      </p:sp>
      <p:sp>
        <p:nvSpPr>
          <p:cNvPr id="6" name="Content Placeholder 5"/>
          <p:cNvSpPr>
            <a:spLocks noGrp="1"/>
          </p:cNvSpPr>
          <p:nvPr>
            <p:ph idx="1"/>
          </p:nvPr>
        </p:nvSpPr>
        <p:spPr>
          <a:xfrm>
            <a:off x="1752600" y="5225143"/>
            <a:ext cx="7249886" cy="742270"/>
          </a:xfrm>
        </p:spPr>
        <p:txBody>
          <a:bodyPr>
            <a:normAutofit lnSpcReduction="10000"/>
          </a:bodyPr>
          <a:lstStyle/>
          <a:p>
            <a:pPr marL="0" indent="0">
              <a:buNone/>
            </a:pPr>
            <a:r>
              <a:rPr lang="en-US" kern="1200" dirty="0">
                <a:solidFill>
                  <a:schemeClr val="tx1"/>
                </a:solidFill>
                <a:latin typeface="Calibri Regular" charset="0"/>
                <a:hlinkClick r:id="rId3"/>
              </a:rPr>
              <a:t>https://</a:t>
            </a:r>
            <a:r>
              <a:rPr lang="en-US" kern="1200" dirty="0" smtClean="0">
                <a:solidFill>
                  <a:schemeClr val="tx1"/>
                </a:solidFill>
                <a:latin typeface="Calibri Regular" charset="0"/>
                <a:hlinkClick r:id="rId3"/>
              </a:rPr>
              <a:t>www.youtube.com/watch?v=DqNn9qWoO1M</a:t>
            </a:r>
            <a:endParaRPr lang="en-US" kern="1200" dirty="0" smtClean="0">
              <a:solidFill>
                <a:schemeClr val="tx1"/>
              </a:solidFill>
              <a:latin typeface="Calibri Regular" charset="0"/>
            </a:endParaRPr>
          </a:p>
          <a:p>
            <a:pPr marL="0" indent="0">
              <a:buNone/>
            </a:pPr>
            <a:r>
              <a:rPr lang="en-US" kern="1200" dirty="0" smtClean="0">
                <a:solidFill>
                  <a:schemeClr val="tx1"/>
                </a:solidFill>
                <a:latin typeface="Calibri Regular" charset="0"/>
              </a:rPr>
              <a:t> </a:t>
            </a:r>
            <a:endParaRPr lang="en-US" kern="1200" dirty="0">
              <a:solidFill>
                <a:schemeClr val="tx1"/>
              </a:solidFill>
              <a:latin typeface="Calibri Regular" charset="0"/>
            </a:endParaRPr>
          </a:p>
          <a:p>
            <a:pPr marL="0" indent="0">
              <a:buNone/>
            </a:pPr>
            <a:endParaRPr lang="en-US" dirty="0"/>
          </a:p>
        </p:txBody>
      </p:sp>
      <p:pic>
        <p:nvPicPr>
          <p:cNvPr id="5" name="Shape 243" descr="Yellow 3d Smiley Icon ..."/>
          <p:cNvPicPr preferRelativeResize="0"/>
          <p:nvPr/>
        </p:nvPicPr>
        <p:blipFill>
          <a:blip r:embed="rId4">
            <a:alphaModFix/>
          </a:blip>
          <a:stretch>
            <a:fillRect/>
          </a:stretch>
        </p:blipFill>
        <p:spPr>
          <a:xfrm>
            <a:off x="8119542" y="312025"/>
            <a:ext cx="712756" cy="705698"/>
          </a:xfrm>
          <a:prstGeom prst="rect">
            <a:avLst/>
          </a:prstGeom>
          <a:noFill/>
          <a:ln>
            <a:noFill/>
          </a:ln>
        </p:spPr>
      </p:pic>
      <p:sp>
        <p:nvSpPr>
          <p:cNvPr id="8" name="Shape 258" descr="Studies show that sustained and well-integrated social and emotional learning (SEL) programs can help schools engage their students and improve achievement. Explore the classroom practices that make up the best and most effective SEL programs. Learn more at Edutopia: http://www.edutopia.org/social-emotional-learning" title="5 Keys to Social and Emotional Learning Success">
            <a:hlinkClick r:id="rId5"/>
          </p:cNvPr>
          <p:cNvSpPr/>
          <p:nvPr/>
        </p:nvSpPr>
        <p:spPr>
          <a:xfrm>
            <a:off x="2531075" y="1269384"/>
            <a:ext cx="5105824" cy="3829374"/>
          </a:xfrm>
          <a:prstGeom prst="rect">
            <a:avLst/>
          </a:prstGeom>
          <a:blipFill>
            <a:blip r:embed="rId6">
              <a:alphaModFix/>
            </a:blip>
            <a:stretch>
              <a:fillRect/>
            </a:stretch>
          </a:blipFill>
          <a:ln>
            <a:noFill/>
          </a:ln>
        </p:spPr>
      </p:sp>
      <p:grpSp>
        <p:nvGrpSpPr>
          <p:cNvPr id="7" name="Group 6"/>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4948832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Social/Emotional Competency</a:t>
            </a:r>
          </a:p>
        </p:txBody>
      </p:sp>
      <p:sp>
        <p:nvSpPr>
          <p:cNvPr id="6" name="Content Placeholder 5"/>
          <p:cNvSpPr>
            <a:spLocks noGrp="1"/>
          </p:cNvSpPr>
          <p:nvPr>
            <p:ph idx="1"/>
          </p:nvPr>
        </p:nvSpPr>
        <p:spPr>
          <a:xfrm>
            <a:off x="785587" y="1456795"/>
            <a:ext cx="7315200" cy="5070701"/>
          </a:xfrm>
        </p:spPr>
        <p:txBody>
          <a:bodyPr/>
          <a:lstStyle/>
          <a:p>
            <a:pPr marL="0" indent="0" algn="ctr">
              <a:buNone/>
            </a:pPr>
            <a:r>
              <a:rPr lang="en-US" sz="2400" b="1" dirty="0" smtClean="0"/>
              <a:t>Summary Thoughts</a:t>
            </a:r>
          </a:p>
          <a:p>
            <a:pPr marL="457200" indent="-457200">
              <a:buFont typeface="+mj-lt"/>
              <a:buAutoNum type="arabicPeriod"/>
            </a:pPr>
            <a:r>
              <a:rPr lang="en-US" sz="2400" dirty="0" smtClean="0"/>
              <a:t>Teachers and others can communicate that students belong</a:t>
            </a:r>
          </a:p>
          <a:p>
            <a:pPr marL="457200" indent="-457200">
              <a:buFont typeface="+mj-lt"/>
              <a:buAutoNum type="arabicPeriod"/>
            </a:pPr>
            <a:r>
              <a:rPr lang="en-US" sz="2400" dirty="0" smtClean="0"/>
              <a:t>Students can build relationship skills with practice</a:t>
            </a:r>
          </a:p>
          <a:p>
            <a:pPr marL="457200" indent="-457200">
              <a:buFont typeface="+mj-lt"/>
              <a:buAutoNum type="arabicPeriod"/>
            </a:pPr>
            <a:r>
              <a:rPr lang="en-US" sz="2400" dirty="0" smtClean="0"/>
              <a:t>Teachers and adults can model good social/emotional skills</a:t>
            </a:r>
          </a:p>
          <a:p>
            <a:pPr marL="457200" indent="-457200">
              <a:buFont typeface="+mj-lt"/>
              <a:buAutoNum type="arabicPeriod"/>
            </a:pPr>
            <a:r>
              <a:rPr lang="en-US" sz="2400" dirty="0" smtClean="0"/>
              <a:t>Students can be taught to set positive goals and make responsible decisions</a:t>
            </a:r>
          </a:p>
          <a:p>
            <a:pPr marL="457200" indent="-457200">
              <a:buFont typeface="+mj-lt"/>
              <a:buAutoNum type="arabicPeriod"/>
            </a:pPr>
            <a:r>
              <a:rPr lang="en-US" sz="2400" dirty="0" smtClean="0"/>
              <a:t>Students can be taught to respect themselves and respect others</a:t>
            </a:r>
            <a:endParaRPr lang="en-US" sz="2400" dirty="0"/>
          </a:p>
          <a:p>
            <a:pPr marL="0" indent="0">
              <a:buNone/>
            </a:pPr>
            <a:endParaRPr lang="en-US" dirty="0"/>
          </a:p>
        </p:txBody>
      </p:sp>
      <p:pic>
        <p:nvPicPr>
          <p:cNvPr id="5" name="Shape 243" descr="Yellow 3d Smiley Icon ..."/>
          <p:cNvPicPr preferRelativeResize="0"/>
          <p:nvPr/>
        </p:nvPicPr>
        <p:blipFill>
          <a:blip r:embed="rId2">
            <a:alphaModFix/>
          </a:blip>
          <a:stretch>
            <a:fillRect/>
          </a:stretch>
        </p:blipFill>
        <p:spPr>
          <a:xfrm>
            <a:off x="8119542" y="312025"/>
            <a:ext cx="712756" cy="705698"/>
          </a:xfrm>
          <a:prstGeom prst="rect">
            <a:avLst/>
          </a:prstGeom>
          <a:noFill/>
          <a:ln>
            <a:noFill/>
          </a:ln>
        </p:spPr>
      </p:pic>
      <p:grpSp>
        <p:nvGrpSpPr>
          <p:cNvPr id="8" name="Group 7"/>
          <p:cNvGrpSpPr/>
          <p:nvPr/>
        </p:nvGrpSpPr>
        <p:grpSpPr>
          <a:xfrm>
            <a:off x="6577239" y="5126310"/>
            <a:ext cx="1730829" cy="1268545"/>
            <a:chOff x="7413171" y="5393511"/>
            <a:chExt cx="1730829" cy="1268545"/>
          </a:xfrm>
        </p:grpSpPr>
        <p:pic>
          <p:nvPicPr>
            <p:cNvPr id="9" name="Shape 88" descr="monster14.png"/>
            <p:cNvPicPr preferRelativeResize="0"/>
            <p:nvPr/>
          </p:nvPicPr>
          <p:blipFill>
            <a:blip r:embed="rId3">
              <a:alphaModFix/>
            </a:blip>
            <a:stretch>
              <a:fillRect/>
            </a:stretch>
          </p:blipFill>
          <p:spPr>
            <a:xfrm>
              <a:off x="7613305" y="5393511"/>
              <a:ext cx="1400065" cy="1268545"/>
            </a:xfrm>
            <a:prstGeom prst="rect">
              <a:avLst/>
            </a:prstGeom>
            <a:noFill/>
            <a:ln>
              <a:noFill/>
            </a:ln>
          </p:spPr>
        </p:pic>
        <p:sp>
          <p:nvSpPr>
            <p:cNvPr id="10" name="TextBox 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a:t>
              </a:r>
            </a:p>
          </p:txBody>
        </p:sp>
      </p:grpSp>
      <p:grpSp>
        <p:nvGrpSpPr>
          <p:cNvPr id="11" name="Group 10"/>
          <p:cNvGrpSpPr/>
          <p:nvPr/>
        </p:nvGrpSpPr>
        <p:grpSpPr>
          <a:xfrm>
            <a:off x="157536" y="6165388"/>
            <a:ext cx="2469918" cy="668430"/>
            <a:chOff x="1801140" y="4559168"/>
            <a:chExt cx="6645357" cy="178364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6629782"/>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Break</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120632723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Definitions Review</a:t>
            </a:r>
            <a:endParaRPr lang="en-US" b="1" dirty="0">
              <a:solidFill>
                <a:schemeClr val="accent5">
                  <a:lumMod val="75000"/>
                </a:schemeClr>
              </a:solidFill>
            </a:endParaRPr>
          </a:p>
        </p:txBody>
      </p:sp>
      <p:sp>
        <p:nvSpPr>
          <p:cNvPr id="5" name="Content Placeholder 4"/>
          <p:cNvSpPr>
            <a:spLocks noGrp="1"/>
          </p:cNvSpPr>
          <p:nvPr>
            <p:ph idx="1"/>
          </p:nvPr>
        </p:nvSpPr>
        <p:spPr>
          <a:xfrm>
            <a:off x="628650" y="1383957"/>
            <a:ext cx="7886700" cy="4793006"/>
          </a:xfrm>
        </p:spPr>
        <p:txBody>
          <a:bodyPr>
            <a:normAutofit/>
          </a:bodyPr>
          <a:lstStyle/>
          <a:p>
            <a:pPr marL="0" indent="0">
              <a:buNone/>
            </a:pPr>
            <a:r>
              <a:rPr lang="en-US" sz="2800" b="1" dirty="0" smtClean="0">
                <a:solidFill>
                  <a:srgbClr val="0070C0"/>
                </a:solidFill>
              </a:rPr>
              <a:t>Cognitive Competency</a:t>
            </a:r>
          </a:p>
          <a:p>
            <a:pPr marL="0" indent="0">
              <a:buNone/>
            </a:pPr>
            <a:r>
              <a:rPr lang="en-US" sz="2800" dirty="0" smtClean="0">
                <a:solidFill>
                  <a:srgbClr val="0070C0"/>
                </a:solidFill>
              </a:rPr>
              <a:t>Prior knowledge which facilitates new learning; broad knowledge acquired in any context, accessible in memory to facilitate new learning; sufficient depth of understanding to expedite acquisition of new learning</a:t>
            </a:r>
          </a:p>
          <a:p>
            <a:pPr marL="0" indent="0">
              <a:buNone/>
            </a:pPr>
            <a:r>
              <a:rPr lang="en-US" sz="2800" b="1" dirty="0" smtClean="0">
                <a:solidFill>
                  <a:srgbClr val="7030A0"/>
                </a:solidFill>
              </a:rPr>
              <a:t>Metacognitive Competency</a:t>
            </a:r>
          </a:p>
          <a:p>
            <a:pPr marL="0" indent="0">
              <a:buNone/>
            </a:pPr>
            <a:r>
              <a:rPr lang="en-US" sz="2800" dirty="0">
                <a:solidFill>
                  <a:srgbClr val="7030A0"/>
                </a:solidFill>
              </a:rPr>
              <a:t>Self-regulation of learning and use of learning strategies; thinking about one’s thinking; tools for problem solving; consists of both self-appraisal (knowing what I know) and self-management</a:t>
            </a:r>
          </a:p>
          <a:p>
            <a:pPr marL="0" indent="0">
              <a:buNone/>
            </a:pPr>
            <a:endParaRPr lang="en-US" b="1" dirty="0" smtClean="0">
              <a:solidFill>
                <a:srgbClr val="00B050"/>
              </a:solidFill>
            </a:endParaRPr>
          </a:p>
          <a:p>
            <a:pPr marL="0" indent="0">
              <a:buNone/>
            </a:pPr>
            <a:endParaRPr lang="en-US" b="1" dirty="0">
              <a:solidFill>
                <a:srgbClr val="7030A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6771072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Definitions Review</a:t>
            </a:r>
          </a:p>
        </p:txBody>
      </p:sp>
      <p:sp>
        <p:nvSpPr>
          <p:cNvPr id="5" name="Content Placeholder 4"/>
          <p:cNvSpPr>
            <a:spLocks noGrp="1"/>
          </p:cNvSpPr>
          <p:nvPr>
            <p:ph idx="1"/>
          </p:nvPr>
        </p:nvSpPr>
        <p:spPr>
          <a:xfrm>
            <a:off x="628650" y="1395413"/>
            <a:ext cx="8134350" cy="5201330"/>
          </a:xfrm>
        </p:spPr>
        <p:txBody>
          <a:bodyPr/>
          <a:lstStyle/>
          <a:p>
            <a:pPr marL="0" indent="0">
              <a:buNone/>
            </a:pPr>
            <a:r>
              <a:rPr lang="en-US" sz="2800" b="1" dirty="0" smtClean="0">
                <a:solidFill>
                  <a:srgbClr val="0070C0"/>
                </a:solidFill>
              </a:rPr>
              <a:t>Motivational Competency</a:t>
            </a:r>
          </a:p>
          <a:p>
            <a:pPr marL="0" indent="0">
              <a:buNone/>
            </a:pPr>
            <a:r>
              <a:rPr lang="en-US" sz="2800" dirty="0">
                <a:solidFill>
                  <a:srgbClr val="0070C0"/>
                </a:solidFill>
              </a:rPr>
              <a:t>Engagement and persistence in pursuit of goals; self-efficacy (belief in ability to complete tasks and achieve goals); willingness to engage in an activity based on value and expectation of success</a:t>
            </a:r>
          </a:p>
          <a:p>
            <a:pPr marL="0" indent="0">
              <a:buNone/>
            </a:pPr>
            <a:r>
              <a:rPr lang="en-US" sz="2800" b="1" dirty="0" smtClean="0">
                <a:solidFill>
                  <a:srgbClr val="663300"/>
                </a:solidFill>
              </a:rPr>
              <a:t>Social/Emotional Competency</a:t>
            </a:r>
          </a:p>
          <a:p>
            <a:pPr marL="0" lvl="0" indent="0">
              <a:buNone/>
            </a:pPr>
            <a:r>
              <a:rPr lang="en" sz="2800" dirty="0">
                <a:solidFill>
                  <a:srgbClr val="663300"/>
                </a:solidFill>
              </a:rPr>
              <a:t>Sense of self-worth, regard for others, emotional understanding and management, ability to set positive goals and make responsible decisions</a:t>
            </a:r>
          </a:p>
          <a:p>
            <a:pPr marL="0" indent="0">
              <a:buNone/>
            </a:pPr>
            <a:r>
              <a:rPr lang="en-US" sz="2800" b="1" dirty="0" smtClean="0">
                <a:solidFill>
                  <a:srgbClr val="C00000"/>
                </a:solidFill>
              </a:rPr>
              <a:t>In use, these competencies become </a:t>
            </a:r>
            <a:r>
              <a:rPr lang="en-US" sz="2800" b="1" u="sng" dirty="0" smtClean="0">
                <a:solidFill>
                  <a:srgbClr val="C00000"/>
                </a:solidFill>
              </a:rPr>
              <a:t>learning habits</a:t>
            </a:r>
            <a:r>
              <a:rPr lang="en-US" sz="2800" b="1" dirty="0" smtClean="0">
                <a:solidFill>
                  <a:srgbClr val="C00000"/>
                </a:solidFill>
              </a:rPr>
              <a:t>, behaviors used to tackle new learning skills.</a:t>
            </a:r>
          </a:p>
          <a:p>
            <a:pPr marL="0" indent="0">
              <a:buNone/>
            </a:pPr>
            <a:endParaRPr lang="en-US" b="1" dirty="0">
              <a:solidFill>
                <a:srgbClr val="0070C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1670251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 sz="4000" b="1" dirty="0">
                <a:solidFill>
                  <a:schemeClr val="accent5">
                    <a:lumMod val="75000"/>
                  </a:schemeClr>
                </a:solidFill>
              </a:rPr>
              <a:t>Personal Competencies = </a:t>
            </a:r>
            <a:r>
              <a:rPr lang="en" sz="4000" b="1" dirty="0" smtClean="0">
                <a:solidFill>
                  <a:schemeClr val="accent5">
                    <a:lumMod val="75000"/>
                  </a:schemeClr>
                </a:solidFill>
              </a:rPr>
              <a:t/>
            </a:r>
            <a:br>
              <a:rPr lang="en" sz="4000" b="1" dirty="0" smtClean="0">
                <a:solidFill>
                  <a:schemeClr val="accent5">
                    <a:lumMod val="75000"/>
                  </a:schemeClr>
                </a:solidFill>
              </a:rPr>
            </a:br>
            <a:r>
              <a:rPr lang="en" sz="4000" b="1" dirty="0" smtClean="0">
                <a:solidFill>
                  <a:schemeClr val="accent5">
                    <a:lumMod val="75000"/>
                  </a:schemeClr>
                </a:solidFill>
              </a:rPr>
              <a:t>“</a:t>
            </a:r>
            <a:r>
              <a:rPr lang="en" sz="4000" b="1" dirty="0">
                <a:solidFill>
                  <a:schemeClr val="accent5">
                    <a:lumMod val="75000"/>
                  </a:schemeClr>
                </a:solidFill>
              </a:rPr>
              <a:t>The Something Other”</a:t>
            </a:r>
          </a:p>
        </p:txBody>
      </p:sp>
      <p:grpSp>
        <p:nvGrpSpPr>
          <p:cNvPr id="16" name="Group 15"/>
          <p:cNvGrpSpPr/>
          <p:nvPr/>
        </p:nvGrpSpPr>
        <p:grpSpPr>
          <a:xfrm>
            <a:off x="1823660" y="2471062"/>
            <a:ext cx="7048198" cy="2873829"/>
            <a:chOff x="283875" y="1515250"/>
            <a:chExt cx="8554475" cy="3548875"/>
          </a:xfrm>
        </p:grpSpPr>
        <p:pic>
          <p:nvPicPr>
            <p:cNvPr id="6" name="Shape 375" descr="monster14.png"/>
            <p:cNvPicPr preferRelativeResize="0"/>
            <p:nvPr/>
          </p:nvPicPr>
          <p:blipFill>
            <a:blip r:embed="rId3">
              <a:alphaModFix/>
            </a:blip>
            <a:stretch>
              <a:fillRect/>
            </a:stretch>
          </p:blipFill>
          <p:spPr>
            <a:xfrm>
              <a:off x="5760720" y="1759299"/>
              <a:ext cx="3077630" cy="2337213"/>
            </a:xfrm>
            <a:prstGeom prst="rect">
              <a:avLst/>
            </a:prstGeom>
            <a:noFill/>
            <a:ln>
              <a:noFill/>
            </a:ln>
          </p:spPr>
        </p:pic>
        <p:sp>
          <p:nvSpPr>
            <p:cNvPr id="7" name="Shape 376"/>
            <p:cNvSpPr/>
            <p:nvPr/>
          </p:nvSpPr>
          <p:spPr>
            <a:xfrm>
              <a:off x="311700"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p>
          </p:txBody>
        </p:sp>
        <p:sp>
          <p:nvSpPr>
            <p:cNvPr id="8" name="Shape 377"/>
            <p:cNvSpPr/>
            <p:nvPr/>
          </p:nvSpPr>
          <p:spPr>
            <a:xfrm>
              <a:off x="283875" y="2900958"/>
              <a:ext cx="2240700" cy="2118002"/>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9" name="Shape 378"/>
            <p:cNvSpPr/>
            <p:nvPr/>
          </p:nvSpPr>
          <p:spPr>
            <a:xfrm>
              <a:off x="1989700" y="2946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endParaRPr lang="en" dirty="0">
                <a:latin typeface="Calibri Regular" charset="0"/>
                <a:ea typeface="Calibri Regular" charset="0"/>
                <a:cs typeface="Calibri Regular" charset="0"/>
                <a:sym typeface="Average"/>
              </a:endParaRPr>
            </a:p>
          </p:txBody>
        </p:sp>
        <p:sp>
          <p:nvSpPr>
            <p:cNvPr id="10" name="Shape 379"/>
            <p:cNvSpPr/>
            <p:nvPr/>
          </p:nvSpPr>
          <p:spPr>
            <a:xfrm>
              <a:off x="2017525"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endParaRPr lang="en" dirty="0">
                <a:solidFill>
                  <a:srgbClr val="FFFFFF"/>
                </a:solidFill>
                <a:latin typeface="Calibri Regular" charset="0"/>
                <a:ea typeface="Calibri Regular" charset="0"/>
                <a:cs typeface="Calibri Regular" charset="0"/>
                <a:sym typeface="Average"/>
              </a:endParaRPr>
            </a:p>
          </p:txBody>
        </p:sp>
        <p:pic>
          <p:nvPicPr>
            <p:cNvPr id="11" name="Shape 380" descr="... brain and gears | by ..."/>
            <p:cNvPicPr preferRelativeResize="0"/>
            <p:nvPr/>
          </p:nvPicPr>
          <p:blipFill>
            <a:blip r:embed="rId4">
              <a:alphaModFix/>
            </a:blip>
            <a:stretch>
              <a:fillRect/>
            </a:stretch>
          </p:blipFill>
          <p:spPr>
            <a:xfrm>
              <a:off x="974879" y="2233850"/>
              <a:ext cx="733048" cy="572700"/>
            </a:xfrm>
            <a:prstGeom prst="rect">
              <a:avLst/>
            </a:prstGeom>
            <a:noFill/>
            <a:ln>
              <a:noFill/>
            </a:ln>
          </p:spPr>
        </p:pic>
        <p:pic>
          <p:nvPicPr>
            <p:cNvPr id="12" name="Shape 381" descr="Lightbulb by kwl617 ..."/>
            <p:cNvPicPr preferRelativeResize="0"/>
            <p:nvPr/>
          </p:nvPicPr>
          <p:blipFill>
            <a:blip r:embed="rId5">
              <a:alphaModFix/>
            </a:blip>
            <a:stretch>
              <a:fillRect/>
            </a:stretch>
          </p:blipFill>
          <p:spPr>
            <a:xfrm>
              <a:off x="2891247" y="2184725"/>
              <a:ext cx="642924" cy="626650"/>
            </a:xfrm>
            <a:prstGeom prst="rect">
              <a:avLst/>
            </a:prstGeom>
            <a:noFill/>
            <a:ln>
              <a:noFill/>
            </a:ln>
          </p:spPr>
        </p:pic>
        <p:pic>
          <p:nvPicPr>
            <p:cNvPr id="13" name="Shape 382" descr="Man reading book | Flickr ..."/>
            <p:cNvPicPr preferRelativeResize="0"/>
            <p:nvPr/>
          </p:nvPicPr>
          <p:blipFill>
            <a:blip r:embed="rId6">
              <a:alphaModFix/>
            </a:blip>
            <a:stretch>
              <a:fillRect/>
            </a:stretch>
          </p:blipFill>
          <p:spPr>
            <a:xfrm>
              <a:off x="1019925" y="3717450"/>
              <a:ext cx="642924" cy="642924"/>
            </a:xfrm>
            <a:prstGeom prst="rect">
              <a:avLst/>
            </a:prstGeom>
            <a:noFill/>
            <a:ln>
              <a:noFill/>
            </a:ln>
          </p:spPr>
        </p:pic>
        <p:pic>
          <p:nvPicPr>
            <p:cNvPr id="14" name="Shape 383" descr="Yellow 3d Smiley Icon ..."/>
            <p:cNvPicPr preferRelativeResize="0"/>
            <p:nvPr/>
          </p:nvPicPr>
          <p:blipFill>
            <a:blip r:embed="rId7">
              <a:alphaModFix/>
            </a:blip>
            <a:stretch>
              <a:fillRect/>
            </a:stretch>
          </p:blipFill>
          <p:spPr>
            <a:xfrm>
              <a:off x="2835874" y="3767905"/>
              <a:ext cx="642926" cy="636568"/>
            </a:xfrm>
            <a:prstGeom prst="rect">
              <a:avLst/>
            </a:prstGeom>
            <a:noFill/>
            <a:ln>
              <a:noFill/>
            </a:ln>
          </p:spPr>
        </p:pic>
        <p:sp>
          <p:nvSpPr>
            <p:cNvPr id="15" name="TextBox 14"/>
            <p:cNvSpPr txBox="1"/>
            <p:nvPr/>
          </p:nvSpPr>
          <p:spPr>
            <a:xfrm>
              <a:off x="4829801" y="2574250"/>
              <a:ext cx="1106424" cy="546908"/>
            </a:xfrm>
            <a:prstGeom prst="rect">
              <a:avLst/>
            </a:prstGeom>
            <a:noFill/>
          </p:spPr>
          <p:txBody>
            <a:bodyPr wrap="square" rtlCol="0">
              <a:spAutoFit/>
            </a:bodyPr>
            <a:lstStyle/>
            <a:p>
              <a:r>
                <a:rPr lang="en-US" sz="2800" dirty="0" smtClean="0">
                  <a:solidFill>
                    <a:schemeClr val="accent6"/>
                  </a:solidFill>
                  <a:latin typeface="Calibri" panose="020F0502020204030204" pitchFamily="34" charset="0"/>
                </a:rPr>
                <a:t>=</a:t>
              </a:r>
              <a:endParaRPr lang="en-US" sz="2800" dirty="0">
                <a:solidFill>
                  <a:schemeClr val="accent6"/>
                </a:solidFill>
                <a:latin typeface="Calibri" panose="020F0502020204030204" pitchFamily="34" charset="0"/>
              </a:endParaRPr>
            </a:p>
          </p:txBody>
        </p:sp>
      </p:gr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281933242"/>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How We Help Students Develop Personal Competencies . . .</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r>
              <a:rPr lang="en-US" sz="2800" b="1" dirty="0" smtClean="0"/>
              <a:t>. . . and Build Learning Habits</a:t>
            </a:r>
          </a:p>
          <a:p>
            <a:pPr marL="0" indent="0">
              <a:buNone/>
            </a:pPr>
            <a:endParaRPr lang="en-US" sz="2800" dirty="0"/>
          </a:p>
          <a:p>
            <a:r>
              <a:rPr lang="en-US" sz="2800" dirty="0" smtClean="0"/>
              <a:t>Modeling competencies</a:t>
            </a:r>
          </a:p>
          <a:p>
            <a:r>
              <a:rPr lang="en-US" sz="2800" dirty="0" smtClean="0"/>
              <a:t>Explicitly teaching the competencies</a:t>
            </a:r>
          </a:p>
          <a:p>
            <a:r>
              <a:rPr lang="en-US" sz="2800" dirty="0" smtClean="0"/>
              <a:t>Building relationships with students and families</a:t>
            </a:r>
          </a:p>
          <a:p>
            <a:endParaRPr lang="en-US" sz="2800" dirty="0"/>
          </a:p>
          <a:p>
            <a:endParaRPr lang="en-US" sz="2800" dirty="0" smtClean="0"/>
          </a:p>
          <a:p>
            <a:r>
              <a:rPr lang="en-US" sz="2800" dirty="0" smtClean="0"/>
              <a:t>That’s how we use Relational Suasion!</a:t>
            </a:r>
          </a:p>
          <a:p>
            <a:endParaRPr lang="en-US" dirty="0"/>
          </a:p>
        </p:txBody>
      </p:sp>
    </p:spTree>
    <p:extLst>
      <p:ext uri="{BB962C8B-B14F-4D97-AF65-F5344CB8AC3E}">
        <p14:creationId xmlns:p14="http://schemas.microsoft.com/office/powerpoint/2010/main" val="61030058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normAutofit/>
          </a:bodyPr>
          <a:lstStyle/>
          <a:p>
            <a:r>
              <a:rPr lang="en-US" sz="4000" b="1" dirty="0" smtClean="0">
                <a:solidFill>
                  <a:schemeClr val="accent5">
                    <a:lumMod val="75000"/>
                  </a:schemeClr>
                </a:solidFill>
              </a:rPr>
              <a:t>Other Things</a:t>
            </a:r>
            <a:endParaRPr lang="en-US" sz="4000" b="1" dirty="0">
              <a:solidFill>
                <a:schemeClr val="accent5">
                  <a:lumMod val="75000"/>
                </a:schemeClr>
              </a:solidFill>
            </a:endParaRPr>
          </a:p>
        </p:txBody>
      </p:sp>
      <p:sp>
        <p:nvSpPr>
          <p:cNvPr id="5126" name="Rectangle 6"/>
          <p:cNvSpPr>
            <a:spLocks noGrp="1" noChangeArrowheads="1"/>
          </p:cNvSpPr>
          <p:nvPr>
            <p:ph idx="1"/>
          </p:nvPr>
        </p:nvSpPr>
        <p:spPr>
          <a:xfrm>
            <a:off x="628650" y="1395413"/>
            <a:ext cx="7859723" cy="4572000"/>
          </a:xfrm>
        </p:spPr>
        <p:txBody>
          <a:bodyPr/>
          <a:lstStyle/>
          <a:p>
            <a:pPr lvl="0">
              <a:spcBef>
                <a:spcPts val="0"/>
              </a:spcBef>
              <a:buNone/>
            </a:pPr>
            <a:r>
              <a:rPr lang="en-US" dirty="0"/>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If academic standards are </a:t>
            </a:r>
            <a:r>
              <a:rPr lang="en-US" i="1" dirty="0">
                <a:solidFill>
                  <a:srgbClr val="FF0000"/>
                </a:solidFill>
              </a:rPr>
              <a:t>what</a:t>
            </a:r>
            <a:r>
              <a:rPr lang="en-US" dirty="0">
                <a:solidFill>
                  <a:srgbClr val="FF0000"/>
                </a:solidFill>
              </a:rPr>
              <a:t> students need to learn, there are also skills and mindsets that prepare and support </a:t>
            </a:r>
            <a:r>
              <a:rPr lang="en-US" i="1" dirty="0">
                <a:solidFill>
                  <a:srgbClr val="FF0000"/>
                </a:solidFill>
              </a:rPr>
              <a:t>how</a:t>
            </a:r>
            <a:r>
              <a:rPr lang="en-US" dirty="0">
                <a:solidFill>
                  <a:srgbClr val="FF0000"/>
                </a:solidFill>
              </a:rPr>
              <a:t> students learn.</a:t>
            </a:r>
            <a:r>
              <a:rPr lang="en-US" b="1" dirty="0">
                <a:solidFill>
                  <a:srgbClr val="FF0000"/>
                </a:solidFill>
              </a:rPr>
              <a:t> </a:t>
            </a:r>
            <a:r>
              <a:rPr lang="en-US" dirty="0">
                <a:solidFill>
                  <a:srgbClr val="FF0000"/>
                </a:solidFill>
              </a:rPr>
              <a:t> </a:t>
            </a:r>
            <a:r>
              <a:rPr lang="en-US" dirty="0"/>
              <a:t>Successful engagement in the classroom and in life relies on a set of cognitive and social-emotional skills and mindsets, which are not represented in academic standards.”</a:t>
            </a:r>
          </a:p>
        </p:txBody>
      </p:sp>
      <p:pic>
        <p:nvPicPr>
          <p:cNvPr id="4" name="Shape 88" descr="monster14.png"/>
          <p:cNvPicPr preferRelativeResize="0"/>
          <p:nvPr/>
        </p:nvPicPr>
        <p:blipFill>
          <a:blip r:embed="rId3">
            <a:alphaModFix/>
          </a:blip>
          <a:stretch>
            <a:fillRect/>
          </a:stretch>
        </p:blipFill>
        <p:spPr>
          <a:xfrm>
            <a:off x="6296145" y="3009561"/>
            <a:ext cx="2666999" cy="3018103"/>
          </a:xfrm>
          <a:prstGeom prst="rect">
            <a:avLst/>
          </a:prstGeom>
          <a:noFill/>
          <a:ln>
            <a:noFill/>
          </a:ln>
        </p:spPr>
      </p:pic>
      <p:sp>
        <p:nvSpPr>
          <p:cNvPr id="5" name="Shape 89"/>
          <p:cNvSpPr txBox="1"/>
          <p:nvPr/>
        </p:nvSpPr>
        <p:spPr>
          <a:xfrm>
            <a:off x="1256042" y="2538413"/>
            <a:ext cx="5040093" cy="3549462"/>
          </a:xfrm>
          <a:prstGeom prst="rect">
            <a:avLst/>
          </a:prstGeom>
          <a:solidFill>
            <a:schemeClr val="bg1">
              <a:lumMod val="85000"/>
            </a:schemeClr>
          </a:solidFill>
          <a:ln w="28575" cap="flat" cmpd="sng">
            <a:solidFill>
              <a:srgbClr val="F3F3F3"/>
            </a:solidFill>
            <a:prstDash val="solid"/>
            <a:round/>
            <a:headEnd type="none" w="med" len="med"/>
            <a:tailEnd type="none" w="med" len="med"/>
          </a:ln>
        </p:spPr>
        <p:txBody>
          <a:bodyPr lIns="91425" tIns="91425" rIns="91425" bIns="91425" anchor="t" anchorCtr="0">
            <a:noAutofit/>
          </a:bodyPr>
          <a:lstStyle/>
          <a:p>
            <a:pPr marL="0" lvl="0" indent="0" algn="ctr" rtl="0">
              <a:lnSpc>
                <a:spcPct val="115000"/>
              </a:lnSpc>
              <a:spcBef>
                <a:spcPts val="0"/>
              </a:spcBef>
              <a:buNone/>
            </a:pPr>
            <a:r>
              <a:rPr lang="en" sz="4000" dirty="0">
                <a:latin typeface="Calibri Regular" charset="0"/>
                <a:ea typeface="Calibri Regular" charset="0"/>
                <a:cs typeface="Calibri Regular" charset="0"/>
                <a:sym typeface="Average"/>
              </a:rPr>
              <a:t>This </a:t>
            </a:r>
            <a:r>
              <a:rPr lang="en" sz="4000" dirty="0" smtClean="0">
                <a:latin typeface="Calibri Regular" charset="0"/>
                <a:ea typeface="Calibri Regular" charset="0"/>
                <a:cs typeface="Calibri Regular" charset="0"/>
                <a:sym typeface="Average"/>
              </a:rPr>
              <a:t>Academy </a:t>
            </a:r>
            <a:r>
              <a:rPr lang="en" sz="4000" dirty="0">
                <a:latin typeface="Calibri Regular" charset="0"/>
                <a:ea typeface="Calibri Regular" charset="0"/>
                <a:cs typeface="Calibri Regular" charset="0"/>
                <a:sym typeface="Average"/>
              </a:rPr>
              <a:t>will focus on those “other” things that help students succeed.</a:t>
            </a:r>
          </a:p>
          <a:p>
            <a:pPr lvl="0" algn="ctr">
              <a:spcBef>
                <a:spcPts val="0"/>
              </a:spcBef>
              <a:buNone/>
            </a:pPr>
            <a:endParaRPr dirty="0">
              <a:latin typeface="Calibri Regular" charset="0"/>
              <a:ea typeface="Calibri Regular" charset="0"/>
              <a:cs typeface="Calibri Regular" charset="0"/>
            </a:endParaRPr>
          </a:p>
        </p:txBody>
      </p:sp>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500"/>
                                        <p:tgtEl>
                                          <p:spTgt spid="5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126">
                                            <p:txEl>
                                              <p:pRg st="0" end="0"/>
                                            </p:txEl>
                                          </p:spTgt>
                                        </p:tgtEl>
                                        <p:attrNameLst>
                                          <p:attrName>style.opacity</p:attrName>
                                        </p:attrNameLst>
                                      </p:cBhvr>
                                      <p:to>
                                        <p:strVal val="0.5"/>
                                      </p:to>
                                    </p:set>
                                    <p:animEffect filter="image" prLst="opacity: 0.5">
                                      <p:cBhvr rctx="IE">
                                        <p:cTn id="12" dur="indefinite"/>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Relational </a:t>
            </a:r>
            <a:r>
              <a:rPr lang="en" sz="4000" b="1" dirty="0" smtClean="0">
                <a:solidFill>
                  <a:schemeClr val="accent5">
                    <a:lumMod val="75000"/>
                  </a:schemeClr>
                </a:solidFill>
              </a:rPr>
              <a:t>Suasion</a:t>
            </a:r>
            <a:endParaRPr lang="en-US" sz="4000" b="1" dirty="0">
              <a:solidFill>
                <a:schemeClr val="accent5">
                  <a:lumMod val="75000"/>
                </a:schemeClr>
              </a:solidFill>
            </a:endParaRPr>
          </a:p>
        </p:txBody>
      </p:sp>
      <p:sp>
        <p:nvSpPr>
          <p:cNvPr id="5" name="Content Placeholder 4"/>
          <p:cNvSpPr>
            <a:spLocks noGrp="1"/>
          </p:cNvSpPr>
          <p:nvPr>
            <p:ph idx="1"/>
          </p:nvPr>
        </p:nvSpPr>
        <p:spPr>
          <a:xfrm>
            <a:off x="628650" y="1395413"/>
            <a:ext cx="8134350" cy="5288416"/>
          </a:xfrm>
        </p:spPr>
        <p:txBody>
          <a:bodyPr>
            <a:normAutofit/>
          </a:bodyPr>
          <a:lstStyle/>
          <a:p>
            <a:pPr marL="0" lvl="0" indent="0">
              <a:spcBef>
                <a:spcPts val="0"/>
              </a:spcBef>
              <a:buNone/>
            </a:pPr>
            <a:r>
              <a:rPr lang="en-US" sz="2800" u="sng" dirty="0"/>
              <a:t>Relational Suasion</a:t>
            </a:r>
            <a:r>
              <a:rPr lang="en-US" sz="2800" dirty="0"/>
              <a:t> - the teacher’s </a:t>
            </a:r>
            <a:r>
              <a:rPr lang="en-US" sz="2800" dirty="0" smtClean="0"/>
              <a:t>(or other respected adult’s) ability </a:t>
            </a:r>
            <a:r>
              <a:rPr lang="en-US" sz="2800" dirty="0"/>
              <a:t>to influence a student’s learning and personal competencies by virtue of their personal knowledge of, and interaction with the student and the student’s family.</a:t>
            </a:r>
          </a:p>
          <a:p>
            <a:pPr marL="0" lvl="0" indent="0">
              <a:spcBef>
                <a:spcPts val="0"/>
              </a:spcBef>
              <a:buNone/>
            </a:pPr>
            <a:endParaRPr lang="en-US" sz="2200" b="1" dirty="0" smtClean="0"/>
          </a:p>
          <a:p>
            <a:pPr marL="0" lvl="0" indent="0">
              <a:spcBef>
                <a:spcPts val="0"/>
              </a:spcBef>
              <a:buNone/>
            </a:pPr>
            <a:r>
              <a:rPr lang="en-US" sz="2800" dirty="0" smtClean="0"/>
              <a:t>Students </a:t>
            </a:r>
            <a:r>
              <a:rPr lang="en-US" sz="2800" dirty="0"/>
              <a:t>develop personal competencies in part through instruction. They also acquire personal competencies through the modeling, encouragement, and caring exhibited by teachers and other people they respect.”</a:t>
            </a:r>
          </a:p>
          <a:p>
            <a:pPr lvl="0">
              <a:spcBef>
                <a:spcPts val="0"/>
              </a:spcBef>
              <a:spcAft>
                <a:spcPts val="0"/>
              </a:spcAft>
              <a:buNone/>
            </a:pPr>
            <a:r>
              <a:rPr lang="en-US" sz="1100" dirty="0"/>
              <a:t>Redding, S. (2014). Personal competencies in personalized learning.  </a:t>
            </a:r>
            <a:r>
              <a:rPr lang="en-US" sz="1100" i="1" dirty="0"/>
              <a:t>Philadelphia, PA: Temple University, Center on Innovations in Learning. </a:t>
            </a:r>
          </a:p>
        </p:txBody>
      </p:sp>
      <p:pic>
        <p:nvPicPr>
          <p:cNvPr id="6" name="Shape 442" descr="Happy, Healthy, and Smart."/>
          <p:cNvPicPr preferRelativeResize="0"/>
          <p:nvPr/>
        </p:nvPicPr>
        <p:blipFill>
          <a:blip r:embed="rId3">
            <a:alphaModFix/>
          </a:blip>
          <a:stretch>
            <a:fillRect/>
          </a:stretch>
        </p:blipFill>
        <p:spPr>
          <a:xfrm>
            <a:off x="6523213" y="0"/>
            <a:ext cx="2155326" cy="1397698"/>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798658024"/>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smtClean="0">
                <a:solidFill>
                  <a:schemeClr val="accent5">
                    <a:lumMod val="75000"/>
                  </a:schemeClr>
                </a:solidFill>
              </a:rPr>
              <a:t>Influencing Jeffrey</a:t>
            </a:r>
            <a:endParaRPr lang="en-US" sz="4000" b="1" dirty="0">
              <a:solidFill>
                <a:schemeClr val="accent5">
                  <a:lumMod val="75000"/>
                </a:schemeClr>
              </a:solidFill>
            </a:endParaRPr>
          </a:p>
        </p:txBody>
      </p:sp>
      <p:sp>
        <p:nvSpPr>
          <p:cNvPr id="5" name="Content Placeholder 4"/>
          <p:cNvSpPr>
            <a:spLocks noGrp="1"/>
          </p:cNvSpPr>
          <p:nvPr>
            <p:ph idx="1"/>
          </p:nvPr>
        </p:nvSpPr>
        <p:spPr/>
        <p:txBody>
          <a:bodyPr/>
          <a:lstStyle/>
          <a:p>
            <a:pPr lvl="0" algn="ctr">
              <a:lnSpc>
                <a:spcPct val="115000"/>
              </a:lnSpc>
              <a:spcBef>
                <a:spcPts val="0"/>
              </a:spcBef>
              <a:spcAft>
                <a:spcPts val="1600"/>
              </a:spcAft>
              <a:buNone/>
            </a:pPr>
            <a:r>
              <a:rPr lang="en" sz="3200" dirty="0">
                <a:solidFill>
                  <a:schemeClr val="tx1"/>
                </a:solidFill>
                <a:latin typeface="Calibri Regular" charset="0"/>
                <a:ea typeface="Calibri Regular" charset="0"/>
                <a:cs typeface="Calibri Regular" charset="0"/>
                <a:sym typeface="Average"/>
              </a:rPr>
              <a:t>Please read Jeffrey’s Story </a:t>
            </a:r>
            <a:r>
              <a:rPr lang="en" sz="3200" dirty="0" smtClean="0">
                <a:solidFill>
                  <a:schemeClr val="tx1"/>
                </a:solidFill>
                <a:latin typeface="Calibri Regular" charset="0"/>
                <a:ea typeface="Calibri Regular" charset="0"/>
                <a:cs typeface="Calibri Regular" charset="0"/>
                <a:sym typeface="Average"/>
              </a:rPr>
              <a:t>in your </a:t>
            </a:r>
            <a:r>
              <a:rPr lang="en" sz="3200" dirty="0">
                <a:solidFill>
                  <a:schemeClr val="tx1"/>
                </a:solidFill>
                <a:latin typeface="Calibri Regular" charset="0"/>
                <a:ea typeface="Calibri Regular" charset="0"/>
                <a:cs typeface="Calibri Regular" charset="0"/>
                <a:sym typeface="Average"/>
              </a:rPr>
              <a:t>Participant’s Guide.</a:t>
            </a:r>
          </a:p>
        </p:txBody>
      </p:sp>
      <p:pic>
        <p:nvPicPr>
          <p:cNvPr id="6" name="Shape 426"/>
          <p:cNvPicPr preferRelativeResize="0"/>
          <p:nvPr/>
        </p:nvPicPr>
        <p:blipFill>
          <a:blip r:embed="rId3">
            <a:alphaModFix/>
          </a:blip>
          <a:stretch>
            <a:fillRect/>
          </a:stretch>
        </p:blipFill>
        <p:spPr>
          <a:xfrm>
            <a:off x="5979494" y="2980276"/>
            <a:ext cx="2695209" cy="3853542"/>
          </a:xfrm>
          <a:prstGeom prst="rect">
            <a:avLst/>
          </a:prstGeom>
          <a:noFill/>
          <a:ln>
            <a:noFill/>
          </a:ln>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958091298"/>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 sz="4000" b="1" dirty="0">
                <a:solidFill>
                  <a:schemeClr val="accent5">
                    <a:lumMod val="75000"/>
                  </a:schemeClr>
                </a:solidFill>
              </a:rPr>
              <a:t>Relational Suasion and the Personal Competencies</a:t>
            </a:r>
            <a:endParaRPr lang="en-US" sz="4000" b="1" dirty="0">
              <a:solidFill>
                <a:schemeClr val="accent5">
                  <a:lumMod val="75000"/>
                </a:schemeClr>
              </a:solidFill>
            </a:endParaRPr>
          </a:p>
        </p:txBody>
      </p:sp>
      <p:sp>
        <p:nvSpPr>
          <p:cNvPr id="6" name="Content Placeholder 5"/>
          <p:cNvSpPr>
            <a:spLocks noGrp="1"/>
          </p:cNvSpPr>
          <p:nvPr>
            <p:ph idx="1"/>
          </p:nvPr>
        </p:nvSpPr>
        <p:spPr>
          <a:xfrm>
            <a:off x="628650" y="1690689"/>
            <a:ext cx="7886700" cy="4660684"/>
          </a:xfrm>
        </p:spPr>
        <p:txBody>
          <a:bodyPr>
            <a:normAutofit fontScale="85000" lnSpcReduction="20000"/>
          </a:bodyPr>
          <a:lstStyle/>
          <a:p>
            <a:pPr lvl="0">
              <a:spcBef>
                <a:spcPts val="0"/>
              </a:spcBef>
              <a:buNone/>
            </a:pPr>
            <a:r>
              <a:rPr lang="en" sz="2800" b="1" dirty="0"/>
              <a:t>Jeffrey’s </a:t>
            </a:r>
            <a:r>
              <a:rPr lang="en" sz="2800" b="1" dirty="0" smtClean="0"/>
              <a:t>Story</a:t>
            </a:r>
          </a:p>
          <a:p>
            <a:pPr lvl="0">
              <a:spcBef>
                <a:spcPts val="0"/>
              </a:spcBef>
              <a:buNone/>
            </a:pPr>
            <a:endParaRPr lang="en" sz="2800" b="1" dirty="0"/>
          </a:p>
          <a:p>
            <a:pPr marL="514350" lvl="0" indent="-285750">
              <a:lnSpc>
                <a:spcPct val="120000"/>
              </a:lnSpc>
              <a:spcBef>
                <a:spcPts val="0"/>
              </a:spcBef>
              <a:spcAft>
                <a:spcPts val="1200"/>
              </a:spcAft>
              <a:buFont typeface="Arial" charset="0"/>
              <a:buChar char="•"/>
            </a:pPr>
            <a:r>
              <a:rPr lang="en" sz="2800" dirty="0"/>
              <a:t>How did Ms. Johnson teach or reinforce the cognitive and metacognitive competencies within her classroom?</a:t>
            </a:r>
          </a:p>
          <a:p>
            <a:pPr marL="514350" lvl="0" indent="-285750">
              <a:lnSpc>
                <a:spcPct val="120000"/>
              </a:lnSpc>
              <a:spcBef>
                <a:spcPts val="0"/>
              </a:spcBef>
              <a:spcAft>
                <a:spcPts val="1200"/>
              </a:spcAft>
              <a:buFont typeface="Arial" charset="0"/>
              <a:buChar char="•"/>
            </a:pPr>
            <a:r>
              <a:rPr lang="en" sz="2800" dirty="0"/>
              <a:t>What about Ms. Johnson’s assignment enhanced Jeffrey’s motivational competency?</a:t>
            </a:r>
          </a:p>
          <a:p>
            <a:pPr marL="514350" lvl="0" indent="-285750">
              <a:lnSpc>
                <a:spcPct val="120000"/>
              </a:lnSpc>
              <a:spcBef>
                <a:spcPts val="0"/>
              </a:spcBef>
              <a:spcAft>
                <a:spcPts val="1200"/>
              </a:spcAft>
              <a:buFont typeface="Arial" charset="0"/>
              <a:buChar char="•"/>
            </a:pPr>
            <a:r>
              <a:rPr lang="en" sz="2800" dirty="0"/>
              <a:t>In what ways did Jeffrey’s social/emotional competency improve through his engagement with others?</a:t>
            </a:r>
          </a:p>
          <a:p>
            <a:pPr marL="514350" lvl="0" indent="-285750">
              <a:lnSpc>
                <a:spcPct val="120000"/>
              </a:lnSpc>
              <a:spcBef>
                <a:spcPts val="0"/>
              </a:spcBef>
              <a:spcAft>
                <a:spcPts val="1200"/>
              </a:spcAft>
              <a:buFont typeface="Arial" charset="0"/>
              <a:buChar char="•"/>
            </a:pPr>
            <a:r>
              <a:rPr lang="en" sz="2800" dirty="0"/>
              <a:t>How did Jeffrey exhibit a pattern of behavior in tackling Ms. Johnson’s assignment that might be useful to future learning?</a:t>
            </a:r>
          </a:p>
          <a:p>
            <a:pPr marL="0" indent="0">
              <a:buNone/>
            </a:pPr>
            <a:endParaRPr lang="en-US" dirty="0"/>
          </a:p>
        </p:txBody>
      </p:sp>
      <p:grpSp>
        <p:nvGrpSpPr>
          <p:cNvPr id="4" name="Group 3"/>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49667703"/>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dirty="0">
                <a:solidFill>
                  <a:schemeClr val="accent5">
                    <a:lumMod val="75000"/>
                  </a:schemeClr>
                </a:solidFill>
              </a:rPr>
              <a:t>Personal Competencies and</a:t>
            </a:r>
            <a:r>
              <a:rPr lang="en" sz="4000" b="1" i="1" dirty="0">
                <a:solidFill>
                  <a:schemeClr val="accent5">
                    <a:lumMod val="75000"/>
                  </a:schemeClr>
                </a:solidFill>
              </a:rPr>
              <a:t> Your Students</a:t>
            </a:r>
            <a:endParaRPr lang="en-US" sz="4000" b="1" dirty="0">
              <a:solidFill>
                <a:schemeClr val="accent5">
                  <a:lumMod val="75000"/>
                </a:schemeClr>
              </a:solidFill>
            </a:endParaRPr>
          </a:p>
        </p:txBody>
      </p:sp>
      <p:sp>
        <p:nvSpPr>
          <p:cNvPr id="5" name="Content Placeholder 4"/>
          <p:cNvSpPr>
            <a:spLocks noGrp="1"/>
          </p:cNvSpPr>
          <p:nvPr>
            <p:ph idx="1"/>
          </p:nvPr>
        </p:nvSpPr>
        <p:spPr>
          <a:xfrm>
            <a:off x="3225115" y="1395412"/>
            <a:ext cx="5537896" cy="5067171"/>
          </a:xfrm>
        </p:spPr>
        <p:txBody>
          <a:bodyPr>
            <a:normAutofit/>
          </a:bodyPr>
          <a:lstStyle/>
          <a:p>
            <a:pPr lvl="0" algn="ctr">
              <a:spcBef>
                <a:spcPts val="0"/>
              </a:spcBef>
              <a:buNone/>
            </a:pPr>
            <a:r>
              <a:rPr lang="en-US" sz="2800" b="1" dirty="0"/>
              <a:t>Case Study</a:t>
            </a:r>
          </a:p>
          <a:p>
            <a:pPr marL="0" lvl="0" indent="0">
              <a:spcBef>
                <a:spcPts val="0"/>
              </a:spcBef>
              <a:buNone/>
            </a:pPr>
            <a:r>
              <a:rPr lang="en-US" sz="2800" dirty="0"/>
              <a:t>Think of the one student </a:t>
            </a:r>
            <a:r>
              <a:rPr lang="en-US" sz="2800" dirty="0" smtClean="0"/>
              <a:t>or child who challenged </a:t>
            </a:r>
            <a:r>
              <a:rPr lang="en-US" sz="2800" dirty="0"/>
              <a:t>you the most, who you felt you couldn’t reach</a:t>
            </a:r>
            <a:r>
              <a:rPr lang="en-US" sz="2800" dirty="0" smtClean="0"/>
              <a:t>.</a:t>
            </a:r>
          </a:p>
          <a:p>
            <a:pPr marL="0" lvl="0" indent="0">
              <a:spcBef>
                <a:spcPts val="0"/>
              </a:spcBef>
              <a:buNone/>
            </a:pPr>
            <a:endParaRPr lang="en-US" sz="2800" dirty="0"/>
          </a:p>
          <a:p>
            <a:pPr marL="0" indent="0">
              <a:spcBef>
                <a:spcPts val="0"/>
              </a:spcBef>
              <a:buNone/>
            </a:pPr>
            <a:r>
              <a:rPr lang="en-US" sz="2800" dirty="0"/>
              <a:t> </a:t>
            </a:r>
            <a:r>
              <a:rPr lang="en-US" sz="2800" dirty="0" smtClean="0"/>
              <a:t>How </a:t>
            </a:r>
            <a:r>
              <a:rPr lang="en-US" sz="2800" dirty="0"/>
              <a:t>could you better incorporate (or have incorporated) the personal competencies into your interactions with that student (using your relational suasion) to improve your relationship and </a:t>
            </a:r>
            <a:r>
              <a:rPr lang="en-US" sz="2800" dirty="0" smtClean="0"/>
              <a:t>his or her </a:t>
            </a:r>
            <a:r>
              <a:rPr lang="en-US" sz="2800" dirty="0"/>
              <a:t>outcomes?</a:t>
            </a:r>
          </a:p>
          <a:p>
            <a:pPr marL="0" indent="0">
              <a:buNone/>
            </a:pPr>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1854" y="1611375"/>
            <a:ext cx="2800838" cy="434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370994304"/>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Learned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368425"/>
            <a:ext cx="7886700" cy="4351338"/>
          </a:xfrm>
        </p:spPr>
        <p:txBody>
          <a:bodyPr>
            <a:noAutofit/>
          </a:bodyPr>
          <a:lstStyle/>
          <a:p>
            <a:pPr marL="228600" indent="0">
              <a:lnSpc>
                <a:spcPct val="100000"/>
              </a:lnSpc>
              <a:buNone/>
            </a:pPr>
            <a:r>
              <a:rPr lang="en" sz="2800" dirty="0" smtClean="0">
                <a:latin typeface="Calibri" charset="0"/>
                <a:ea typeface="Calibri" charset="0"/>
                <a:cs typeface="Calibri" charset="0"/>
              </a:rPr>
              <a:t>Did we:</a:t>
            </a:r>
          </a:p>
          <a:p>
            <a:pPr marL="685800" lvl="0" indent="-457200">
              <a:lnSpc>
                <a:spcPct val="100000"/>
              </a:lnSpc>
              <a:spcBef>
                <a:spcPts val="0"/>
              </a:spcBef>
              <a:buFont typeface="+mj-lt"/>
              <a:buAutoNum type="arabicParenR"/>
            </a:pPr>
            <a:r>
              <a:rPr lang="en" sz="2800" dirty="0" smtClean="0">
                <a:latin typeface="Calibri" charset="0"/>
                <a:ea typeface="Calibri" charset="0"/>
                <a:cs typeface="Calibri" charset="0"/>
              </a:rPr>
              <a:t>Define </a:t>
            </a:r>
            <a:r>
              <a:rPr lang="en" sz="2800" dirty="0">
                <a:latin typeface="Calibri" charset="0"/>
                <a:ea typeface="Calibri" charset="0"/>
                <a:cs typeface="Calibri" charset="0"/>
              </a:rPr>
              <a:t>and </a:t>
            </a:r>
            <a:r>
              <a:rPr lang="en" sz="2800" dirty="0" smtClean="0">
                <a:latin typeface="Calibri" charset="0"/>
                <a:ea typeface="Calibri" charset="0"/>
                <a:cs typeface="Calibri" charset="0"/>
              </a:rPr>
              <a:t>discuss </a:t>
            </a:r>
            <a:r>
              <a:rPr lang="en" sz="2800" dirty="0">
                <a:latin typeface="Calibri" charset="0"/>
                <a:ea typeface="Calibri" charset="0"/>
                <a:cs typeface="Calibri" charset="0"/>
              </a:rPr>
              <a:t>the four personal competencies and how they impact learning and </a:t>
            </a:r>
            <a:r>
              <a:rPr lang="en" sz="2800" dirty="0" smtClean="0">
                <a:latin typeface="Calibri" charset="0"/>
                <a:ea typeface="Calibri" charset="0"/>
                <a:cs typeface="Calibri" charset="0"/>
              </a:rPr>
              <a:t>life</a:t>
            </a:r>
            <a:r>
              <a:rPr lang="en" sz="2800" dirty="0">
                <a:latin typeface="Calibri" charset="0"/>
                <a:ea typeface="Calibri" charset="0"/>
                <a:cs typeface="Calibri" charset="0"/>
              </a:rPr>
              <a:t>?</a:t>
            </a:r>
          </a:p>
          <a:p>
            <a:pPr marL="685800" lvl="0" indent="-457200">
              <a:lnSpc>
                <a:spcPct val="100000"/>
              </a:lnSpc>
              <a:spcBef>
                <a:spcPts val="0"/>
              </a:spcBef>
              <a:buFont typeface="+mj-lt"/>
              <a:buAutoNum type="arabicParenR"/>
            </a:pPr>
            <a:endParaRPr lang="en" sz="2800" dirty="0" smtClean="0">
              <a:latin typeface="Calibri" charset="0"/>
              <a:ea typeface="Calibri" charset="0"/>
              <a:cs typeface="Calibri" charset="0"/>
            </a:endParaRPr>
          </a:p>
          <a:p>
            <a:pPr marL="685800" lvl="0" indent="-457200">
              <a:lnSpc>
                <a:spcPct val="100000"/>
              </a:lnSpc>
              <a:spcBef>
                <a:spcPts val="0"/>
              </a:spcBef>
              <a:buFont typeface="+mj-lt"/>
              <a:buAutoNum type="arabicParenR"/>
            </a:pPr>
            <a:r>
              <a:rPr lang="en" sz="2800" dirty="0" smtClean="0">
                <a:latin typeface="Calibri" charset="0"/>
                <a:ea typeface="Calibri" charset="0"/>
                <a:cs typeface="Calibri" charset="0"/>
              </a:rPr>
              <a:t>Apply </a:t>
            </a:r>
            <a:r>
              <a:rPr lang="en" sz="2800" dirty="0">
                <a:latin typeface="Calibri" charset="0"/>
                <a:ea typeface="Calibri" charset="0"/>
                <a:cs typeface="Calibri" charset="0"/>
              </a:rPr>
              <a:t>the four personal competencies to our own </a:t>
            </a:r>
            <a:r>
              <a:rPr lang="en" sz="2800" dirty="0" smtClean="0">
                <a:latin typeface="Calibri" charset="0"/>
                <a:ea typeface="Calibri" charset="0"/>
                <a:cs typeface="Calibri" charset="0"/>
              </a:rPr>
              <a:t>lives?</a:t>
            </a:r>
            <a:endParaRPr lang="en" sz="2800" dirty="0">
              <a:latin typeface="Calibri" charset="0"/>
              <a:ea typeface="Calibri" charset="0"/>
              <a:cs typeface="Calibri" charset="0"/>
            </a:endParaRPr>
          </a:p>
          <a:p>
            <a:pPr marL="685800" lvl="0" indent="-457200">
              <a:lnSpc>
                <a:spcPct val="100000"/>
              </a:lnSpc>
              <a:spcBef>
                <a:spcPts val="0"/>
              </a:spcBef>
              <a:buFont typeface="+mj-lt"/>
              <a:buAutoNum type="arabicParenR"/>
            </a:pPr>
            <a:endParaRPr lang="en" sz="2800" dirty="0">
              <a:latin typeface="Calibri" charset="0"/>
              <a:ea typeface="Calibri" charset="0"/>
              <a:cs typeface="Calibri" charset="0"/>
            </a:endParaRPr>
          </a:p>
          <a:p>
            <a:pPr marL="685800" lvl="0" indent="-457200">
              <a:lnSpc>
                <a:spcPct val="100000"/>
              </a:lnSpc>
              <a:spcBef>
                <a:spcPts val="0"/>
              </a:spcBef>
              <a:buFont typeface="+mj-lt"/>
              <a:buAutoNum type="arabicParenR"/>
            </a:pPr>
            <a:r>
              <a:rPr lang="en" sz="2800" dirty="0">
                <a:latin typeface="Calibri" charset="0"/>
                <a:ea typeface="Calibri" charset="0"/>
                <a:cs typeface="Calibri" charset="0"/>
              </a:rPr>
              <a:t>Apply the four personal competencies in our roles to benefit </a:t>
            </a:r>
            <a:r>
              <a:rPr lang="en" sz="2800" dirty="0" smtClean="0">
                <a:latin typeface="Calibri" charset="0"/>
                <a:ea typeface="Calibri" charset="0"/>
                <a:cs typeface="Calibri" charset="0"/>
              </a:rPr>
              <a:t>students?</a:t>
            </a:r>
            <a:endParaRPr lang="en" sz="28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89325955"/>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Teachers - Preparing for Tomorrow</a:t>
            </a:r>
            <a:endParaRPr lang="en-US" sz="4000" b="1" dirty="0">
              <a:solidFill>
                <a:schemeClr val="accent5">
                  <a:lumMod val="75000"/>
                </a:schemeClr>
              </a:solidFill>
            </a:endParaRPr>
          </a:p>
        </p:txBody>
      </p:sp>
      <p:sp>
        <p:nvSpPr>
          <p:cNvPr id="5" name="Content Placeholder 4"/>
          <p:cNvSpPr>
            <a:spLocks noGrp="1"/>
          </p:cNvSpPr>
          <p:nvPr>
            <p:ph idx="1"/>
          </p:nvPr>
        </p:nvSpPr>
        <p:spPr>
          <a:xfrm>
            <a:off x="812390" y="1385889"/>
            <a:ext cx="7427080" cy="4668922"/>
          </a:xfrm>
        </p:spPr>
        <p:txBody>
          <a:bodyPr>
            <a:normAutofit fontScale="92500"/>
          </a:bodyPr>
          <a:lstStyle/>
          <a:p>
            <a:pPr marL="0" lvl="0" indent="0">
              <a:spcBef>
                <a:spcPts val="0"/>
              </a:spcBef>
              <a:buNone/>
            </a:pPr>
            <a:r>
              <a:rPr lang="en-US" sz="2800" dirty="0"/>
              <a:t>Bring in a lesson plan that you are comfortable sharing and critiquing. </a:t>
            </a:r>
            <a:endParaRPr lang="en-US" sz="2800" dirty="0" smtClean="0"/>
          </a:p>
          <a:p>
            <a:pPr marL="0" lvl="0" indent="0">
              <a:spcBef>
                <a:spcPts val="0"/>
              </a:spcBef>
              <a:buNone/>
            </a:pPr>
            <a:endParaRPr lang="en-US" sz="2800" dirty="0"/>
          </a:p>
          <a:p>
            <a:pPr marL="514350" lvl="0" indent="-285750">
              <a:spcBef>
                <a:spcPts val="0"/>
              </a:spcBef>
              <a:spcAft>
                <a:spcPts val="0"/>
              </a:spcAft>
              <a:buFont typeface="Arial" charset="0"/>
              <a:buChar char="•"/>
            </a:pPr>
            <a:r>
              <a:rPr lang="en-US" sz="2800" dirty="0"/>
              <a:t>This lesson could be your tried and true favorite, one that did not go as well as you would have liked, or a new one that you are developing.</a:t>
            </a:r>
          </a:p>
          <a:p>
            <a:pPr marL="285750" lvl="0" indent="-285750">
              <a:spcBef>
                <a:spcPts val="0"/>
              </a:spcBef>
              <a:spcAft>
                <a:spcPts val="0"/>
              </a:spcAft>
              <a:buFont typeface="Arial" charset="0"/>
              <a:buChar char="•"/>
            </a:pPr>
            <a:endParaRPr lang="en-US" sz="2800" dirty="0"/>
          </a:p>
          <a:p>
            <a:pPr marL="514350" lvl="0" indent="-285750">
              <a:spcBef>
                <a:spcPts val="0"/>
              </a:spcBef>
              <a:spcAft>
                <a:spcPts val="0"/>
              </a:spcAft>
              <a:buFont typeface="Arial" charset="0"/>
              <a:buChar char="•"/>
            </a:pPr>
            <a:r>
              <a:rPr lang="en-US" sz="2800" dirty="0"/>
              <a:t>Pick a lesson for which it would be useful to receive feedback.</a:t>
            </a:r>
          </a:p>
          <a:p>
            <a:pPr marL="285750" lvl="0" indent="-285750">
              <a:spcBef>
                <a:spcPts val="0"/>
              </a:spcBef>
              <a:spcAft>
                <a:spcPts val="0"/>
              </a:spcAft>
              <a:buFont typeface="Arial" charset="0"/>
              <a:buChar char="•"/>
            </a:pPr>
            <a:endParaRPr lang="en-US" sz="2800" dirty="0"/>
          </a:p>
          <a:p>
            <a:pPr marL="514350" lvl="0" indent="-285750">
              <a:spcBef>
                <a:spcPts val="0"/>
              </a:spcBef>
              <a:spcAft>
                <a:spcPts val="0"/>
              </a:spcAft>
              <a:buFont typeface="Arial" charset="0"/>
              <a:buChar char="•"/>
            </a:pPr>
            <a:r>
              <a:rPr lang="en-US" sz="2800" dirty="0"/>
              <a:t>You do NOT need to use a lesson plan that already exemplifies the personal competencies!</a:t>
            </a:r>
          </a:p>
          <a:p>
            <a:pPr marL="0" indent="0">
              <a:buNone/>
            </a:pPr>
            <a:endParaRPr lang="en-US" dirty="0"/>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350056036"/>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Wrap Up</a:t>
            </a:r>
            <a:endParaRPr lang="en-US" sz="4000" b="1" dirty="0">
              <a:solidFill>
                <a:schemeClr val="accent5">
                  <a:lumMod val="75000"/>
                </a:schemeClr>
              </a:solidFill>
            </a:endParaRPr>
          </a:p>
        </p:txBody>
      </p:sp>
      <p:sp>
        <p:nvSpPr>
          <p:cNvPr id="3" name="Content Placeholder 2"/>
          <p:cNvSpPr>
            <a:spLocks noGrp="1"/>
          </p:cNvSpPr>
          <p:nvPr>
            <p:ph idx="1"/>
          </p:nvPr>
        </p:nvSpPr>
        <p:spPr>
          <a:xfrm>
            <a:off x="1752610" y="1839849"/>
            <a:ext cx="3853543" cy="4127563"/>
          </a:xfrm>
        </p:spPr>
        <p:txBody>
          <a:bodyPr>
            <a:normAutofit/>
          </a:bodyPr>
          <a:lstStyle/>
          <a:p>
            <a:pPr lvl="0" algn="ctr">
              <a:spcBef>
                <a:spcPts val="0"/>
              </a:spcBef>
              <a:buNone/>
            </a:pPr>
            <a:r>
              <a:rPr lang="en-US" sz="2800" dirty="0"/>
              <a:t>Please complete your Professional Learning </a:t>
            </a:r>
            <a:r>
              <a:rPr lang="en-US" sz="2800" dirty="0" smtClean="0"/>
              <a:t>Evaluation Day 1 </a:t>
            </a:r>
            <a:r>
              <a:rPr lang="en-US" sz="2800" dirty="0"/>
              <a:t>so that we know how we can continue to improve this Academy. </a:t>
            </a:r>
          </a:p>
          <a:p>
            <a:pPr lvl="0" algn="ctr">
              <a:spcBef>
                <a:spcPts val="0"/>
              </a:spcBef>
              <a:buNone/>
            </a:pPr>
            <a:endParaRPr lang="en-US" sz="2800" dirty="0"/>
          </a:p>
          <a:p>
            <a:pPr lvl="0" algn="ctr">
              <a:spcBef>
                <a:spcPts val="0"/>
              </a:spcBef>
              <a:buNone/>
            </a:pPr>
            <a:r>
              <a:rPr lang="en-US" sz="2800" dirty="0"/>
              <a:t>Thank you for your feedback and participation!</a:t>
            </a:r>
          </a:p>
        </p:txBody>
      </p:sp>
      <p:pic>
        <p:nvPicPr>
          <p:cNvPr id="4" name="Shape 689" descr="monster14.png"/>
          <p:cNvPicPr preferRelativeResize="0"/>
          <p:nvPr/>
        </p:nvPicPr>
        <p:blipFill>
          <a:blip r:embed="rId3">
            <a:alphaModFix/>
          </a:blip>
          <a:stretch>
            <a:fillRect/>
          </a:stretch>
        </p:blipFill>
        <p:spPr>
          <a:xfrm>
            <a:off x="5743276" y="1839850"/>
            <a:ext cx="3317624" cy="3374407"/>
          </a:xfrm>
          <a:prstGeom prst="rect">
            <a:avLst/>
          </a:prstGeom>
          <a:noFill/>
          <a:ln>
            <a:no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223844556"/>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Welcome and Introductions (Day 2)</a:t>
            </a:r>
            <a:endParaRPr lang="en-US" sz="4000"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4115" y="1795171"/>
            <a:ext cx="6190923" cy="4119990"/>
          </a:xfr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461069557"/>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Will Learn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351492"/>
            <a:ext cx="7886700" cy="4351338"/>
          </a:xfrm>
        </p:spPr>
        <p:txBody>
          <a:bodyPr>
            <a:normAutofit/>
          </a:bodyPr>
          <a:lstStyle/>
          <a:p>
            <a:pPr marL="228600" indent="0">
              <a:lnSpc>
                <a:spcPct val="100000"/>
              </a:lnSpc>
              <a:spcAft>
                <a:spcPts val="1200"/>
              </a:spcAft>
              <a:buNone/>
            </a:pPr>
            <a:r>
              <a:rPr lang="en" sz="2800" dirty="0" smtClean="0">
                <a:latin typeface="Calibri" charset="0"/>
                <a:ea typeface="Calibri" charset="0"/>
                <a:cs typeface="Calibri" charset="0"/>
              </a:rPr>
              <a:t>We will:</a:t>
            </a:r>
            <a:endParaRPr lang="en" sz="2800" dirty="0">
              <a:latin typeface="Calibri" charset="0"/>
              <a:ea typeface="Calibri" charset="0"/>
              <a:cs typeface="Calibri" charset="0"/>
            </a:endParaRPr>
          </a:p>
          <a:p>
            <a:pPr marL="800100" indent="-457200">
              <a:lnSpc>
                <a:spcPct val="100000"/>
              </a:lnSpc>
              <a:spcAft>
                <a:spcPts val="1200"/>
              </a:spcAft>
              <a:buFont typeface="+mj-lt"/>
              <a:buAutoNum type="arabicPeriod"/>
            </a:pPr>
            <a:r>
              <a:rPr lang="en" sz="2800" dirty="0" smtClean="0">
                <a:latin typeface="Calibri" charset="0"/>
                <a:ea typeface="Calibri" charset="0"/>
                <a:cs typeface="Calibri" charset="0"/>
              </a:rPr>
              <a:t>Adapt a lesson plan to include the personal competencies.</a:t>
            </a:r>
          </a:p>
          <a:p>
            <a:pPr marL="800100" indent="-457200">
              <a:lnSpc>
                <a:spcPct val="100000"/>
              </a:lnSpc>
              <a:spcAft>
                <a:spcPts val="1200"/>
              </a:spcAft>
              <a:buFont typeface="+mj-lt"/>
              <a:buAutoNum type="arabicPeriod"/>
            </a:pPr>
            <a:r>
              <a:rPr lang="en" sz="2800" dirty="0" smtClean="0">
                <a:latin typeface="Calibri" charset="0"/>
                <a:ea typeface="Calibri" charset="0"/>
                <a:cs typeface="Calibri" charset="0"/>
              </a:rPr>
              <a:t>Learn to construct lesson plans that include enhancement of the four personal competencies.</a:t>
            </a:r>
            <a:endParaRPr lang="en" sz="28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27881409"/>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Definitions Review</a:t>
            </a:r>
            <a:endParaRPr lang="en-US" sz="4000" b="1" dirty="0">
              <a:solidFill>
                <a:schemeClr val="accent5">
                  <a:lumMod val="75000"/>
                </a:schemeClr>
              </a:solidFill>
            </a:endParaRPr>
          </a:p>
        </p:txBody>
      </p:sp>
      <p:sp>
        <p:nvSpPr>
          <p:cNvPr id="5" name="Content Placeholder 4"/>
          <p:cNvSpPr>
            <a:spLocks noGrp="1"/>
          </p:cNvSpPr>
          <p:nvPr>
            <p:ph idx="1"/>
          </p:nvPr>
        </p:nvSpPr>
        <p:spPr>
          <a:xfrm>
            <a:off x="628650" y="1430209"/>
            <a:ext cx="7886700" cy="4351338"/>
          </a:xfrm>
        </p:spPr>
        <p:txBody>
          <a:bodyPr>
            <a:normAutofit lnSpcReduction="10000"/>
          </a:bodyPr>
          <a:lstStyle/>
          <a:p>
            <a:pPr marL="0" indent="0">
              <a:buNone/>
            </a:pPr>
            <a:r>
              <a:rPr lang="en-US" sz="2800" b="1" dirty="0" smtClean="0">
                <a:solidFill>
                  <a:srgbClr val="00B050"/>
                </a:solidFill>
              </a:rPr>
              <a:t>Cognitive Competency</a:t>
            </a:r>
          </a:p>
          <a:p>
            <a:pPr marL="0" indent="0">
              <a:buNone/>
            </a:pPr>
            <a:r>
              <a:rPr lang="en-US" sz="2800" dirty="0" smtClean="0">
                <a:solidFill>
                  <a:srgbClr val="00B050"/>
                </a:solidFill>
              </a:rPr>
              <a:t>Prior knowledge which facilitates new learning; broad knowledge acquired in any context, accessible in memory to facilitate new learning; sufficient depth of understanding to expedite acquisition of new learning</a:t>
            </a:r>
          </a:p>
          <a:p>
            <a:pPr marL="0" indent="0">
              <a:buNone/>
            </a:pPr>
            <a:r>
              <a:rPr lang="en-US" sz="2800" b="1" dirty="0" smtClean="0">
                <a:solidFill>
                  <a:srgbClr val="7030A0"/>
                </a:solidFill>
              </a:rPr>
              <a:t>Metacognitive Competency</a:t>
            </a:r>
          </a:p>
          <a:p>
            <a:pPr marL="0" indent="0">
              <a:buNone/>
            </a:pPr>
            <a:r>
              <a:rPr lang="en-US" sz="2800" dirty="0">
                <a:solidFill>
                  <a:srgbClr val="7030A0"/>
                </a:solidFill>
              </a:rPr>
              <a:t>Self-regulation of learning and use of learning strategies; thinking about one’s thinking; tools for problem solving; consists of both self-appraisal (knowing what I know) and self-management</a:t>
            </a:r>
          </a:p>
          <a:p>
            <a:pPr marL="0" indent="0">
              <a:buNone/>
            </a:pPr>
            <a:endParaRPr lang="en-US" b="1" dirty="0" smtClean="0">
              <a:solidFill>
                <a:srgbClr val="00B050"/>
              </a:solidFill>
            </a:endParaRPr>
          </a:p>
          <a:p>
            <a:pPr marL="0" indent="0">
              <a:buNone/>
            </a:pPr>
            <a:endParaRPr lang="en-US" b="1" dirty="0">
              <a:solidFill>
                <a:srgbClr val="7030A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079733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8128"/>
          </a:xfrm>
        </p:spPr>
        <p:txBody>
          <a:bodyPr>
            <a:normAutofit/>
          </a:bodyPr>
          <a:lstStyle/>
          <a:p>
            <a:r>
              <a:rPr lang="en-US" sz="4000" b="1" dirty="0" smtClean="0">
                <a:solidFill>
                  <a:schemeClr val="accent5">
                    <a:lumMod val="75000"/>
                  </a:schemeClr>
                </a:solidFill>
              </a:rPr>
              <a:t>What the Research Tells Us</a:t>
            </a:r>
            <a:endParaRPr lang="en-US" sz="4000" b="1" dirty="0">
              <a:solidFill>
                <a:schemeClr val="accent5">
                  <a:lumMod val="7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72118173"/>
              </p:ext>
            </p:extLst>
          </p:nvPr>
        </p:nvGraphicFramePr>
        <p:xfrm>
          <a:off x="785587" y="1044251"/>
          <a:ext cx="5960981" cy="526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4618" y="6310252"/>
            <a:ext cx="6672943" cy="848822"/>
          </a:xfrm>
          <a:prstGeom prst="rect">
            <a:avLst/>
          </a:prstGeom>
          <a:noFill/>
        </p:spPr>
        <p:txBody>
          <a:bodyPr wrap="square" rtlCol="0">
            <a:spAutoFit/>
          </a:bodyPr>
          <a:lstStyle/>
          <a:p>
            <a:r>
              <a:rPr lang="en-US" sz="1600" dirty="0" smtClean="0">
                <a:solidFill>
                  <a:srgbClr val="FF0000"/>
                </a:solidFill>
                <a:latin typeface="Calibri" panose="020F0502020204030204" pitchFamily="34" charset="0"/>
              </a:rPr>
              <a:t>Most Influential School/Environment Effects and Student Attributes</a:t>
            </a:r>
          </a:p>
          <a:p>
            <a:r>
              <a:rPr lang="en-US" dirty="0" smtClean="0">
                <a:latin typeface="Calibri" panose="020F0502020204030204" pitchFamily="34" charset="0"/>
              </a:rPr>
              <a:t> </a:t>
            </a:r>
            <a:r>
              <a:rPr lang="en-US" sz="1100" dirty="0" smtClean="0">
                <a:latin typeface="Calibri" panose="020F0502020204030204" pitchFamily="34" charset="0"/>
              </a:rPr>
              <a:t>(Wang, </a:t>
            </a:r>
            <a:r>
              <a:rPr lang="en-US" sz="1100" dirty="0" err="1" smtClean="0">
                <a:latin typeface="Calibri" panose="020F0502020204030204" pitchFamily="34" charset="0"/>
              </a:rPr>
              <a:t>Haertel</a:t>
            </a:r>
            <a:r>
              <a:rPr lang="en-US" sz="1100" dirty="0" smtClean="0">
                <a:latin typeface="Calibri" panose="020F0502020204030204" pitchFamily="34" charset="0"/>
              </a:rPr>
              <a:t>, &amp; Walberg)</a:t>
            </a:r>
          </a:p>
          <a:p>
            <a:endParaRPr lang="en-US" dirty="0">
              <a:latin typeface="Calibri" panose="020F0502020204030204" pitchFamily="34" charset="0"/>
            </a:endParaRPr>
          </a:p>
        </p:txBody>
      </p:sp>
      <p:sp>
        <p:nvSpPr>
          <p:cNvPr id="11" name="Right Brace 10"/>
          <p:cNvSpPr/>
          <p:nvPr/>
        </p:nvSpPr>
        <p:spPr>
          <a:xfrm>
            <a:off x="5097028" y="1471717"/>
            <a:ext cx="797270" cy="1966094"/>
          </a:xfrm>
          <a:prstGeom prst="rightBrace">
            <a:avLst>
              <a:gd name="adj1" fmla="val 8333"/>
              <a:gd name="adj2" fmla="val 5118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2" name="TextBox 11"/>
          <p:cNvSpPr txBox="1"/>
          <p:nvPr/>
        </p:nvSpPr>
        <p:spPr>
          <a:xfrm>
            <a:off x="6163836" y="1886617"/>
            <a:ext cx="2177143" cy="1551194"/>
          </a:xfrm>
          <a:prstGeom prst="rect">
            <a:avLst/>
          </a:prstGeom>
          <a:noFill/>
        </p:spPr>
        <p:txBody>
          <a:bodyPr wrap="square" rtlCol="0">
            <a:spAutoFit/>
          </a:bodyPr>
          <a:lstStyle/>
          <a:p>
            <a:r>
              <a:rPr lang="en-US" sz="2400" dirty="0">
                <a:solidFill>
                  <a:srgbClr val="FF0000"/>
                </a:solidFill>
                <a:latin typeface="Calibri" charset="0"/>
                <a:ea typeface="Calibri" charset="0"/>
                <a:cs typeface="Calibri" charset="0"/>
              </a:rPr>
              <a:t>Four of the top 15 are the </a:t>
            </a:r>
            <a:r>
              <a:rPr lang="en-US" sz="2400" u="sng" dirty="0">
                <a:solidFill>
                  <a:srgbClr val="FF0000"/>
                </a:solidFill>
                <a:latin typeface="Calibri" charset="0"/>
                <a:ea typeface="Calibri" charset="0"/>
                <a:cs typeface="Calibri" charset="0"/>
              </a:rPr>
              <a:t>Personal</a:t>
            </a:r>
            <a:r>
              <a:rPr lang="en-US" sz="2400" dirty="0">
                <a:solidFill>
                  <a:srgbClr val="FF0000"/>
                </a:solidFill>
                <a:latin typeface="Calibri" charset="0"/>
                <a:ea typeface="Calibri" charset="0"/>
                <a:cs typeface="Calibri" charset="0"/>
              </a:rPr>
              <a:t> </a:t>
            </a:r>
            <a:r>
              <a:rPr lang="en-US" sz="2400" u="sng" dirty="0">
                <a:solidFill>
                  <a:srgbClr val="FF0000"/>
                </a:solidFill>
                <a:latin typeface="Calibri" charset="0"/>
                <a:ea typeface="Calibri" charset="0"/>
                <a:cs typeface="Calibri" charset="0"/>
              </a:rPr>
              <a:t>Competencies</a:t>
            </a:r>
            <a:r>
              <a:rPr lang="en-US" sz="2400" dirty="0">
                <a:solidFill>
                  <a:srgbClr val="FF0000"/>
                </a:solidFill>
                <a:latin typeface="Calibri" charset="0"/>
                <a:ea typeface="Calibri" charset="0"/>
                <a:cs typeface="Calibri" charset="0"/>
              </a:rPr>
              <a:t>.</a:t>
            </a:r>
          </a:p>
          <a:p>
            <a:endParaRPr lang="en-US" dirty="0">
              <a:latin typeface="Calibri" panose="020F0502020204030204" pitchFamily="34" charset="0"/>
            </a:endParaRPr>
          </a:p>
        </p:txBody>
      </p:sp>
      <p:sp>
        <p:nvSpPr>
          <p:cNvPr id="13" name="5-Point Star 12"/>
          <p:cNvSpPr/>
          <p:nvPr/>
        </p:nvSpPr>
        <p:spPr bwMode="auto">
          <a:xfrm>
            <a:off x="3956152" y="1471717"/>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
        <p:nvSpPr>
          <p:cNvPr id="22" name="5-Point Star 21"/>
          <p:cNvSpPr/>
          <p:nvPr/>
        </p:nvSpPr>
        <p:spPr bwMode="auto">
          <a:xfrm>
            <a:off x="3964865" y="1849962"/>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3" name="5-Point Star 22"/>
          <p:cNvSpPr/>
          <p:nvPr/>
        </p:nvSpPr>
        <p:spPr bwMode="auto">
          <a:xfrm>
            <a:off x="3964865" y="2838052"/>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24" name="5-Point Star 23"/>
          <p:cNvSpPr/>
          <p:nvPr/>
        </p:nvSpPr>
        <p:spPr bwMode="auto">
          <a:xfrm>
            <a:off x="3956152" y="3162290"/>
            <a:ext cx="337032" cy="270232"/>
          </a:xfrm>
          <a:prstGeom prst="star5">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6535506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P spid="12" grpId="0"/>
      <p:bldP spid="13" grpId="0" animBg="1"/>
      <p:bldP spid="22" grpId="0" animBg="1"/>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Definitions Review</a:t>
            </a:r>
          </a:p>
        </p:txBody>
      </p:sp>
      <p:sp>
        <p:nvSpPr>
          <p:cNvPr id="5" name="Content Placeholder 4"/>
          <p:cNvSpPr>
            <a:spLocks noGrp="1"/>
          </p:cNvSpPr>
          <p:nvPr>
            <p:ph idx="1"/>
          </p:nvPr>
        </p:nvSpPr>
        <p:spPr>
          <a:xfrm>
            <a:off x="628650" y="1395413"/>
            <a:ext cx="8134350" cy="5201330"/>
          </a:xfrm>
        </p:spPr>
        <p:txBody>
          <a:bodyPr/>
          <a:lstStyle/>
          <a:p>
            <a:pPr marL="0" indent="0">
              <a:buNone/>
            </a:pPr>
            <a:r>
              <a:rPr lang="en-US" sz="2800" b="1" dirty="0" smtClean="0">
                <a:solidFill>
                  <a:srgbClr val="0070C0"/>
                </a:solidFill>
              </a:rPr>
              <a:t>Motivational Competency</a:t>
            </a:r>
          </a:p>
          <a:p>
            <a:pPr marL="0" indent="0">
              <a:buNone/>
            </a:pPr>
            <a:r>
              <a:rPr lang="en-US" sz="2800" dirty="0">
                <a:solidFill>
                  <a:srgbClr val="0070C0"/>
                </a:solidFill>
              </a:rPr>
              <a:t>Engagement and persistence in pursuit of goals; self-efficacy (belief in ability to complete tasks and achieve goals); willingness to engage in an activity based on value and expectation of success</a:t>
            </a:r>
          </a:p>
          <a:p>
            <a:pPr marL="0" indent="0">
              <a:buNone/>
            </a:pPr>
            <a:r>
              <a:rPr lang="en-US" sz="2800" b="1" dirty="0" smtClean="0">
                <a:solidFill>
                  <a:srgbClr val="663300"/>
                </a:solidFill>
              </a:rPr>
              <a:t>Social/Emotional Competency</a:t>
            </a:r>
          </a:p>
          <a:p>
            <a:pPr marL="0" lvl="0" indent="0">
              <a:buNone/>
            </a:pPr>
            <a:r>
              <a:rPr lang="en" sz="2800" dirty="0">
                <a:solidFill>
                  <a:srgbClr val="663300"/>
                </a:solidFill>
              </a:rPr>
              <a:t>Sense of self-worth, regard for others, emotional understanding and management, ability to set positive goals and make responsible decisions</a:t>
            </a:r>
          </a:p>
          <a:p>
            <a:pPr marL="0" indent="0">
              <a:buNone/>
            </a:pPr>
            <a:r>
              <a:rPr lang="en-US" sz="2800" b="1" dirty="0" smtClean="0">
                <a:solidFill>
                  <a:srgbClr val="C00000"/>
                </a:solidFill>
              </a:rPr>
              <a:t>In use, these competencies become </a:t>
            </a:r>
            <a:r>
              <a:rPr lang="en-US" sz="2800" b="1" u="sng" dirty="0" smtClean="0">
                <a:solidFill>
                  <a:srgbClr val="C00000"/>
                </a:solidFill>
              </a:rPr>
              <a:t>learning habits</a:t>
            </a:r>
            <a:r>
              <a:rPr lang="en-US" sz="2800" b="1" dirty="0" smtClean="0">
                <a:solidFill>
                  <a:srgbClr val="C00000"/>
                </a:solidFill>
              </a:rPr>
              <a:t>, behaviors used to tackle new learning skills.</a:t>
            </a:r>
          </a:p>
          <a:p>
            <a:pPr marL="0" indent="0">
              <a:buNone/>
            </a:pPr>
            <a:endParaRPr lang="en-US" b="1" dirty="0">
              <a:solidFill>
                <a:srgbClr val="0070C0"/>
              </a:solidFill>
            </a:endParaRPr>
          </a:p>
        </p:txBody>
      </p:sp>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2796739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61</a:t>
            </a:fld>
            <a:endParaRPr lang="en"/>
          </a:p>
        </p:txBody>
      </p:sp>
      <p:sp>
        <p:nvSpPr>
          <p:cNvPr id="7" name="Text Placeholder 6"/>
          <p:cNvSpPr>
            <a:spLocks noGrp="1"/>
          </p:cNvSpPr>
          <p:nvPr>
            <p:ph type="body" idx="4294967295"/>
          </p:nvPr>
        </p:nvSpPr>
        <p:spPr>
          <a:xfrm>
            <a:off x="345989" y="1581150"/>
            <a:ext cx="8279027" cy="3884613"/>
          </a:xfrm>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00B050"/>
                </a:solidFill>
              </a:rPr>
              <a:t>Review prior learning, connecting to new topics</a:t>
            </a:r>
          </a:p>
          <a:p>
            <a:pPr algn="ctr">
              <a:spcAft>
                <a:spcPts val="0"/>
              </a:spcAft>
            </a:pPr>
            <a:endParaRPr lang="en-US" sz="3600" dirty="0">
              <a:solidFill>
                <a:srgbClr val="FFFF00"/>
              </a:solidFill>
            </a:endParaRPr>
          </a:p>
        </p:txBody>
      </p:sp>
      <p:sp>
        <p:nvSpPr>
          <p:cNvPr id="2" name="TextBox 1"/>
          <p:cNvSpPr txBox="1"/>
          <p:nvPr/>
        </p:nvSpPr>
        <p:spPr>
          <a:xfrm>
            <a:off x="2770865" y="3622019"/>
            <a:ext cx="3080657" cy="496161"/>
          </a:xfrm>
          <a:prstGeom prst="rect">
            <a:avLst/>
          </a:prstGeom>
          <a:noFill/>
        </p:spPr>
        <p:txBody>
          <a:bodyPr wrap="square" rtlCol="0">
            <a:spAutoFit/>
          </a:bodyPr>
          <a:lstStyle/>
          <a:p>
            <a:pPr algn="ctr">
              <a:spcAft>
                <a:spcPts val="0"/>
              </a:spcAft>
            </a:pPr>
            <a:r>
              <a:rPr lang="en-US" sz="3200" b="1" dirty="0">
                <a:solidFill>
                  <a:srgbClr val="00B050"/>
                </a:solidFill>
                <a:latin typeface="Calibri" panose="020F0502020204030204" pitchFamily="34" charset="0"/>
              </a:rPr>
              <a:t>COGNITIVE</a:t>
            </a: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6080425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62</a:t>
            </a:fld>
            <a:endParaRPr lang="en"/>
          </a:p>
        </p:txBody>
      </p:sp>
      <p:sp>
        <p:nvSpPr>
          <p:cNvPr id="7" name="Text Placeholder 6"/>
          <p:cNvSpPr>
            <a:spLocks noGrp="1"/>
          </p:cNvSpPr>
          <p:nvPr>
            <p:ph type="body" idx="4294967295"/>
          </p:nvPr>
        </p:nvSpPr>
        <p:spPr>
          <a:xfrm>
            <a:off x="531341" y="1911908"/>
            <a:ext cx="8130745" cy="3166719"/>
          </a:xfrm>
        </p:spPr>
        <p:txBody>
          <a:bodyPr/>
          <a:lstStyle/>
          <a:p>
            <a:pPr marL="0" indent="0" algn="ctr">
              <a:spcAft>
                <a:spcPts val="0"/>
              </a:spcAft>
              <a:buNone/>
            </a:pPr>
            <a:r>
              <a:rPr lang="en-US" sz="2800" dirty="0"/>
              <a:t>Which competency does this strategy enhance? </a:t>
            </a:r>
          </a:p>
          <a:p>
            <a:pPr marL="0" indent="0">
              <a:spcAft>
                <a:spcPts val="0"/>
              </a:spcAft>
              <a:buNone/>
            </a:pPr>
            <a:r>
              <a:rPr lang="en-US" sz="3600" dirty="0">
                <a:solidFill>
                  <a:srgbClr val="0070C0"/>
                </a:solidFill>
              </a:rPr>
              <a:t>Establish classroom norms for personal responsibility, cooperation and concern for others</a:t>
            </a:r>
          </a:p>
          <a:p>
            <a:pPr marL="171450" indent="-171450">
              <a:spcAft>
                <a:spcPts val="0"/>
              </a:spcAft>
              <a:buFont typeface="Arial" charset="0"/>
              <a:buChar char="•"/>
            </a:pPr>
            <a:endParaRPr lang="en-US" sz="1200" dirty="0"/>
          </a:p>
          <a:p>
            <a:pPr algn="ctr">
              <a:spcAft>
                <a:spcPts val="0"/>
              </a:spcAft>
            </a:pPr>
            <a:endParaRPr lang="en-US" sz="3600" dirty="0">
              <a:solidFill>
                <a:srgbClr val="FFFF00"/>
              </a:solidFill>
            </a:endParaRPr>
          </a:p>
        </p:txBody>
      </p:sp>
      <p:sp>
        <p:nvSpPr>
          <p:cNvPr id="8" name="TextBox 7"/>
          <p:cNvSpPr txBox="1"/>
          <p:nvPr/>
        </p:nvSpPr>
        <p:spPr>
          <a:xfrm>
            <a:off x="2467592" y="3971731"/>
            <a:ext cx="3800816" cy="492955"/>
          </a:xfrm>
          <a:prstGeom prst="rect">
            <a:avLst/>
          </a:prstGeom>
          <a:noFill/>
        </p:spPr>
        <p:txBody>
          <a:bodyPr wrap="square" rtlCol="0">
            <a:spAutoFit/>
          </a:bodyPr>
          <a:lstStyle/>
          <a:p>
            <a:pPr algn="ctr">
              <a:spcAft>
                <a:spcPts val="0"/>
              </a:spcAft>
            </a:pPr>
            <a:r>
              <a:rPr lang="en-US" sz="3200" b="1" dirty="0" smtClean="0">
                <a:solidFill>
                  <a:srgbClr val="0070C0"/>
                </a:solidFill>
                <a:latin typeface="Calibri" panose="020F0502020204030204" pitchFamily="34" charset="0"/>
              </a:rPr>
              <a:t>Social/Emotional</a:t>
            </a:r>
            <a:endParaRPr lang="en-US" sz="3200" b="1" dirty="0">
              <a:solidFill>
                <a:srgbClr val="0070C0"/>
              </a:solidFill>
              <a:latin typeface="Calibri" panose="020F0502020204030204" pitchFamily="34" charset="0"/>
            </a:endParaRPr>
          </a:p>
        </p:txBody>
      </p:sp>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1565084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63</a:t>
            </a:fld>
            <a:endParaRPr lang="en"/>
          </a:p>
        </p:txBody>
      </p:sp>
      <p:sp>
        <p:nvSpPr>
          <p:cNvPr id="7" name="Text Placeholder 6"/>
          <p:cNvSpPr>
            <a:spLocks noGrp="1"/>
          </p:cNvSpPr>
          <p:nvPr>
            <p:ph type="body" idx="4294967295"/>
          </p:nvPr>
        </p:nvSpPr>
        <p:spPr>
          <a:xfrm>
            <a:off x="939115" y="1874838"/>
            <a:ext cx="7364626" cy="3884612"/>
          </a:xfrm>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7030A0"/>
                </a:solidFill>
              </a:rPr>
              <a:t>Review prior learning, connecting to new topics</a:t>
            </a:r>
          </a:p>
          <a:p>
            <a:pPr algn="ctr">
              <a:spcAft>
                <a:spcPts val="0"/>
              </a:spcAft>
            </a:pPr>
            <a:endParaRPr lang="en-US" sz="3600" dirty="0">
              <a:solidFill>
                <a:srgbClr val="FFFF00"/>
              </a:solidFill>
            </a:endParaRPr>
          </a:p>
        </p:txBody>
      </p:sp>
      <p:sp>
        <p:nvSpPr>
          <p:cNvPr id="2" name="TextBox 1"/>
          <p:cNvSpPr txBox="1"/>
          <p:nvPr/>
        </p:nvSpPr>
        <p:spPr>
          <a:xfrm>
            <a:off x="3563463" y="3817144"/>
            <a:ext cx="3243943" cy="763286"/>
          </a:xfrm>
          <a:prstGeom prst="rect">
            <a:avLst/>
          </a:prstGeom>
          <a:noFill/>
        </p:spPr>
        <p:txBody>
          <a:bodyPr wrap="square" rtlCol="0">
            <a:spAutoFit/>
          </a:bodyPr>
          <a:lstStyle/>
          <a:p>
            <a:r>
              <a:rPr lang="en-US" sz="3200" b="1" dirty="0">
                <a:solidFill>
                  <a:srgbClr val="7030A0"/>
                </a:solidFill>
                <a:latin typeface="Calibri" panose="020F0502020204030204" pitchFamily="34" charset="0"/>
              </a:rPr>
              <a:t>COGNITIVE</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543994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00CC99"/>
                </a:solidFill>
              </a:rPr>
              <a:t>Connect learning tasks to the student’s personal aspirations</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64</a:t>
            </a:fld>
            <a:endParaRPr lang="en"/>
          </a:p>
        </p:txBody>
      </p:sp>
      <p:sp>
        <p:nvSpPr>
          <p:cNvPr id="2" name="TextBox 1"/>
          <p:cNvSpPr txBox="1"/>
          <p:nvPr/>
        </p:nvSpPr>
        <p:spPr>
          <a:xfrm>
            <a:off x="2870301" y="3776165"/>
            <a:ext cx="3788228" cy="812530"/>
          </a:xfrm>
          <a:prstGeom prst="rect">
            <a:avLst/>
          </a:prstGeom>
          <a:noFill/>
        </p:spPr>
        <p:txBody>
          <a:bodyPr wrap="square" rtlCol="0">
            <a:spAutoFit/>
          </a:bodyPr>
          <a:lstStyle/>
          <a:p>
            <a:r>
              <a:rPr lang="en-US" sz="3600" b="1" dirty="0">
                <a:solidFill>
                  <a:srgbClr val="00CC99"/>
                </a:solidFill>
                <a:latin typeface="Calibri" panose="020F0502020204030204" pitchFamily="34" charset="0"/>
              </a:rPr>
              <a:t>MOTIVATIONAL</a:t>
            </a:r>
          </a:p>
          <a:p>
            <a:endParaRPr lang="en-US" b="1" dirty="0">
              <a:solidFill>
                <a:srgbClr val="00CC99"/>
              </a:solidFill>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339264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FF5050"/>
                </a:solidFill>
              </a:rPr>
              <a:t>Think out loud to show how a learning task is approached and pursued</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65</a:t>
            </a:fld>
            <a:endParaRPr lang="en"/>
          </a:p>
        </p:txBody>
      </p:sp>
      <p:sp>
        <p:nvSpPr>
          <p:cNvPr id="2" name="TextBox 1"/>
          <p:cNvSpPr txBox="1"/>
          <p:nvPr/>
        </p:nvSpPr>
        <p:spPr>
          <a:xfrm>
            <a:off x="2627454" y="3778520"/>
            <a:ext cx="4299857" cy="812530"/>
          </a:xfrm>
          <a:prstGeom prst="rect">
            <a:avLst/>
          </a:prstGeom>
          <a:noFill/>
        </p:spPr>
        <p:txBody>
          <a:bodyPr wrap="square" rtlCol="0">
            <a:spAutoFit/>
          </a:bodyPr>
          <a:lstStyle/>
          <a:p>
            <a:r>
              <a:rPr lang="en-US" sz="3600" b="1" dirty="0">
                <a:solidFill>
                  <a:srgbClr val="FF5050"/>
                </a:solidFill>
                <a:latin typeface="Calibri" panose="020F0502020204030204" pitchFamily="34" charset="0"/>
              </a:rPr>
              <a:t>METACOGNITIVE</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5283263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CC00CC"/>
                </a:solidFill>
              </a:rPr>
              <a:t>Model responsible behavior, caring, optimism, and positive verbal interactions</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66</a:t>
            </a:fld>
            <a:endParaRPr lang="en"/>
          </a:p>
        </p:txBody>
      </p:sp>
      <p:sp>
        <p:nvSpPr>
          <p:cNvPr id="2" name="TextBox 1"/>
          <p:cNvSpPr txBox="1"/>
          <p:nvPr/>
        </p:nvSpPr>
        <p:spPr>
          <a:xfrm>
            <a:off x="2428106" y="4318687"/>
            <a:ext cx="4865914" cy="812530"/>
          </a:xfrm>
          <a:prstGeom prst="rect">
            <a:avLst/>
          </a:prstGeom>
          <a:noFill/>
        </p:spPr>
        <p:txBody>
          <a:bodyPr wrap="square" rtlCol="0">
            <a:spAutoFit/>
          </a:bodyPr>
          <a:lstStyle/>
          <a:p>
            <a:r>
              <a:rPr lang="en-US" sz="3600" b="1" dirty="0">
                <a:solidFill>
                  <a:srgbClr val="CC00CC"/>
                </a:solidFill>
                <a:latin typeface="Calibri" panose="020F0502020204030204" pitchFamily="34" charset="0"/>
              </a:rPr>
              <a:t>SOCIAL/EMOTIONAL</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724704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chemeClr val="accent5">
                    <a:lumMod val="75000"/>
                  </a:schemeClr>
                </a:solidFill>
              </a:rPr>
              <a:t>Let’s See What You’ve Learned</a:t>
            </a:r>
            <a:endParaRPr lang="en-US" sz="4000" b="1" dirty="0">
              <a:solidFill>
                <a:schemeClr val="accent5">
                  <a:lumMod val="75000"/>
                </a:schemeClr>
              </a:solidFill>
            </a:endParaRPr>
          </a:p>
        </p:txBody>
      </p:sp>
      <p:sp>
        <p:nvSpPr>
          <p:cNvPr id="7" name="Text Placeholder 6"/>
          <p:cNvSpPr>
            <a:spLocks noGrp="1"/>
          </p:cNvSpPr>
          <p:nvPr>
            <p:ph idx="1"/>
          </p:nvPr>
        </p:nvSpPr>
        <p:spPr/>
        <p:txBody>
          <a:bodyPr/>
          <a:lstStyle/>
          <a:p>
            <a:pPr marL="0" indent="0" algn="ctr">
              <a:spcAft>
                <a:spcPts val="0"/>
              </a:spcAft>
              <a:buNone/>
            </a:pPr>
            <a:r>
              <a:rPr lang="en-US" sz="2800" dirty="0"/>
              <a:t>Which competency does this strategy enhance? </a:t>
            </a:r>
          </a:p>
          <a:p>
            <a:pPr marL="171450" indent="-171450">
              <a:spcAft>
                <a:spcPts val="0"/>
              </a:spcAft>
              <a:buFont typeface="Arial" charset="0"/>
              <a:buChar char="•"/>
            </a:pPr>
            <a:endParaRPr lang="en-US" sz="1200" dirty="0"/>
          </a:p>
          <a:p>
            <a:pPr marL="0" indent="0" algn="ctr">
              <a:spcAft>
                <a:spcPts val="0"/>
              </a:spcAft>
              <a:buNone/>
            </a:pPr>
            <a:r>
              <a:rPr lang="en-US" sz="3600" dirty="0">
                <a:solidFill>
                  <a:srgbClr val="663300"/>
                </a:solidFill>
              </a:rPr>
              <a:t>Stretch the student’s interests to find value in new topics (acquired relevance)</a:t>
            </a:r>
          </a:p>
          <a:p>
            <a:pPr algn="ctr">
              <a:spcAft>
                <a:spcPts val="0"/>
              </a:spcAft>
            </a:pPr>
            <a:endParaRPr lang="en-US" sz="1600" dirty="0">
              <a:solidFill>
                <a:srgbClr val="FFFF00"/>
              </a:solidFill>
            </a:endParaRPr>
          </a:p>
        </p:txBody>
      </p:sp>
      <p:sp>
        <p:nvSpPr>
          <p:cNvPr id="5" name="Slide Number Placeholder 4"/>
          <p:cNvSpPr>
            <a:spLocks noGrp="1"/>
          </p:cNvSpPr>
          <p:nvPr>
            <p:ph type="sldNum" sz="quarter" idx="12"/>
          </p:nvPr>
        </p:nvSpPr>
        <p:spPr/>
        <p:txBody>
          <a:bodyPr/>
          <a:lstStyle/>
          <a:p>
            <a:pPr>
              <a:spcBef>
                <a:spcPts val="0"/>
              </a:spcBef>
            </a:pPr>
            <a:fld id="{00000000-1234-1234-1234-123412341234}" type="slidenum">
              <a:rPr lang="en" smtClean="0"/>
              <a:pPr>
                <a:spcBef>
                  <a:spcPts val="0"/>
                </a:spcBef>
              </a:pPr>
              <a:t>67</a:t>
            </a:fld>
            <a:endParaRPr lang="en"/>
          </a:p>
        </p:txBody>
      </p:sp>
      <p:sp>
        <p:nvSpPr>
          <p:cNvPr id="2" name="TextBox 1"/>
          <p:cNvSpPr txBox="1"/>
          <p:nvPr/>
        </p:nvSpPr>
        <p:spPr>
          <a:xfrm>
            <a:off x="2903764" y="3881786"/>
            <a:ext cx="4582886" cy="812530"/>
          </a:xfrm>
          <a:prstGeom prst="rect">
            <a:avLst/>
          </a:prstGeom>
          <a:noFill/>
        </p:spPr>
        <p:txBody>
          <a:bodyPr wrap="square" rtlCol="0">
            <a:spAutoFit/>
          </a:bodyPr>
          <a:lstStyle/>
          <a:p>
            <a:r>
              <a:rPr lang="en-US" sz="3600" b="1" dirty="0">
                <a:solidFill>
                  <a:srgbClr val="663300"/>
                </a:solidFill>
                <a:latin typeface="Calibri" panose="020F0502020204030204" pitchFamily="34" charset="0"/>
              </a:rPr>
              <a:t>MOTIVATIONAL</a:t>
            </a:r>
          </a:p>
          <a:p>
            <a:endParaRPr lang="en-US" dirty="0">
              <a:latin typeface="Calibri" panose="020F0502020204030204" pitchFamily="34" charset="0"/>
            </a:endParaRPr>
          </a:p>
        </p:txBody>
      </p:sp>
      <p:grpSp>
        <p:nvGrpSpPr>
          <p:cNvPr id="8" name="Group 7"/>
          <p:cNvGrpSpPr/>
          <p:nvPr/>
        </p:nvGrpSpPr>
        <p:grpSpPr>
          <a:xfrm>
            <a:off x="157536" y="6165388"/>
            <a:ext cx="2469918" cy="668430"/>
            <a:chOff x="1801140" y="4559168"/>
            <a:chExt cx="6645357" cy="178364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7812843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 sz="4000" b="1" dirty="0">
                <a:solidFill>
                  <a:schemeClr val="accent5">
                    <a:lumMod val="75000"/>
                  </a:schemeClr>
                </a:solidFill>
              </a:rPr>
              <a:t>Personal Competencies = </a:t>
            </a:r>
            <a:r>
              <a:rPr lang="en" sz="4000" b="1" dirty="0" smtClean="0">
                <a:solidFill>
                  <a:schemeClr val="accent5">
                    <a:lumMod val="75000"/>
                  </a:schemeClr>
                </a:solidFill>
              </a:rPr>
              <a:t/>
            </a:r>
            <a:br>
              <a:rPr lang="en" sz="4000" b="1" dirty="0" smtClean="0">
                <a:solidFill>
                  <a:schemeClr val="accent5">
                    <a:lumMod val="75000"/>
                  </a:schemeClr>
                </a:solidFill>
              </a:rPr>
            </a:br>
            <a:r>
              <a:rPr lang="en" sz="4000" b="1" dirty="0" smtClean="0">
                <a:solidFill>
                  <a:schemeClr val="accent5">
                    <a:lumMod val="75000"/>
                  </a:schemeClr>
                </a:solidFill>
              </a:rPr>
              <a:t>“</a:t>
            </a:r>
            <a:r>
              <a:rPr lang="en" sz="4000" b="1" dirty="0">
                <a:solidFill>
                  <a:schemeClr val="accent5">
                    <a:lumMod val="75000"/>
                  </a:schemeClr>
                </a:solidFill>
              </a:rPr>
              <a:t>The Something Other”</a:t>
            </a:r>
          </a:p>
        </p:txBody>
      </p:sp>
      <p:grpSp>
        <p:nvGrpSpPr>
          <p:cNvPr id="16" name="Group 15"/>
          <p:cNvGrpSpPr/>
          <p:nvPr/>
        </p:nvGrpSpPr>
        <p:grpSpPr>
          <a:xfrm>
            <a:off x="1846586" y="2471062"/>
            <a:ext cx="7025272" cy="2873829"/>
            <a:chOff x="311700" y="1515250"/>
            <a:chExt cx="8526650" cy="3548875"/>
          </a:xfrm>
        </p:grpSpPr>
        <p:pic>
          <p:nvPicPr>
            <p:cNvPr id="6" name="Shape 375" descr="monster14.png"/>
            <p:cNvPicPr preferRelativeResize="0"/>
            <p:nvPr/>
          </p:nvPicPr>
          <p:blipFill>
            <a:blip r:embed="rId3">
              <a:alphaModFix/>
            </a:blip>
            <a:stretch>
              <a:fillRect/>
            </a:stretch>
          </p:blipFill>
          <p:spPr>
            <a:xfrm>
              <a:off x="5760720" y="1759299"/>
              <a:ext cx="3077630" cy="2337213"/>
            </a:xfrm>
            <a:prstGeom prst="rect">
              <a:avLst/>
            </a:prstGeom>
            <a:noFill/>
            <a:ln>
              <a:noFill/>
            </a:ln>
          </p:spPr>
        </p:pic>
        <p:sp>
          <p:nvSpPr>
            <p:cNvPr id="7" name="Shape 376"/>
            <p:cNvSpPr/>
            <p:nvPr/>
          </p:nvSpPr>
          <p:spPr>
            <a:xfrm>
              <a:off x="311700"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Cognitive</a:t>
              </a:r>
              <a:r>
                <a:rPr lang="en" dirty="0">
                  <a:latin typeface="Calibri Regular" charset="0"/>
                  <a:ea typeface="Calibri Regular" charset="0"/>
                  <a:cs typeface="Calibri Regular" charset="0"/>
                </a:rPr>
                <a:t>	</a:t>
              </a:r>
            </a:p>
          </p:txBody>
        </p:sp>
        <p:sp>
          <p:nvSpPr>
            <p:cNvPr id="8" name="Shape 377"/>
            <p:cNvSpPr/>
            <p:nvPr/>
          </p:nvSpPr>
          <p:spPr>
            <a:xfrm>
              <a:off x="311700" y="289940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Motivational</a:t>
              </a:r>
            </a:p>
          </p:txBody>
        </p:sp>
        <p:sp>
          <p:nvSpPr>
            <p:cNvPr id="9" name="Shape 378"/>
            <p:cNvSpPr/>
            <p:nvPr/>
          </p:nvSpPr>
          <p:spPr>
            <a:xfrm>
              <a:off x="1989700" y="2946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Social/Emotional</a:t>
              </a:r>
              <a:r>
                <a:rPr lang="en" dirty="0">
                  <a:latin typeface="Calibri Regular" charset="0"/>
                  <a:ea typeface="Calibri Regular" charset="0"/>
                  <a:cs typeface="Calibri Regular" charset="0"/>
                  <a:sym typeface="Average"/>
                </a:rPr>
                <a:t>  </a:t>
              </a:r>
            </a:p>
          </p:txBody>
        </p:sp>
        <p:sp>
          <p:nvSpPr>
            <p:cNvPr id="10" name="Shape 379"/>
            <p:cNvSpPr/>
            <p:nvPr/>
          </p:nvSpPr>
          <p:spPr>
            <a:xfrm>
              <a:off x="2017525"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Metacognitive</a:t>
              </a:r>
            </a:p>
          </p:txBody>
        </p:sp>
        <p:pic>
          <p:nvPicPr>
            <p:cNvPr id="11" name="Shape 380" descr="... brain and gears | by ..."/>
            <p:cNvPicPr preferRelativeResize="0"/>
            <p:nvPr/>
          </p:nvPicPr>
          <p:blipFill>
            <a:blip r:embed="rId4">
              <a:alphaModFix/>
            </a:blip>
            <a:stretch>
              <a:fillRect/>
            </a:stretch>
          </p:blipFill>
          <p:spPr>
            <a:xfrm>
              <a:off x="974879" y="2233850"/>
              <a:ext cx="733048" cy="572700"/>
            </a:xfrm>
            <a:prstGeom prst="rect">
              <a:avLst/>
            </a:prstGeom>
            <a:noFill/>
            <a:ln>
              <a:noFill/>
            </a:ln>
          </p:spPr>
        </p:pic>
        <p:pic>
          <p:nvPicPr>
            <p:cNvPr id="12" name="Shape 381" descr="Lightbulb by kwl617 ..."/>
            <p:cNvPicPr preferRelativeResize="0"/>
            <p:nvPr/>
          </p:nvPicPr>
          <p:blipFill>
            <a:blip r:embed="rId5">
              <a:alphaModFix/>
            </a:blip>
            <a:stretch>
              <a:fillRect/>
            </a:stretch>
          </p:blipFill>
          <p:spPr>
            <a:xfrm>
              <a:off x="2891247" y="2184725"/>
              <a:ext cx="642924" cy="626650"/>
            </a:xfrm>
            <a:prstGeom prst="rect">
              <a:avLst/>
            </a:prstGeom>
            <a:noFill/>
            <a:ln>
              <a:noFill/>
            </a:ln>
          </p:spPr>
        </p:pic>
        <p:pic>
          <p:nvPicPr>
            <p:cNvPr id="13" name="Shape 382" descr="Man reading book | Flickr ..."/>
            <p:cNvPicPr preferRelativeResize="0"/>
            <p:nvPr/>
          </p:nvPicPr>
          <p:blipFill>
            <a:blip r:embed="rId6">
              <a:alphaModFix/>
            </a:blip>
            <a:stretch>
              <a:fillRect/>
            </a:stretch>
          </p:blipFill>
          <p:spPr>
            <a:xfrm>
              <a:off x="1019925" y="3717450"/>
              <a:ext cx="642924" cy="642924"/>
            </a:xfrm>
            <a:prstGeom prst="rect">
              <a:avLst/>
            </a:prstGeom>
            <a:noFill/>
            <a:ln>
              <a:noFill/>
            </a:ln>
          </p:spPr>
        </p:pic>
        <p:pic>
          <p:nvPicPr>
            <p:cNvPr id="14" name="Shape 383" descr="Yellow 3d Smiley Icon ..."/>
            <p:cNvPicPr preferRelativeResize="0"/>
            <p:nvPr/>
          </p:nvPicPr>
          <p:blipFill>
            <a:blip r:embed="rId7">
              <a:alphaModFix/>
            </a:blip>
            <a:stretch>
              <a:fillRect/>
            </a:stretch>
          </p:blipFill>
          <p:spPr>
            <a:xfrm>
              <a:off x="2835874" y="3767905"/>
              <a:ext cx="642926" cy="636568"/>
            </a:xfrm>
            <a:prstGeom prst="rect">
              <a:avLst/>
            </a:prstGeom>
            <a:noFill/>
            <a:ln>
              <a:noFill/>
            </a:ln>
          </p:spPr>
        </p:pic>
        <p:sp>
          <p:nvSpPr>
            <p:cNvPr id="15" name="TextBox 14"/>
            <p:cNvSpPr txBox="1"/>
            <p:nvPr/>
          </p:nvSpPr>
          <p:spPr>
            <a:xfrm>
              <a:off x="4829801" y="2574250"/>
              <a:ext cx="1106424" cy="546908"/>
            </a:xfrm>
            <a:prstGeom prst="rect">
              <a:avLst/>
            </a:prstGeom>
            <a:noFill/>
          </p:spPr>
          <p:txBody>
            <a:bodyPr wrap="square" rtlCol="0">
              <a:spAutoFit/>
            </a:bodyPr>
            <a:lstStyle/>
            <a:p>
              <a:r>
                <a:rPr lang="en-US" sz="2800" dirty="0" smtClean="0">
                  <a:solidFill>
                    <a:schemeClr val="accent6"/>
                  </a:solidFill>
                  <a:latin typeface="Calibri" panose="020F0502020204030204" pitchFamily="34" charset="0"/>
                </a:rPr>
                <a:t>=</a:t>
              </a:r>
              <a:endParaRPr lang="en-US" sz="2800" dirty="0">
                <a:solidFill>
                  <a:schemeClr val="accent6"/>
                </a:solidFill>
                <a:latin typeface="Calibri" panose="020F0502020204030204" pitchFamily="34" charset="0"/>
              </a:endParaRPr>
            </a:p>
          </p:txBody>
        </p:sp>
      </p:grpSp>
      <p:grpSp>
        <p:nvGrpSpPr>
          <p:cNvPr id="17" name="Group 16"/>
          <p:cNvGrpSpPr/>
          <p:nvPr/>
        </p:nvGrpSpPr>
        <p:grpSpPr>
          <a:xfrm>
            <a:off x="157536" y="6165388"/>
            <a:ext cx="2469918" cy="668430"/>
            <a:chOff x="1801140" y="4559168"/>
            <a:chExt cx="6645357" cy="178364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3663838289"/>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261088" y="1383957"/>
            <a:ext cx="7882313" cy="8652084"/>
          </a:xfrm>
          <a:prstGeom prst="rect">
            <a:avLst/>
          </a:prstGeom>
          <a:noFill/>
          <a:ln>
            <a:solidFill>
              <a:srgbClr val="FF0000"/>
            </a:solidFill>
          </a:ln>
        </p:spPr>
      </p:pic>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sp>
        <p:nvSpPr>
          <p:cNvPr id="7" name="Oval 6"/>
          <p:cNvSpPr/>
          <p:nvPr/>
        </p:nvSpPr>
        <p:spPr bwMode="auto">
          <a:xfrm>
            <a:off x="6041573" y="1970314"/>
            <a:ext cx="3102429" cy="449202"/>
          </a:xfrm>
          <a:prstGeom prst="ellipse">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8" name="Oval 7"/>
          <p:cNvSpPr/>
          <p:nvPr/>
        </p:nvSpPr>
        <p:spPr bwMode="auto">
          <a:xfrm>
            <a:off x="5780903" y="2419516"/>
            <a:ext cx="3189514"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9" name="Group 8"/>
          <p:cNvGrpSpPr/>
          <p:nvPr/>
        </p:nvGrpSpPr>
        <p:grpSpPr>
          <a:xfrm>
            <a:off x="157536" y="6165388"/>
            <a:ext cx="2469918" cy="668430"/>
            <a:chOff x="1801140" y="4559168"/>
            <a:chExt cx="6645357" cy="178364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143454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The “Propellants” of Learning</a:t>
            </a:r>
            <a:endParaRPr lang="en-US" sz="4000"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Something Other = Personal Competencies</a:t>
            </a:r>
          </a:p>
          <a:p>
            <a:endParaRPr lang="en-US" sz="3200" dirty="0"/>
          </a:p>
          <a:p>
            <a:r>
              <a:rPr lang="en-US" sz="3200" u="sng" dirty="0" smtClean="0"/>
              <a:t>What</a:t>
            </a:r>
            <a:r>
              <a:rPr lang="en-US" sz="3200" dirty="0" smtClean="0"/>
              <a:t> I Know (Cognitive Competency)</a:t>
            </a:r>
          </a:p>
          <a:p>
            <a:r>
              <a:rPr lang="en-US" sz="3200" u="sng" dirty="0" smtClean="0"/>
              <a:t>How</a:t>
            </a:r>
            <a:r>
              <a:rPr lang="en-US" sz="3200" dirty="0" smtClean="0"/>
              <a:t> I Learn (</a:t>
            </a:r>
            <a:r>
              <a:rPr lang="en-US" sz="3200" dirty="0" err="1" smtClean="0"/>
              <a:t>Metacognitve</a:t>
            </a:r>
            <a:r>
              <a:rPr lang="en-US" sz="3200" dirty="0" smtClean="0"/>
              <a:t> Competency)</a:t>
            </a:r>
          </a:p>
          <a:p>
            <a:r>
              <a:rPr lang="en-US" sz="3200" u="sng" dirty="0" smtClean="0"/>
              <a:t>Why</a:t>
            </a:r>
            <a:r>
              <a:rPr lang="en-US" sz="3200" dirty="0" smtClean="0"/>
              <a:t> I Learn (Motivational Competency)</a:t>
            </a:r>
          </a:p>
          <a:p>
            <a:r>
              <a:rPr lang="en-US" sz="3200" u="sng" dirty="0" smtClean="0"/>
              <a:t>Who</a:t>
            </a:r>
            <a:r>
              <a:rPr lang="en-US" sz="3200" dirty="0" smtClean="0"/>
              <a:t> I Am (Social/Emotional Competency)</a:t>
            </a:r>
            <a:endParaRPr lang="en-US" sz="3200" dirty="0"/>
          </a:p>
        </p:txBody>
      </p:sp>
      <p:pic>
        <p:nvPicPr>
          <p:cNvPr id="4" name="Shape 105" descr="Free stock photo: Helicopter, ..."/>
          <p:cNvPicPr preferRelativeResize="0"/>
          <p:nvPr/>
        </p:nvPicPr>
        <p:blipFill rotWithShape="1">
          <a:blip r:embed="rId3">
            <a:alphaModFix/>
          </a:blip>
          <a:srcRect l="357" r="367"/>
          <a:stretch/>
        </p:blipFill>
        <p:spPr>
          <a:xfrm>
            <a:off x="6306868" y="5130623"/>
            <a:ext cx="2619740" cy="1557881"/>
          </a:xfrm>
          <a:prstGeom prst="rect">
            <a:avLst/>
          </a:prstGeom>
          <a:noFill/>
          <a:ln>
            <a:noFill/>
          </a:ln>
        </p:spPr>
      </p:pic>
      <p:pic>
        <p:nvPicPr>
          <p:cNvPr id="5" name="Shape 88" descr="monster14.png"/>
          <p:cNvPicPr preferRelativeResize="0"/>
          <p:nvPr/>
        </p:nvPicPr>
        <p:blipFill>
          <a:blip r:embed="rId4">
            <a:alphaModFix/>
          </a:blip>
          <a:stretch>
            <a:fillRect/>
          </a:stretch>
        </p:blipFill>
        <p:spPr>
          <a:xfrm>
            <a:off x="0" y="5636798"/>
            <a:ext cx="1132129" cy="1221202"/>
          </a:xfrm>
          <a:prstGeom prst="rect">
            <a:avLst/>
          </a:prstGeom>
          <a:noFill/>
          <a:ln>
            <a:noFill/>
          </a:ln>
        </p:spPr>
      </p:pic>
    </p:spTree>
    <p:extLst>
      <p:ext uri="{BB962C8B-B14F-4D97-AF65-F5344CB8AC3E}">
        <p14:creationId xmlns:p14="http://schemas.microsoft.com/office/powerpoint/2010/main" val="42476240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pic>
        <p:nvPicPr>
          <p:cNvPr id="5" name="Picture 4"/>
          <p:cNvPicPr>
            <a:picLocks noChangeAspect="1"/>
          </p:cNvPicPr>
          <p:nvPr/>
        </p:nvPicPr>
        <p:blipFill rotWithShape="1">
          <a:blip r:embed="rId3"/>
          <a:srcRect l="-1502" t="35518" r="1502" b="-1226"/>
          <a:stretch/>
        </p:blipFill>
        <p:spPr>
          <a:xfrm>
            <a:off x="778330" y="1411401"/>
            <a:ext cx="8267700" cy="6051424"/>
          </a:xfrm>
          <a:prstGeom prst="rect">
            <a:avLst/>
          </a:prstGeom>
        </p:spPr>
      </p:pic>
      <p:sp>
        <p:nvSpPr>
          <p:cNvPr id="6" name="Oval 5"/>
          <p:cNvSpPr/>
          <p:nvPr/>
        </p:nvSpPr>
        <p:spPr bwMode="auto">
          <a:xfrm>
            <a:off x="943125" y="3494334"/>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7" name="Oval 6"/>
          <p:cNvSpPr/>
          <p:nvPr/>
        </p:nvSpPr>
        <p:spPr bwMode="auto">
          <a:xfrm>
            <a:off x="927996" y="3960904"/>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8" name="Oval 7"/>
          <p:cNvSpPr/>
          <p:nvPr/>
        </p:nvSpPr>
        <p:spPr bwMode="auto">
          <a:xfrm>
            <a:off x="927997" y="4471420"/>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sp>
        <p:nvSpPr>
          <p:cNvPr id="9" name="Oval 8"/>
          <p:cNvSpPr/>
          <p:nvPr/>
        </p:nvSpPr>
        <p:spPr bwMode="auto">
          <a:xfrm>
            <a:off x="943126" y="4933243"/>
            <a:ext cx="1049867" cy="449202"/>
          </a:xfrm>
          <a:prstGeom prst="ellipse">
            <a:avLst/>
          </a:prstGeom>
          <a:noFill/>
          <a:ln>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ndParaRPr>
          </a:p>
        </p:txBody>
      </p:sp>
      <p:grpSp>
        <p:nvGrpSpPr>
          <p:cNvPr id="10" name="Group 9"/>
          <p:cNvGrpSpPr/>
          <p:nvPr/>
        </p:nvGrpSpPr>
        <p:grpSpPr>
          <a:xfrm>
            <a:off x="157536" y="6165388"/>
            <a:ext cx="2469918" cy="668430"/>
            <a:chOff x="1801140" y="4559168"/>
            <a:chExt cx="6645357" cy="178364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40184751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Lesson Planning</a:t>
            </a:r>
            <a:endParaRPr lang="en-US" sz="4000" b="1" dirty="0">
              <a:solidFill>
                <a:schemeClr val="accent5">
                  <a:lumMod val="75000"/>
                </a:schemeClr>
              </a:solidFill>
            </a:endParaRPr>
          </a:p>
        </p:txBody>
      </p:sp>
      <p:pic>
        <p:nvPicPr>
          <p:cNvPr id="5" name="Picture 4"/>
          <p:cNvPicPr>
            <a:picLocks noChangeAspect="1"/>
          </p:cNvPicPr>
          <p:nvPr/>
        </p:nvPicPr>
        <p:blipFill rotWithShape="1">
          <a:blip r:embed="rId3"/>
          <a:srcRect b="49260"/>
          <a:stretch/>
        </p:blipFill>
        <p:spPr>
          <a:xfrm>
            <a:off x="1568563" y="1317580"/>
            <a:ext cx="7378474" cy="4116866"/>
          </a:xfrm>
          <a:prstGeom prst="rect">
            <a:avLst/>
          </a:prstGeom>
        </p:spPr>
      </p:pic>
      <p:grpSp>
        <p:nvGrpSpPr>
          <p:cNvPr id="4" name="Group 3"/>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43608958"/>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accent5">
                    <a:lumMod val="75000"/>
                  </a:schemeClr>
                </a:solidFill>
              </a:rPr>
              <a:t>Enhanced Lesson Design</a:t>
            </a:r>
            <a:endParaRPr lang="en-US" sz="4000" b="1" dirty="0">
              <a:solidFill>
                <a:schemeClr val="accent5">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5383529"/>
              </p:ext>
            </p:extLst>
          </p:nvPr>
        </p:nvGraphicFramePr>
        <p:xfrm>
          <a:off x="628650" y="1439333"/>
          <a:ext cx="8134350" cy="515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grpSp>
        <p:nvGrpSpPr>
          <p:cNvPr id="7" name="Group 6"/>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122545757"/>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628650" y="365127"/>
            <a:ext cx="7886700" cy="907620"/>
          </a:xfrm>
          <a:prstGeom prst="rect">
            <a:avLst/>
          </a:prstGeom>
        </p:spPr>
        <p:txBody>
          <a:bodyPr vert="horz" wrap="square" lIns="91425" tIns="91425" rIns="91425" bIns="91425" numCol="1" anchor="t" anchorCtr="0" compatLnSpc="1">
            <a:prstTxWarp prst="textNoShape">
              <a:avLst/>
            </a:prstTxWarp>
            <a:noAutofit/>
          </a:bodyPr>
          <a:lstStyle/>
          <a:p>
            <a:r>
              <a:rPr lang="en" sz="4000" b="1" dirty="0">
                <a:solidFill>
                  <a:schemeClr val="accent5">
                    <a:lumMod val="75000"/>
                  </a:schemeClr>
                </a:solidFill>
              </a:rPr>
              <a:t>Incorporating </a:t>
            </a:r>
            <a:r>
              <a:rPr lang="en" sz="4000" b="1" dirty="0" smtClean="0">
                <a:solidFill>
                  <a:schemeClr val="accent5">
                    <a:lumMod val="75000"/>
                  </a:schemeClr>
                </a:solidFill>
              </a:rPr>
              <a:t>PCs </a:t>
            </a:r>
            <a:r>
              <a:rPr lang="en" sz="4000" b="1" dirty="0">
                <a:solidFill>
                  <a:schemeClr val="accent5">
                    <a:lumMod val="75000"/>
                  </a:schemeClr>
                </a:solidFill>
              </a:rPr>
              <a:t>into Your Lessons</a:t>
            </a:r>
          </a:p>
          <a:p>
            <a:endParaRPr dirty="0"/>
          </a:p>
        </p:txBody>
      </p:sp>
      <p:sp>
        <p:nvSpPr>
          <p:cNvPr id="516" name="Shape 516"/>
          <p:cNvSpPr txBox="1">
            <a:spLocks noGrp="1"/>
          </p:cNvSpPr>
          <p:nvPr>
            <p:ph idx="1"/>
          </p:nvPr>
        </p:nvSpPr>
        <p:spPr>
          <a:xfrm>
            <a:off x="628650" y="1272747"/>
            <a:ext cx="7886700" cy="4351338"/>
          </a:xfrm>
          <a:prstGeom prst="rect">
            <a:avLst/>
          </a:prstGeom>
        </p:spPr>
        <p:txBody>
          <a:bodyPr vert="horz" wrap="square" lIns="91425" tIns="91425" rIns="91425" bIns="91425" numCol="1" anchor="t" anchorCtr="0" compatLnSpc="1">
            <a:prstTxWarp prst="textNoShape">
              <a:avLst/>
            </a:prstTxWarp>
            <a:noAutofit/>
          </a:bodyPr>
          <a:lstStyle/>
          <a:p>
            <a:pPr marL="0" indent="0">
              <a:spcAft>
                <a:spcPts val="0"/>
              </a:spcAft>
              <a:buNone/>
            </a:pPr>
            <a:r>
              <a:rPr lang="en" sz="2800" dirty="0">
                <a:solidFill>
                  <a:schemeClr val="tx1">
                    <a:lumMod val="85000"/>
                  </a:schemeClr>
                </a:solidFill>
              </a:rPr>
              <a:t>“It may take several lessons, spread across days or topics to adequately address [personal] competencies.  As personal competencies are ever evolving, none is ever ‘achieved,’ but each is strengthened within the intentional design of the teacher’s instruction.”</a:t>
            </a:r>
          </a:p>
          <a:p>
            <a:pPr marL="914400" indent="0">
              <a:spcAft>
                <a:spcPts val="0"/>
              </a:spcAft>
              <a:buNone/>
            </a:pPr>
            <a:endParaRPr sz="2800" dirty="0">
              <a:solidFill>
                <a:schemeClr val="tx1">
                  <a:lumMod val="85000"/>
                </a:schemeClr>
              </a:solidFill>
            </a:endParaRPr>
          </a:p>
          <a:p>
            <a:pPr>
              <a:spcAft>
                <a:spcPts val="0"/>
              </a:spcAft>
              <a:buNone/>
            </a:pPr>
            <a:r>
              <a:rPr lang="en" sz="2800" dirty="0">
                <a:solidFill>
                  <a:schemeClr val="tx1">
                    <a:lumMod val="85000"/>
                  </a:schemeClr>
                </a:solidFill>
              </a:rPr>
              <a:t>Teachers are </a:t>
            </a:r>
            <a:r>
              <a:rPr lang="en" sz="2800" b="1" i="1" dirty="0">
                <a:solidFill>
                  <a:schemeClr val="tx1">
                    <a:lumMod val="85000"/>
                  </a:schemeClr>
                </a:solidFill>
              </a:rPr>
              <a:t>not</a:t>
            </a:r>
            <a:r>
              <a:rPr lang="en" sz="2800" dirty="0">
                <a:solidFill>
                  <a:schemeClr val="tx1">
                    <a:lumMod val="85000"/>
                  </a:schemeClr>
                </a:solidFill>
              </a:rPr>
              <a:t> expected to address all </a:t>
            </a:r>
            <a:r>
              <a:rPr lang="en" sz="2800" dirty="0" smtClean="0">
                <a:solidFill>
                  <a:schemeClr val="tx1">
                    <a:lumMod val="85000"/>
                  </a:schemeClr>
                </a:solidFill>
              </a:rPr>
              <a:t>4 competencies </a:t>
            </a:r>
            <a:r>
              <a:rPr lang="en" sz="2800" dirty="0">
                <a:solidFill>
                  <a:schemeClr val="tx1">
                    <a:lumMod val="85000"/>
                  </a:schemeClr>
                </a:solidFill>
              </a:rPr>
              <a:t>within a single lesson!</a:t>
            </a:r>
          </a:p>
          <a:p>
            <a:pPr marL="914400" indent="0">
              <a:spcAft>
                <a:spcPts val="0"/>
              </a:spcAft>
              <a:buNone/>
            </a:pPr>
            <a:endParaRPr dirty="0">
              <a:solidFill>
                <a:schemeClr val="tx1">
                  <a:lumMod val="85000"/>
                </a:schemeClr>
              </a:solidFill>
            </a:endParaRPr>
          </a:p>
          <a:p>
            <a:pPr>
              <a:spcAft>
                <a:spcPts val="0"/>
              </a:spcAft>
              <a:buNone/>
            </a:pPr>
            <a:endParaRPr dirty="0">
              <a:solidFill>
                <a:schemeClr val="tx1">
                  <a:lumMod val="85000"/>
                </a:schemeClr>
              </a:solidFill>
            </a:endParaRPr>
          </a:p>
          <a:p>
            <a:pPr marL="0" indent="0">
              <a:spcAft>
                <a:spcPts val="0"/>
              </a:spcAft>
              <a:buNone/>
            </a:pPr>
            <a:endParaRPr dirty="0">
              <a:solidFill>
                <a:schemeClr val="tx1">
                  <a:lumMod val="85000"/>
                </a:schemeClr>
              </a:solidFill>
            </a:endParaRPr>
          </a:p>
          <a:p>
            <a:pPr marL="914400" indent="0">
              <a:spcAft>
                <a:spcPts val="0"/>
              </a:spcAft>
              <a:buNone/>
            </a:pPr>
            <a:endParaRPr sz="800" dirty="0">
              <a:solidFill>
                <a:schemeClr val="tx1">
                  <a:lumMod val="85000"/>
                </a:schemeClr>
              </a:solidFill>
            </a:endParaRPr>
          </a:p>
          <a:p>
            <a:pPr marL="0" indent="0">
              <a:spcAft>
                <a:spcPts val="0"/>
              </a:spcAft>
              <a:buNone/>
            </a:pPr>
            <a:r>
              <a:rPr lang="en" sz="800" dirty="0" err="1">
                <a:solidFill>
                  <a:schemeClr val="tx1">
                    <a:lumMod val="85000"/>
                  </a:schemeClr>
                </a:solidFill>
              </a:rPr>
              <a:t>Twyman</a:t>
            </a:r>
            <a:r>
              <a:rPr lang="en" sz="800" dirty="0">
                <a:solidFill>
                  <a:schemeClr val="tx1">
                    <a:lumMod val="85000"/>
                  </a:schemeClr>
                </a:solidFill>
              </a:rPr>
              <a:t>, J., &amp; Redding, S. (2015). Personal competencies/personalized learning: Lesson plan reflection guide.</a:t>
            </a:r>
          </a:p>
        </p:txBody>
      </p:sp>
      <p:sp>
        <p:nvSpPr>
          <p:cNvPr id="517" name="Shape 517"/>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73</a:t>
            </a:fld>
            <a:endParaRPr lang="en" sz="1100">
              <a:solidFill>
                <a:schemeClr val="accent6"/>
              </a:solidFill>
            </a:endParaRPr>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925957449"/>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z="4000" b="1" dirty="0">
                <a:solidFill>
                  <a:schemeClr val="accent5">
                    <a:lumMod val="75000"/>
                  </a:schemeClr>
                </a:solidFill>
              </a:rPr>
              <a:t>Incorporating </a:t>
            </a:r>
            <a:r>
              <a:rPr lang="en" sz="4000" b="1" dirty="0" smtClean="0">
                <a:solidFill>
                  <a:schemeClr val="accent5">
                    <a:lumMod val="75000"/>
                  </a:schemeClr>
                </a:solidFill>
              </a:rPr>
              <a:t>PCs </a:t>
            </a:r>
            <a:r>
              <a:rPr lang="en" sz="4000" b="1" dirty="0">
                <a:solidFill>
                  <a:schemeClr val="accent5">
                    <a:lumMod val="75000"/>
                  </a:schemeClr>
                </a:solidFill>
              </a:rPr>
              <a:t>into Your </a:t>
            </a:r>
            <a:r>
              <a:rPr lang="en" sz="4000" b="1" dirty="0" smtClean="0">
                <a:solidFill>
                  <a:schemeClr val="accent5">
                    <a:lumMod val="75000"/>
                  </a:schemeClr>
                </a:solidFill>
              </a:rPr>
              <a:t>Lessons</a:t>
            </a:r>
            <a:r>
              <a:rPr lang="en-US" sz="4000" b="1" dirty="0" smtClean="0">
                <a:solidFill>
                  <a:schemeClr val="accent5">
                    <a:lumMod val="75000"/>
                  </a:schemeClr>
                </a:solidFill>
              </a:rPr>
              <a:t>: Enhanced Lesson Design (ELD)</a:t>
            </a:r>
            <a:endParaRPr lang="en" sz="4000" b="1" dirty="0">
              <a:solidFill>
                <a:schemeClr val="accent5">
                  <a:lumMod val="75000"/>
                </a:schemeClr>
              </a:solidFill>
            </a:endParaRPr>
          </a:p>
          <a:p>
            <a:endParaRPr dirty="0"/>
          </a:p>
        </p:txBody>
      </p:sp>
      <p:sp>
        <p:nvSpPr>
          <p:cNvPr id="524" name="Shape 524"/>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74</a:t>
            </a:fld>
            <a:endParaRPr lang="en" sz="11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744" y="1984221"/>
            <a:ext cx="5930900" cy="2730500"/>
          </a:xfrm>
          <a:prstGeom prst="rect">
            <a:avLst/>
          </a:prstGeom>
          <a:solidFill>
            <a:srgbClr val="00FFCC"/>
          </a:solidFill>
          <a:ln>
            <a:solidFill>
              <a:srgbClr val="00FFCC"/>
            </a:solid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833550837"/>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z="3600" b="1" dirty="0">
                <a:solidFill>
                  <a:schemeClr val="accent5">
                    <a:lumMod val="75000"/>
                  </a:schemeClr>
                </a:solidFill>
              </a:rPr>
              <a:t>Incorporating PCs into Your Lessons</a:t>
            </a:r>
            <a:r>
              <a:rPr lang="en-US" sz="3600" b="1" dirty="0">
                <a:solidFill>
                  <a:schemeClr val="accent5">
                    <a:lumMod val="75000"/>
                  </a:schemeClr>
                </a:solidFill>
              </a:rPr>
              <a:t>: Enhanced Lesson Design (ELD)</a:t>
            </a:r>
            <a:endParaRPr dirty="0"/>
          </a:p>
        </p:txBody>
      </p:sp>
      <p:sp>
        <p:nvSpPr>
          <p:cNvPr id="523" name="Shape 523"/>
          <p:cNvSpPr txBox="1">
            <a:spLocks noGrp="1"/>
          </p:cNvSpPr>
          <p:nvPr>
            <p:ph idx="1"/>
          </p:nvPr>
        </p:nvSpPr>
        <p:spPr>
          <a:xfrm>
            <a:off x="628650" y="1656888"/>
            <a:ext cx="7886700" cy="4351338"/>
          </a:xfrm>
          <a:prstGeom prst="rect">
            <a:avLst/>
          </a:prstGeom>
        </p:spPr>
        <p:txBody>
          <a:bodyPr vert="horz" wrap="square" lIns="91425" tIns="91425" rIns="91425" bIns="91425" numCol="1" anchor="t" anchorCtr="0" compatLnSpc="1">
            <a:prstTxWarp prst="textNoShape">
              <a:avLst/>
            </a:prstTxWarp>
            <a:noAutofit/>
          </a:bodyPr>
          <a:lstStyle/>
          <a:p>
            <a:pPr marL="228600" algn="ctr">
              <a:spcAft>
                <a:spcPts val="0"/>
              </a:spcAft>
              <a:buClr>
                <a:srgbClr val="EFEFEF"/>
              </a:buClr>
            </a:pPr>
            <a:endParaRPr lang="en-US" sz="2000" dirty="0">
              <a:solidFill>
                <a:srgbClr val="EFEFEF"/>
              </a:solidFill>
            </a:endParaRPr>
          </a:p>
          <a:p>
            <a:pPr marL="228600">
              <a:spcAft>
                <a:spcPts val="0"/>
              </a:spcAft>
              <a:buClr>
                <a:srgbClr val="EFEFEF"/>
              </a:buClr>
            </a:pPr>
            <a:r>
              <a:rPr lang="en-US" sz="2800" dirty="0">
                <a:solidFill>
                  <a:schemeClr val="tx1"/>
                </a:solidFill>
              </a:rPr>
              <a:t>The process of refining </a:t>
            </a:r>
            <a:r>
              <a:rPr lang="en" sz="2800" dirty="0">
                <a:solidFill>
                  <a:schemeClr val="tx1"/>
                </a:solidFill>
              </a:rPr>
              <a:t>and/or adding instructional elements to </a:t>
            </a:r>
            <a:r>
              <a:rPr lang="en-US" sz="2800" dirty="0">
                <a:solidFill>
                  <a:schemeClr val="tx1"/>
                </a:solidFill>
              </a:rPr>
              <a:t>enhance </a:t>
            </a:r>
            <a:r>
              <a:rPr lang="en" sz="2800" dirty="0">
                <a:solidFill>
                  <a:schemeClr val="tx1"/>
                </a:solidFill>
              </a:rPr>
              <a:t>the </a:t>
            </a:r>
            <a:r>
              <a:rPr lang="en-US" sz="2800" dirty="0">
                <a:solidFill>
                  <a:schemeClr val="tx1"/>
                </a:solidFill>
              </a:rPr>
              <a:t>Personal C</a:t>
            </a:r>
            <a:r>
              <a:rPr lang="en" sz="2800" dirty="0" err="1">
                <a:solidFill>
                  <a:schemeClr val="tx1"/>
                </a:solidFill>
              </a:rPr>
              <a:t>ompetencies</a:t>
            </a:r>
            <a:r>
              <a:rPr lang="en-US" sz="2800" dirty="0">
                <a:solidFill>
                  <a:schemeClr val="tx1"/>
                </a:solidFill>
              </a:rPr>
              <a:t> </a:t>
            </a:r>
            <a:r>
              <a:rPr lang="en-US" sz="2800" i="1" dirty="0">
                <a:solidFill>
                  <a:schemeClr val="tx1"/>
                </a:solidFill>
              </a:rPr>
              <a:t>within an already developed lesson</a:t>
            </a:r>
            <a:endParaRPr lang="en" sz="2800" i="1" dirty="0">
              <a:solidFill>
                <a:schemeClr val="tx1"/>
              </a:solidFill>
            </a:endParaRPr>
          </a:p>
          <a:p>
            <a:pPr marL="0" indent="0">
              <a:spcAft>
                <a:spcPts val="0"/>
              </a:spcAft>
              <a:buNone/>
            </a:pPr>
            <a:endParaRPr sz="2800" dirty="0">
              <a:solidFill>
                <a:schemeClr val="tx1"/>
              </a:solidFill>
            </a:endParaRPr>
          </a:p>
          <a:p>
            <a:pPr>
              <a:spcAft>
                <a:spcPts val="0"/>
              </a:spcAft>
            </a:pPr>
            <a:r>
              <a:rPr lang="en-US" sz="2800" i="1" dirty="0" smtClean="0">
                <a:solidFill>
                  <a:schemeClr val="tx1"/>
                </a:solidFill>
              </a:rPr>
              <a:t>How can you incorporate the strategies we’ve been discussing </a:t>
            </a:r>
            <a:r>
              <a:rPr lang="en" sz="2800" i="1" dirty="0" smtClean="0">
                <a:solidFill>
                  <a:schemeClr val="tx1"/>
                </a:solidFill>
              </a:rPr>
              <a:t>into </a:t>
            </a:r>
            <a:r>
              <a:rPr lang="en-US" sz="2800" i="1" dirty="0" smtClean="0">
                <a:solidFill>
                  <a:schemeClr val="tx1"/>
                </a:solidFill>
              </a:rPr>
              <a:t>a </a:t>
            </a:r>
            <a:r>
              <a:rPr lang="en" sz="2800" i="1" dirty="0" smtClean="0">
                <a:solidFill>
                  <a:schemeClr val="tx1"/>
                </a:solidFill>
              </a:rPr>
              <a:t>lesson plan</a:t>
            </a:r>
            <a:r>
              <a:rPr lang="en-US" sz="2800" i="1" dirty="0" smtClean="0">
                <a:solidFill>
                  <a:schemeClr val="tx1"/>
                </a:solidFill>
              </a:rPr>
              <a:t> you already have designed, without changing its purpose?</a:t>
            </a:r>
            <a:endParaRPr lang="en" sz="2800" i="1" dirty="0">
              <a:solidFill>
                <a:schemeClr val="tx1"/>
              </a:solidFill>
            </a:endParaRPr>
          </a:p>
        </p:txBody>
      </p:sp>
      <p:sp>
        <p:nvSpPr>
          <p:cNvPr id="524" name="Shape 524"/>
          <p:cNvSpPr txBox="1">
            <a:spLocks noGrp="1"/>
          </p:cNvSpPr>
          <p:nvPr>
            <p:ph type="sldNum" sz="quarter" idx="12"/>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fld id="{00000000-1234-1234-1234-123412341234}" type="slidenum">
              <a:rPr lang="en" sz="1100">
                <a:solidFill>
                  <a:schemeClr val="accent6"/>
                </a:solidFill>
              </a:rPr>
              <a:pPr>
                <a:spcBef>
                  <a:spcPts val="0"/>
                </a:spcBef>
              </a:pPr>
              <a:t>75</a:t>
            </a:fld>
            <a:endParaRPr lang="en" sz="1100" dirty="0">
              <a:solidFill>
                <a:schemeClr val="accent6"/>
              </a:solidFill>
            </a:endParaRPr>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88704587"/>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0615"/>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pic>
        <p:nvPicPr>
          <p:cNvPr id="5" name="Shape 531" descr="Screen Shot 2016-07-07 at 9.00.46 AM.png"/>
          <p:cNvPicPr preferRelativeResize="0"/>
          <p:nvPr/>
        </p:nvPicPr>
        <p:blipFill>
          <a:blip r:embed="rId4">
            <a:alphaModFix/>
          </a:blip>
          <a:stretch>
            <a:fillRect/>
          </a:stretch>
        </p:blipFill>
        <p:spPr>
          <a:xfrm>
            <a:off x="637695" y="1013783"/>
            <a:ext cx="7122033" cy="5671223"/>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90505011"/>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5904"/>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304820"/>
            <a:ext cx="848902" cy="873579"/>
          </a:xfrm>
          <a:prstGeom prst="rect">
            <a:avLst/>
          </a:prstGeom>
        </p:spPr>
      </p:pic>
      <p:pic>
        <p:nvPicPr>
          <p:cNvPr id="5" name="Shape 539" descr="Screen Shot 2016-07-07 at 9.00.46 AM.png"/>
          <p:cNvPicPr preferRelativeResize="0"/>
          <p:nvPr/>
        </p:nvPicPr>
        <p:blipFill>
          <a:blip r:embed="rId4">
            <a:alphaModFix/>
          </a:blip>
          <a:stretch>
            <a:fillRect/>
          </a:stretch>
        </p:blipFill>
        <p:spPr>
          <a:xfrm>
            <a:off x="1579793" y="1350972"/>
            <a:ext cx="7411817" cy="5071600"/>
          </a:xfrm>
          <a:prstGeom prst="rect">
            <a:avLst/>
          </a:prstGeom>
          <a:noFill/>
          <a:ln>
            <a:noFill/>
          </a:ln>
        </p:spPr>
      </p:pic>
      <p:sp>
        <p:nvSpPr>
          <p:cNvPr id="6" name="Shape 544"/>
          <p:cNvSpPr txBox="1"/>
          <p:nvPr/>
        </p:nvSpPr>
        <p:spPr>
          <a:xfrm>
            <a:off x="5114674" y="464317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7" name="Shape 545"/>
          <p:cNvSpPr txBox="1"/>
          <p:nvPr/>
        </p:nvSpPr>
        <p:spPr>
          <a:xfrm>
            <a:off x="1579783" y="4397728"/>
            <a:ext cx="554982" cy="436885"/>
          </a:xfrm>
          <a:prstGeom prst="rect">
            <a:avLst/>
          </a:prstGeom>
          <a:noFill/>
          <a:ln>
            <a:noFill/>
          </a:ln>
        </p:spPr>
        <p:txBody>
          <a:bodyPr lIns="91425" tIns="91425" rIns="91425" bIns="91425" anchor="t" anchorCtr="0">
            <a:noAutofit/>
          </a:bodyPr>
          <a:lstStyle/>
          <a:p>
            <a:pPr lvl="0">
              <a:spcBef>
                <a:spcPts val="0"/>
              </a:spcBef>
              <a:buNone/>
            </a:pPr>
            <a:r>
              <a:rPr lang="en" dirty="0">
                <a:solidFill>
                  <a:srgbClr val="FF0000"/>
                </a:solidFill>
                <a:latin typeface="Calibri Regular" charset="0"/>
                <a:ea typeface="Calibri Regular" charset="0"/>
                <a:cs typeface="Calibri Regular" charset="0"/>
              </a:rPr>
              <a:t>✘</a:t>
            </a:r>
          </a:p>
        </p:txBody>
      </p:sp>
      <p:sp>
        <p:nvSpPr>
          <p:cNvPr id="8" name="Shape 546"/>
          <p:cNvSpPr txBox="1"/>
          <p:nvPr/>
        </p:nvSpPr>
        <p:spPr>
          <a:xfrm>
            <a:off x="1579783" y="2693237"/>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9" name="Shape 547"/>
          <p:cNvSpPr txBox="1"/>
          <p:nvPr/>
        </p:nvSpPr>
        <p:spPr>
          <a:xfrm>
            <a:off x="5233818" y="242548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0" name="Shape 548"/>
          <p:cNvSpPr txBox="1"/>
          <p:nvPr/>
        </p:nvSpPr>
        <p:spPr>
          <a:xfrm>
            <a:off x="5238677" y="3937753"/>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1" name="Shape 549"/>
          <p:cNvSpPr txBox="1"/>
          <p:nvPr/>
        </p:nvSpPr>
        <p:spPr>
          <a:xfrm>
            <a:off x="6983887" y="2603201"/>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2" name="Shape 550"/>
          <p:cNvSpPr txBox="1"/>
          <p:nvPr/>
        </p:nvSpPr>
        <p:spPr>
          <a:xfrm>
            <a:off x="6983887" y="309601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3" name="Shape 551"/>
          <p:cNvSpPr txBox="1"/>
          <p:nvPr/>
        </p:nvSpPr>
        <p:spPr>
          <a:xfrm>
            <a:off x="1545504" y="239766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4" name="Shape 552"/>
          <p:cNvSpPr txBox="1"/>
          <p:nvPr/>
        </p:nvSpPr>
        <p:spPr>
          <a:xfrm>
            <a:off x="5159878" y="2809122"/>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5" name="Shape 553"/>
          <p:cNvSpPr txBox="1"/>
          <p:nvPr/>
        </p:nvSpPr>
        <p:spPr>
          <a:xfrm>
            <a:off x="6945563" y="283255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6" name="Shape 554"/>
          <p:cNvSpPr txBox="1"/>
          <p:nvPr/>
        </p:nvSpPr>
        <p:spPr>
          <a:xfrm>
            <a:off x="6983887" y="340671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17" name="Shape 555"/>
          <p:cNvSpPr txBox="1"/>
          <p:nvPr/>
        </p:nvSpPr>
        <p:spPr>
          <a:xfrm>
            <a:off x="3396502" y="2834573"/>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8" name="Shape 556"/>
          <p:cNvSpPr txBox="1"/>
          <p:nvPr/>
        </p:nvSpPr>
        <p:spPr>
          <a:xfrm>
            <a:off x="7066470" y="368907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19" name="Shape 557"/>
          <p:cNvSpPr txBox="1"/>
          <p:nvPr/>
        </p:nvSpPr>
        <p:spPr>
          <a:xfrm>
            <a:off x="3426314" y="2397665"/>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0" name="Shape 558"/>
          <p:cNvSpPr txBox="1"/>
          <p:nvPr/>
        </p:nvSpPr>
        <p:spPr>
          <a:xfrm>
            <a:off x="5238677" y="420629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1" name="Shape 559"/>
          <p:cNvSpPr txBox="1"/>
          <p:nvPr/>
        </p:nvSpPr>
        <p:spPr>
          <a:xfrm>
            <a:off x="5220561" y="3239046"/>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2" name="Shape 560"/>
          <p:cNvSpPr txBox="1"/>
          <p:nvPr/>
        </p:nvSpPr>
        <p:spPr>
          <a:xfrm>
            <a:off x="3426314" y="5717882"/>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3" name="Shape 561"/>
          <p:cNvSpPr txBox="1"/>
          <p:nvPr/>
        </p:nvSpPr>
        <p:spPr>
          <a:xfrm>
            <a:off x="3426314" y="348365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4" name="Shape 562"/>
          <p:cNvSpPr txBox="1"/>
          <p:nvPr/>
        </p:nvSpPr>
        <p:spPr>
          <a:xfrm>
            <a:off x="5220561" y="5066656"/>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5" name="Shape 563"/>
          <p:cNvSpPr txBox="1"/>
          <p:nvPr/>
        </p:nvSpPr>
        <p:spPr>
          <a:xfrm>
            <a:off x="5255761" y="3507564"/>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6" name="Shape 564"/>
          <p:cNvSpPr txBox="1"/>
          <p:nvPr/>
        </p:nvSpPr>
        <p:spPr>
          <a:xfrm>
            <a:off x="3409230" y="3768230"/>
            <a:ext cx="554982" cy="43688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27" name="Shape 551"/>
          <p:cNvSpPr txBox="1"/>
          <p:nvPr/>
        </p:nvSpPr>
        <p:spPr>
          <a:xfrm>
            <a:off x="3352374" y="3060425"/>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28" name="Shape 551"/>
          <p:cNvSpPr txBox="1"/>
          <p:nvPr/>
        </p:nvSpPr>
        <p:spPr>
          <a:xfrm>
            <a:off x="1494404" y="2956697"/>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29" name="Shape 551"/>
          <p:cNvSpPr txBox="1"/>
          <p:nvPr/>
        </p:nvSpPr>
        <p:spPr>
          <a:xfrm>
            <a:off x="1497167" y="3902968"/>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30" name="Shape 551"/>
          <p:cNvSpPr txBox="1"/>
          <p:nvPr/>
        </p:nvSpPr>
        <p:spPr>
          <a:xfrm>
            <a:off x="1493016" y="3220141"/>
            <a:ext cx="554982" cy="526921"/>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grpSp>
        <p:nvGrpSpPr>
          <p:cNvPr id="31" name="Group 30"/>
          <p:cNvGrpSpPr/>
          <p:nvPr/>
        </p:nvGrpSpPr>
        <p:grpSpPr>
          <a:xfrm>
            <a:off x="157536" y="6165388"/>
            <a:ext cx="2469918" cy="668430"/>
            <a:chOff x="1801140" y="4559168"/>
            <a:chExt cx="6645357" cy="1783640"/>
          </a:xfrm>
        </p:grpSpPr>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849331404"/>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8067"/>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aphicFrame>
        <p:nvGraphicFramePr>
          <p:cNvPr id="5" name="Shape 572"/>
          <p:cNvGraphicFramePr/>
          <p:nvPr>
            <p:extLst>
              <p:ext uri="{D42A27DB-BD31-4B8C-83A1-F6EECF244321}">
                <p14:modId xmlns:p14="http://schemas.microsoft.com/office/powerpoint/2010/main" val="3080955027"/>
              </p:ext>
            </p:extLst>
          </p:nvPr>
        </p:nvGraphicFramePr>
        <p:xfrm>
          <a:off x="443299" y="1133193"/>
          <a:ext cx="8365134" cy="5111822"/>
        </p:xfrm>
        <a:graphic>
          <a:graphicData uri="http://schemas.openxmlformats.org/drawingml/2006/table">
            <a:tbl>
              <a:tblPr>
                <a:noFill/>
              </a:tblPr>
              <a:tblGrid>
                <a:gridCol w="3572647"/>
                <a:gridCol w="4792487"/>
              </a:tblGrid>
              <a:tr h="874721">
                <a:tc>
                  <a:txBody>
                    <a:bodyPr/>
                    <a:lstStyle/>
                    <a:p>
                      <a:pPr lvl="0" algn="ctr" rtl="0">
                        <a:spcBef>
                          <a:spcPts val="0"/>
                        </a:spcBef>
                        <a:buNone/>
                      </a:pPr>
                      <a:r>
                        <a:rPr lang="en" sz="2100" b="1" dirty="0">
                          <a:solidFill>
                            <a:schemeClr val="bg1"/>
                          </a:solidFill>
                          <a:latin typeface="Calibri"/>
                          <a:ea typeface="Calibri"/>
                          <a:cs typeface="Calibri"/>
                          <a:sym typeface="Calibri"/>
                        </a:rPr>
                        <a:t>Metacognitive Indicator/Strategy</a:t>
                      </a:r>
                    </a:p>
                  </a:txBody>
                  <a:tcPr marL="106773" marR="106773" marT="106773" marB="106773">
                    <a:solidFill>
                      <a:srgbClr val="0B5394"/>
                    </a:solidFill>
                  </a:tcPr>
                </a:tc>
                <a:tc>
                  <a:txBody>
                    <a:bodyPr/>
                    <a:lstStyle/>
                    <a:p>
                      <a:pPr lvl="0" algn="ctr" rtl="0">
                        <a:spcBef>
                          <a:spcPts val="0"/>
                        </a:spcBef>
                        <a:buNone/>
                      </a:pPr>
                      <a:r>
                        <a:rPr lang="en" sz="2100" b="1" dirty="0">
                          <a:solidFill>
                            <a:schemeClr val="bg1"/>
                          </a:solidFill>
                          <a:latin typeface="Calibri"/>
                          <a:ea typeface="Calibri"/>
                          <a:cs typeface="Calibri"/>
                          <a:sym typeface="Calibri"/>
                        </a:rPr>
                        <a:t>How Can You Strengthen the Competency?</a:t>
                      </a:r>
                    </a:p>
                  </a:txBody>
                  <a:tcPr marL="106773" marR="106773" marT="106773" marB="106773">
                    <a:solidFill>
                      <a:srgbClr val="0B5394"/>
                    </a:solidFill>
                  </a:tcPr>
                </a:tc>
              </a:tr>
              <a:tr h="73360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Models thinking strategies</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61641">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Requires logic</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79654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Enhances creativity (divergent thinking)</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6195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Includes problem-solving</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73360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Builds self-regulatory abilities</a:t>
                      </a: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106773" marR="106773" marT="106773" marB="106773">
                    <a:solidFill>
                      <a:srgbClr val="F3F3F3"/>
                    </a:solidFill>
                  </a:tcPr>
                </a:tc>
              </a:tr>
              <a:tr h="796546">
                <a:tc>
                  <a:txBody>
                    <a:bodyPr/>
                    <a:lstStyle/>
                    <a:p>
                      <a:pPr lvl="0" rtl="0">
                        <a:spcBef>
                          <a:spcPts val="0"/>
                        </a:spcBef>
                        <a:buNone/>
                      </a:pPr>
                      <a:r>
                        <a:rPr lang="en" sz="2000" dirty="0">
                          <a:solidFill>
                            <a:schemeClr val="accent6">
                              <a:lumMod val="10000"/>
                            </a:schemeClr>
                          </a:solidFill>
                          <a:latin typeface="Calibri"/>
                          <a:ea typeface="Calibri"/>
                          <a:cs typeface="Calibri"/>
                          <a:sym typeface="Calibri"/>
                        </a:rPr>
                        <a:t>Includes student tracking of mastery</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2926489"/>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8193"/>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aphicFrame>
        <p:nvGraphicFramePr>
          <p:cNvPr id="6" name="Shape 572"/>
          <p:cNvGraphicFramePr/>
          <p:nvPr>
            <p:extLst>
              <p:ext uri="{D42A27DB-BD31-4B8C-83A1-F6EECF244321}">
                <p14:modId xmlns:p14="http://schemas.microsoft.com/office/powerpoint/2010/main" val="2900697118"/>
              </p:ext>
            </p:extLst>
          </p:nvPr>
        </p:nvGraphicFramePr>
        <p:xfrm>
          <a:off x="457200" y="1102197"/>
          <a:ext cx="8524227" cy="5251364"/>
        </p:xfrm>
        <a:graphic>
          <a:graphicData uri="http://schemas.openxmlformats.org/drawingml/2006/table">
            <a:tbl>
              <a:tblPr>
                <a:noFill/>
              </a:tblPr>
              <a:tblGrid>
                <a:gridCol w="3274540"/>
                <a:gridCol w="5249687"/>
              </a:tblGrid>
              <a:tr h="800168">
                <a:tc>
                  <a:txBody>
                    <a:bodyPr/>
                    <a:lstStyle/>
                    <a:p>
                      <a:pPr lvl="0" algn="ctr" rtl="0">
                        <a:spcBef>
                          <a:spcPts val="0"/>
                        </a:spcBef>
                        <a:buNone/>
                      </a:pPr>
                      <a:r>
                        <a:rPr lang="en" sz="1800" b="1" dirty="0">
                          <a:solidFill>
                            <a:schemeClr val="bg1"/>
                          </a:solidFill>
                          <a:latin typeface="Calibri"/>
                          <a:ea typeface="Calibri"/>
                          <a:cs typeface="Calibri"/>
                          <a:sym typeface="Calibri"/>
                        </a:rPr>
                        <a:t>Metacognitive Indicator/Strategy</a:t>
                      </a:r>
                    </a:p>
                  </a:txBody>
                  <a:tcPr marL="106773" marR="106773" marT="106773" marB="106773">
                    <a:solidFill>
                      <a:srgbClr val="0B5394"/>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0B5394"/>
                    </a:solidFill>
                  </a:tcPr>
                </a:tc>
              </a:tr>
              <a:tr h="885881">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Models thinking strategies</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endParaRPr lang="en" sz="16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42874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Requires logic</a:t>
                      </a:r>
                    </a:p>
                  </a:txBody>
                  <a:tcPr marL="106773" marR="106773" marT="106773" marB="106773">
                    <a:solidFill>
                      <a:srgbClr val="F3F3F3"/>
                    </a:solidFill>
                  </a:tcPr>
                </a:tc>
                <a:tc>
                  <a:txBody>
                    <a:bodyPr/>
                    <a:lstStyle/>
                    <a:p>
                      <a:pPr lvl="0" rtl="0">
                        <a:spcBef>
                          <a:spcPts val="0"/>
                        </a:spcBef>
                        <a:buNone/>
                      </a:pPr>
                      <a:endParaRPr sz="1400" dirty="0">
                        <a:latin typeface="Calibri"/>
                        <a:ea typeface="Calibri"/>
                        <a:cs typeface="Calibri"/>
                        <a:sym typeface="Calibri"/>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Enhances creativity (divergent thinking)</a:t>
                      </a:r>
                    </a:p>
                  </a:txBody>
                  <a:tcPr marL="106773" marR="106773" marT="106773" marB="106773">
                    <a:solidFill>
                      <a:srgbClr val="F3F3F3"/>
                    </a:solidFill>
                  </a:tcPr>
                </a:tc>
                <a:tc>
                  <a:txBody>
                    <a:bodyPr/>
                    <a:lstStyle/>
                    <a:p>
                      <a:pPr lvl="0" rtl="0">
                        <a:spcBef>
                          <a:spcPts val="0"/>
                        </a:spcBef>
                        <a:buNone/>
                      </a:pPr>
                      <a:endParaRPr sz="1400" dirty="0">
                        <a:latin typeface="Calibri"/>
                        <a:ea typeface="Calibri"/>
                        <a:cs typeface="Calibri"/>
                        <a:sym typeface="Calibri"/>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Includes problem-solving</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The scenario could be about a relevant problem that the different branches are working to solve. </a:t>
                      </a:r>
                      <a:r>
                        <a:rPr lang="en" sz="1400" b="0" i="0" dirty="0" smtClean="0">
                          <a:solidFill>
                            <a:srgbClr val="F3F3F3"/>
                          </a:solidFill>
                          <a:latin typeface="Handwriting - Dakota" charset="0"/>
                          <a:ea typeface="Handwriting - Dakota" charset="0"/>
                          <a:cs typeface="Handwriting - Dakota" charset="0"/>
                          <a:sym typeface="Dancing Script"/>
                        </a:rPr>
                        <a:t>tosolv </a:t>
                      </a:r>
                      <a:endParaRPr lang="en" sz="14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885881">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Builds self-regulatory abilities</a:t>
                      </a: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b="0" i="0" dirty="0" smtClean="0">
                          <a:solidFill>
                            <a:srgbClr val="FF0000"/>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a:t>
                      </a:r>
                      <a:r>
                        <a:rPr lang="en" sz="1600" b="0" i="0" dirty="0" smtClean="0">
                          <a:solidFill>
                            <a:srgbClr val="F3F3F3"/>
                          </a:solidFill>
                          <a:latin typeface="Handwriting - Dakota" charset="0"/>
                          <a:ea typeface="Handwriting - Dakota" charset="0"/>
                          <a:cs typeface="Handwriting - Dakota" charset="0"/>
                          <a:sym typeface="Dancing Script"/>
                        </a:rPr>
                        <a:t>l</a:t>
                      </a:r>
                      <a:endParaRPr lang="en" sz="16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657312">
                <a:tc>
                  <a:txBody>
                    <a:bodyPr/>
                    <a:lstStyle/>
                    <a:p>
                      <a:pPr lvl="0" rtl="0">
                        <a:spcBef>
                          <a:spcPts val="0"/>
                        </a:spcBef>
                        <a:buNone/>
                      </a:pPr>
                      <a:r>
                        <a:rPr lang="en" sz="1600" b="1" dirty="0">
                          <a:solidFill>
                            <a:schemeClr val="accent6">
                              <a:lumMod val="10000"/>
                            </a:schemeClr>
                          </a:solidFill>
                          <a:latin typeface="Calibri"/>
                          <a:ea typeface="Calibri"/>
                          <a:cs typeface="Calibri"/>
                          <a:sym typeface="Calibri"/>
                        </a:rPr>
                        <a:t>Includes student tracking of mastery</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grpSp>
        <p:nvGrpSpPr>
          <p:cNvPr id="5" name="Group 4"/>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48141303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Personal Competencies in a Nutshell</a:t>
            </a:r>
            <a:endParaRPr lang="en-US" sz="4000" b="1"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70031493"/>
              </p:ext>
            </p:extLst>
          </p:nvPr>
        </p:nvGraphicFramePr>
        <p:xfrm>
          <a:off x="697775" y="1445741"/>
          <a:ext cx="7606936" cy="4379915"/>
        </p:xfrm>
        <a:graphic>
          <a:graphicData uri="http://schemas.openxmlformats.org/drawingml/2006/table">
            <a:tbl>
              <a:tblPr firstRow="1" bandRow="1"/>
              <a:tblGrid>
                <a:gridCol w="1412964"/>
                <a:gridCol w="1589314"/>
                <a:gridCol w="1567543"/>
                <a:gridCol w="1480457"/>
                <a:gridCol w="1556658"/>
              </a:tblGrid>
              <a:tr h="691978">
                <a:tc>
                  <a:txBody>
                    <a:bodyPr/>
                    <a:lstStyle/>
                    <a:p>
                      <a:pPr marL="0" indent="0">
                        <a:tabLst>
                          <a:tab pos="1200150" algn="l"/>
                        </a:tabLst>
                      </a:pPr>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i="1" dirty="0">
                        <a:latin typeface="Calibri" charset="0"/>
                        <a:ea typeface="Calibri" charset="0"/>
                        <a:cs typeface="Calibri" charset="0"/>
                      </a:endParaRPr>
                    </a:p>
                  </a:txBody>
                  <a:tcPr>
                    <a:solidFill>
                      <a:schemeClr val="bg1">
                        <a:lumMod val="60000"/>
                        <a:lumOff val="40000"/>
                      </a:schemeClr>
                    </a:solidFill>
                  </a:tcPr>
                </a:tc>
                <a:tc>
                  <a:txBody>
                    <a:bodyPr/>
                    <a:lstStyle/>
                    <a:p>
                      <a:endParaRPr lang="en-US" sz="1600" b="1" i="1" dirty="0">
                        <a:latin typeface="Calibri" charset="0"/>
                        <a:ea typeface="Calibri" charset="0"/>
                        <a:cs typeface="Calibri" charset="0"/>
                      </a:endParaRPr>
                    </a:p>
                  </a:txBody>
                  <a:tcPr>
                    <a:solidFill>
                      <a:schemeClr val="bg1">
                        <a:lumMod val="60000"/>
                        <a:lumOff val="40000"/>
                      </a:schemeClr>
                    </a:solidFill>
                  </a:tcPr>
                </a:tc>
              </a:tr>
              <a:tr h="1045908">
                <a:tc>
                  <a:txBody>
                    <a:bodyPr/>
                    <a:lstStyle/>
                    <a:p>
                      <a:pPr algn="ctr"/>
                      <a:r>
                        <a:rPr lang="en-US" sz="1800" b="1" dirty="0" smtClean="0">
                          <a:latin typeface="Calibri" charset="0"/>
                          <a:ea typeface="Calibri" charset="0"/>
                          <a:cs typeface="Calibri" charset="0"/>
                        </a:rPr>
                        <a:t>Competency</a:t>
                      </a:r>
                      <a:endParaRPr lang="en-US" sz="1800" b="1" dirty="0">
                        <a:latin typeface="Calibri" charset="0"/>
                        <a:ea typeface="Calibri" charset="0"/>
                        <a:cs typeface="Calibri"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Cognitive</a:t>
                      </a:r>
                      <a:endParaRPr lang="en-US" sz="1800" dirty="0" smtClean="0">
                        <a:latin typeface="Calibri" charset="0"/>
                        <a:ea typeface="Calibri" charset="0"/>
                        <a:cs typeface="Calibri"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Metacognitive</a:t>
                      </a:r>
                      <a:endParaRPr lang="en-US" sz="1800" dirty="0">
                        <a:latin typeface="Calibri" charset="0"/>
                        <a:ea typeface="Calibri" charset="0"/>
                        <a:cs typeface="Calibri"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Calibri" charset="0"/>
                          <a:cs typeface="Calibri" charset="0"/>
                        </a:rPr>
                        <a:t>Motivational</a:t>
                      </a:r>
                      <a:endParaRPr lang="en-US" sz="1800" dirty="0">
                        <a:latin typeface="Calibri" charset="0"/>
                        <a:ea typeface="Calibri" charset="0"/>
                        <a:cs typeface="Calibri" charset="0"/>
                      </a:endParaRPr>
                    </a:p>
                  </a:txBody>
                  <a:tcPr/>
                </a:tc>
                <a:tc>
                  <a:txBody>
                    <a:bodyPr/>
                    <a:lstStyle/>
                    <a:p>
                      <a:pPr algn="ctr"/>
                      <a:r>
                        <a:rPr lang="en-US" sz="1800" b="1" dirty="0" smtClean="0">
                          <a:latin typeface="Calibri" charset="0"/>
                          <a:ea typeface="Calibri" charset="0"/>
                          <a:cs typeface="Calibri" charset="0"/>
                        </a:rPr>
                        <a:t>Social/</a:t>
                      </a:r>
                    </a:p>
                    <a:p>
                      <a:pPr algn="ctr"/>
                      <a:r>
                        <a:rPr lang="en-US" sz="1800" b="1" dirty="0" smtClean="0">
                          <a:latin typeface="Calibri" charset="0"/>
                          <a:ea typeface="Calibri" charset="0"/>
                          <a:cs typeface="Calibri" charset="0"/>
                        </a:rPr>
                        <a:t>Emotional</a:t>
                      </a:r>
                      <a:endParaRPr lang="en-US" sz="1800" dirty="0">
                        <a:latin typeface="Calibri" charset="0"/>
                        <a:ea typeface="Calibri" charset="0"/>
                        <a:cs typeface="Calibri" charset="0"/>
                      </a:endParaRPr>
                    </a:p>
                  </a:txBody>
                  <a:tcPr/>
                </a:tc>
              </a:tr>
              <a:tr h="2642029">
                <a:tc>
                  <a:txBody>
                    <a:bodyPr/>
                    <a:lstStyle/>
                    <a:p>
                      <a:r>
                        <a:rPr lang="en-US" sz="1800" b="1" dirty="0" smtClean="0">
                          <a:latin typeface="Calibri" charset="0"/>
                          <a:ea typeface="Calibri" charset="0"/>
                          <a:cs typeface="Calibri" charset="0"/>
                        </a:rPr>
                        <a:t>Definition</a:t>
                      </a:r>
                      <a:endParaRPr lang="en-US" sz="1800" b="1"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r>
            </a:tbl>
          </a:graphicData>
        </a:graphic>
      </p:graphicFrame>
      <p:sp>
        <p:nvSpPr>
          <p:cNvPr id="6" name="TextBox 5"/>
          <p:cNvSpPr txBox="1"/>
          <p:nvPr/>
        </p:nvSpPr>
        <p:spPr>
          <a:xfrm>
            <a:off x="2215242" y="3467655"/>
            <a:ext cx="1426029" cy="1205843"/>
          </a:xfrm>
          <a:prstGeom prst="rect">
            <a:avLst/>
          </a:prstGeom>
          <a:noFill/>
        </p:spPr>
        <p:txBody>
          <a:bodyPr wrap="square" rtlCol="0">
            <a:spAutoFit/>
          </a:bodyPr>
          <a:lstStyle/>
          <a:p>
            <a:r>
              <a:rPr lang="en-US" b="1" dirty="0">
                <a:solidFill>
                  <a:srgbClr val="00B050"/>
                </a:solidFill>
                <a:latin typeface="Calibri" charset="0"/>
                <a:ea typeface="Calibri" charset="0"/>
                <a:cs typeface="Calibri" charset="0"/>
              </a:rPr>
              <a:t>Prior knowledge that </a:t>
            </a:r>
            <a:r>
              <a:rPr lang="en-US" b="1" dirty="0" smtClean="0">
                <a:solidFill>
                  <a:srgbClr val="00B050"/>
                </a:solidFill>
                <a:latin typeface="Calibri" charset="0"/>
                <a:ea typeface="Calibri" charset="0"/>
                <a:cs typeface="Calibri" charset="0"/>
              </a:rPr>
              <a:t>facilitates new </a:t>
            </a:r>
            <a:r>
              <a:rPr lang="en-US" b="1" dirty="0">
                <a:solidFill>
                  <a:srgbClr val="00B050"/>
                </a:solidFill>
                <a:latin typeface="Calibri" charset="0"/>
                <a:ea typeface="Calibri" charset="0"/>
                <a:cs typeface="Calibri" charset="0"/>
              </a:rPr>
              <a:t>learning</a:t>
            </a:r>
          </a:p>
        </p:txBody>
      </p:sp>
      <p:sp>
        <p:nvSpPr>
          <p:cNvPr id="7" name="TextBox 6"/>
          <p:cNvSpPr txBox="1"/>
          <p:nvPr/>
        </p:nvSpPr>
        <p:spPr>
          <a:xfrm>
            <a:off x="2118987" y="1712046"/>
            <a:ext cx="1532085" cy="313932"/>
          </a:xfrm>
          <a:prstGeom prst="rect">
            <a:avLst/>
          </a:prstGeom>
          <a:noFill/>
        </p:spPr>
        <p:txBody>
          <a:bodyPr wrap="square" rtlCol="0">
            <a:spAutoFit/>
          </a:bodyPr>
          <a:lstStyle/>
          <a:p>
            <a:pPr algn="ctr"/>
            <a:r>
              <a:rPr lang="en-US" b="1" i="1" u="sng" dirty="0">
                <a:solidFill>
                  <a:srgbClr val="00B050"/>
                </a:solidFill>
                <a:latin typeface="Calibri" charset="0"/>
                <a:ea typeface="Calibri" charset="0"/>
                <a:cs typeface="Calibri" charset="0"/>
              </a:rPr>
              <a:t>What</a:t>
            </a:r>
            <a:r>
              <a:rPr lang="en-US" b="1" i="1" dirty="0">
                <a:solidFill>
                  <a:srgbClr val="00B050"/>
                </a:solidFill>
                <a:latin typeface="Calibri" charset="0"/>
                <a:ea typeface="Calibri" charset="0"/>
                <a:cs typeface="Calibri" charset="0"/>
              </a:rPr>
              <a:t> </a:t>
            </a:r>
            <a:r>
              <a:rPr lang="en-US" b="1" i="1" dirty="0" smtClean="0">
                <a:solidFill>
                  <a:srgbClr val="00B050"/>
                </a:solidFill>
                <a:latin typeface="Calibri" charset="0"/>
                <a:ea typeface="Calibri" charset="0"/>
                <a:cs typeface="Calibri" charset="0"/>
              </a:rPr>
              <a:t>I know.</a:t>
            </a:r>
            <a:endParaRPr lang="en-US" b="1" i="1" dirty="0">
              <a:solidFill>
                <a:srgbClr val="00B050"/>
              </a:solidFill>
              <a:latin typeface="Calibri" charset="0"/>
              <a:ea typeface="Calibri" charset="0"/>
              <a:cs typeface="Calibri" charset="0"/>
            </a:endParaRPr>
          </a:p>
        </p:txBody>
      </p:sp>
      <p:sp>
        <p:nvSpPr>
          <p:cNvPr id="8" name="TextBox 7"/>
          <p:cNvSpPr txBox="1"/>
          <p:nvPr/>
        </p:nvSpPr>
        <p:spPr>
          <a:xfrm>
            <a:off x="3728356" y="3479601"/>
            <a:ext cx="1545771" cy="1698927"/>
          </a:xfrm>
          <a:prstGeom prst="rect">
            <a:avLst/>
          </a:prstGeom>
          <a:noFill/>
        </p:spPr>
        <p:txBody>
          <a:bodyPr wrap="square" rtlCol="0">
            <a:spAutoFit/>
          </a:bodyPr>
          <a:lstStyle/>
          <a:p>
            <a:r>
              <a:rPr lang="en-US" b="1" dirty="0">
                <a:solidFill>
                  <a:srgbClr val="0070C0"/>
                </a:solidFill>
                <a:latin typeface="Calibri" charset="0"/>
                <a:ea typeface="Calibri" charset="0"/>
                <a:cs typeface="Calibri" charset="0"/>
              </a:rPr>
              <a:t>Self-regulation of learning and use of learning strategies </a:t>
            </a:r>
          </a:p>
          <a:p>
            <a:endParaRPr lang="en-US" dirty="0">
              <a:latin typeface="Calibri" panose="020F0502020204030204" pitchFamily="34" charset="0"/>
            </a:endParaRPr>
          </a:p>
        </p:txBody>
      </p:sp>
      <p:sp>
        <p:nvSpPr>
          <p:cNvPr id="9" name="TextBox 8"/>
          <p:cNvSpPr txBox="1"/>
          <p:nvPr/>
        </p:nvSpPr>
        <p:spPr>
          <a:xfrm>
            <a:off x="3728356" y="1690689"/>
            <a:ext cx="1469571" cy="319446"/>
          </a:xfrm>
          <a:prstGeom prst="rect">
            <a:avLst/>
          </a:prstGeom>
          <a:noFill/>
        </p:spPr>
        <p:txBody>
          <a:bodyPr wrap="square" rtlCol="0">
            <a:spAutoFit/>
          </a:bodyPr>
          <a:lstStyle/>
          <a:p>
            <a:r>
              <a:rPr lang="en-US" b="1" i="1" u="sng" dirty="0" smtClean="0">
                <a:solidFill>
                  <a:srgbClr val="0070C0"/>
                </a:solidFill>
                <a:latin typeface="Calibri" charset="0"/>
                <a:ea typeface="Calibri" charset="0"/>
                <a:cs typeface="Calibri" charset="0"/>
              </a:rPr>
              <a:t>How</a:t>
            </a:r>
            <a:r>
              <a:rPr lang="en-US" b="1" i="1" dirty="0" smtClean="0">
                <a:solidFill>
                  <a:srgbClr val="0070C0"/>
                </a:solidFill>
                <a:latin typeface="Calibri" charset="0"/>
                <a:ea typeface="Calibri" charset="0"/>
                <a:cs typeface="Calibri" charset="0"/>
              </a:rPr>
              <a:t> I learn.</a:t>
            </a:r>
            <a:endParaRPr lang="en-US" b="1" dirty="0">
              <a:latin typeface="Calibri" panose="020F0502020204030204" pitchFamily="34" charset="0"/>
            </a:endParaRPr>
          </a:p>
        </p:txBody>
      </p:sp>
      <p:sp>
        <p:nvSpPr>
          <p:cNvPr id="10" name="TextBox 9"/>
          <p:cNvSpPr txBox="1"/>
          <p:nvPr/>
        </p:nvSpPr>
        <p:spPr>
          <a:xfrm>
            <a:off x="5274127" y="3467655"/>
            <a:ext cx="1480457" cy="1920526"/>
          </a:xfrm>
          <a:prstGeom prst="rect">
            <a:avLst/>
          </a:prstGeom>
          <a:noFill/>
        </p:spPr>
        <p:txBody>
          <a:bodyPr wrap="square" rtlCol="0">
            <a:spAutoFit/>
          </a:bodyPr>
          <a:lstStyle/>
          <a:p>
            <a:r>
              <a:rPr lang="en-US" b="1" dirty="0">
                <a:solidFill>
                  <a:srgbClr val="7030A0"/>
                </a:solidFill>
                <a:latin typeface="Calibri" charset="0"/>
                <a:ea typeface="Calibri" charset="0"/>
                <a:cs typeface="Calibri" charset="0"/>
              </a:rPr>
              <a:t>Engagement and persistence in pursuit of goals (learning and life)</a:t>
            </a:r>
          </a:p>
          <a:p>
            <a:endParaRPr lang="en-US" dirty="0">
              <a:latin typeface="Calibri" panose="020F0502020204030204" pitchFamily="34" charset="0"/>
            </a:endParaRPr>
          </a:p>
        </p:txBody>
      </p:sp>
      <p:sp>
        <p:nvSpPr>
          <p:cNvPr id="12" name="TextBox 11"/>
          <p:cNvSpPr txBox="1"/>
          <p:nvPr/>
        </p:nvSpPr>
        <p:spPr>
          <a:xfrm>
            <a:off x="6732811" y="3409498"/>
            <a:ext cx="1654629" cy="2806922"/>
          </a:xfrm>
          <a:prstGeom prst="rect">
            <a:avLst/>
          </a:prstGeom>
          <a:noFill/>
        </p:spPr>
        <p:txBody>
          <a:bodyPr wrap="square" rtlCol="0">
            <a:spAutoFit/>
          </a:bodyPr>
          <a:lstStyle/>
          <a:p>
            <a:r>
              <a:rPr lang="en-US" b="1" dirty="0" smtClean="0">
                <a:solidFill>
                  <a:schemeClr val="accent1">
                    <a:lumMod val="75000"/>
                  </a:schemeClr>
                </a:solidFill>
                <a:latin typeface="Calibri" charset="0"/>
                <a:ea typeface="Calibri" charset="0"/>
                <a:cs typeface="Calibri" charset="0"/>
              </a:rPr>
              <a:t>Self-worth</a:t>
            </a:r>
            <a:r>
              <a:rPr lang="en-US" b="1" dirty="0">
                <a:solidFill>
                  <a:schemeClr val="accent1">
                    <a:lumMod val="75000"/>
                  </a:schemeClr>
                </a:solidFill>
                <a:latin typeface="Calibri" charset="0"/>
                <a:ea typeface="Calibri" charset="0"/>
                <a:cs typeface="Calibri" charset="0"/>
              </a:rPr>
              <a:t>, regard for others, </a:t>
            </a:r>
            <a:r>
              <a:rPr lang="en-US" b="1" dirty="0" smtClean="0">
                <a:solidFill>
                  <a:schemeClr val="accent1">
                    <a:lumMod val="75000"/>
                  </a:schemeClr>
                </a:solidFill>
                <a:latin typeface="Calibri" charset="0"/>
                <a:ea typeface="Calibri" charset="0"/>
                <a:cs typeface="Calibri" charset="0"/>
              </a:rPr>
              <a:t>emotional </a:t>
            </a:r>
            <a:r>
              <a:rPr lang="en-US" b="1" dirty="0">
                <a:solidFill>
                  <a:schemeClr val="accent1">
                    <a:lumMod val="75000"/>
                  </a:schemeClr>
                </a:solidFill>
                <a:latin typeface="Calibri" charset="0"/>
                <a:ea typeface="Calibri" charset="0"/>
                <a:cs typeface="Calibri" charset="0"/>
              </a:rPr>
              <a:t>understanding and </a:t>
            </a:r>
            <a:r>
              <a:rPr lang="en-US" b="1" dirty="0" smtClean="0">
                <a:solidFill>
                  <a:schemeClr val="accent1">
                    <a:lumMod val="75000"/>
                  </a:schemeClr>
                </a:solidFill>
                <a:latin typeface="Calibri" charset="0"/>
                <a:ea typeface="Calibri" charset="0"/>
                <a:cs typeface="Calibri" charset="0"/>
              </a:rPr>
              <a:t>management; setting goals and making responsible </a:t>
            </a:r>
            <a:r>
              <a:rPr lang="en-US" b="1" dirty="0">
                <a:solidFill>
                  <a:schemeClr val="accent1">
                    <a:lumMod val="75000"/>
                  </a:schemeClr>
                </a:solidFill>
                <a:latin typeface="Calibri" charset="0"/>
                <a:ea typeface="Calibri" charset="0"/>
                <a:cs typeface="Calibri" charset="0"/>
              </a:rPr>
              <a:t>decisions</a:t>
            </a:r>
          </a:p>
          <a:p>
            <a:endParaRPr lang="en-US" dirty="0">
              <a:latin typeface="Calibri" panose="020F0502020204030204" pitchFamily="34" charset="0"/>
            </a:endParaRPr>
          </a:p>
        </p:txBody>
      </p:sp>
      <p:grpSp>
        <p:nvGrpSpPr>
          <p:cNvPr id="13" name="Group 12"/>
          <p:cNvGrpSpPr/>
          <p:nvPr/>
        </p:nvGrpSpPr>
        <p:grpSpPr>
          <a:xfrm>
            <a:off x="157536" y="6165388"/>
            <a:ext cx="2469918" cy="668430"/>
            <a:chOff x="1801140" y="4559168"/>
            <a:chExt cx="6645357" cy="178364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pSp>
        <p:nvGrpSpPr>
          <p:cNvPr id="18" name="Group 17"/>
          <p:cNvGrpSpPr/>
          <p:nvPr/>
        </p:nvGrpSpPr>
        <p:grpSpPr>
          <a:xfrm>
            <a:off x="117668" y="4812959"/>
            <a:ext cx="1730829" cy="1268545"/>
            <a:chOff x="7413171" y="5393511"/>
            <a:chExt cx="1730829" cy="1268545"/>
          </a:xfrm>
        </p:grpSpPr>
        <p:pic>
          <p:nvPicPr>
            <p:cNvPr id="19" name="Shape 88" descr="monster14.png"/>
            <p:cNvPicPr preferRelativeResize="0"/>
            <p:nvPr/>
          </p:nvPicPr>
          <p:blipFill>
            <a:blip r:embed="rId7">
              <a:alphaModFix/>
            </a:blip>
            <a:stretch>
              <a:fillRect/>
            </a:stretch>
          </p:blipFill>
          <p:spPr>
            <a:xfrm>
              <a:off x="7613305" y="5393511"/>
              <a:ext cx="1400065" cy="1268545"/>
            </a:xfrm>
            <a:prstGeom prst="rect">
              <a:avLst/>
            </a:prstGeom>
            <a:noFill/>
            <a:ln>
              <a:noFill/>
            </a:ln>
          </p:spPr>
        </p:pic>
        <p:sp>
          <p:nvSpPr>
            <p:cNvPr id="20" name="TextBox 19"/>
            <p:cNvSpPr txBox="1"/>
            <p:nvPr/>
          </p:nvSpPr>
          <p:spPr>
            <a:xfrm>
              <a:off x="7413171" y="6291945"/>
              <a:ext cx="1730829" cy="268984"/>
            </a:xfrm>
            <a:prstGeom prst="rect">
              <a:avLst/>
            </a:prstGeom>
            <a:solidFill>
              <a:schemeClr val="bg1">
                <a:lumMod val="95000"/>
              </a:schemeClr>
            </a:solidFill>
          </p:spPr>
          <p:txBody>
            <a:bodyPr wrap="square" rtlCol="0">
              <a:spAutoFit/>
            </a:bodyPr>
            <a:lstStyle/>
            <a:p>
              <a:pPr algn="ctr"/>
              <a:r>
                <a:rPr lang="en-US" sz="1400" dirty="0" smtClean="0">
                  <a:solidFill>
                    <a:srgbClr val="C00000"/>
                  </a:solidFill>
                  <a:latin typeface="Calibri" panose="020F0502020204030204" pitchFamily="34" charset="0"/>
                </a:rPr>
                <a:t>Something Other“ </a:t>
              </a:r>
            </a:p>
          </p:txBody>
        </p:sp>
      </p:grpSp>
      <p:sp>
        <p:nvSpPr>
          <p:cNvPr id="21" name="TextBox 20"/>
          <p:cNvSpPr txBox="1"/>
          <p:nvPr/>
        </p:nvSpPr>
        <p:spPr>
          <a:xfrm>
            <a:off x="5352495" y="1706532"/>
            <a:ext cx="1469571" cy="319446"/>
          </a:xfrm>
          <a:prstGeom prst="rect">
            <a:avLst/>
          </a:prstGeom>
          <a:noFill/>
        </p:spPr>
        <p:txBody>
          <a:bodyPr wrap="square" rtlCol="0">
            <a:spAutoFit/>
          </a:bodyPr>
          <a:lstStyle/>
          <a:p>
            <a:r>
              <a:rPr lang="en-US" b="1" i="1" u="sng" dirty="0" smtClean="0">
                <a:solidFill>
                  <a:srgbClr val="7030A0"/>
                </a:solidFill>
                <a:latin typeface="Calibri" charset="0"/>
                <a:ea typeface="Calibri" charset="0"/>
                <a:cs typeface="Calibri" charset="0"/>
              </a:rPr>
              <a:t>Why</a:t>
            </a:r>
            <a:r>
              <a:rPr lang="en-US" b="1" i="1" dirty="0" smtClean="0">
                <a:solidFill>
                  <a:srgbClr val="7030A0"/>
                </a:solidFill>
                <a:latin typeface="Calibri" charset="0"/>
                <a:ea typeface="Calibri" charset="0"/>
                <a:cs typeface="Calibri" charset="0"/>
              </a:rPr>
              <a:t> I learn.</a:t>
            </a:r>
            <a:endParaRPr lang="en-US" b="1" dirty="0">
              <a:solidFill>
                <a:srgbClr val="7030A0"/>
              </a:solidFill>
              <a:latin typeface="Calibri" panose="020F0502020204030204" pitchFamily="34" charset="0"/>
            </a:endParaRPr>
          </a:p>
        </p:txBody>
      </p:sp>
      <p:sp>
        <p:nvSpPr>
          <p:cNvPr id="22" name="TextBox 21"/>
          <p:cNvSpPr txBox="1"/>
          <p:nvPr/>
        </p:nvSpPr>
        <p:spPr>
          <a:xfrm>
            <a:off x="6817098" y="1687587"/>
            <a:ext cx="1469571" cy="319446"/>
          </a:xfrm>
          <a:prstGeom prst="rect">
            <a:avLst/>
          </a:prstGeom>
          <a:noFill/>
        </p:spPr>
        <p:txBody>
          <a:bodyPr wrap="square" rtlCol="0">
            <a:spAutoFit/>
          </a:bodyPr>
          <a:lstStyle/>
          <a:p>
            <a:r>
              <a:rPr lang="en-US" b="1" i="1" u="sng" dirty="0" smtClean="0">
                <a:solidFill>
                  <a:schemeClr val="accent4">
                    <a:lumMod val="75000"/>
                  </a:schemeClr>
                </a:solidFill>
                <a:latin typeface="Calibri" charset="0"/>
                <a:ea typeface="Calibri" charset="0"/>
                <a:cs typeface="Calibri" charset="0"/>
              </a:rPr>
              <a:t>Who </a:t>
            </a:r>
            <a:r>
              <a:rPr lang="en-US" b="1" i="1" dirty="0" smtClean="0">
                <a:solidFill>
                  <a:schemeClr val="accent4">
                    <a:lumMod val="75000"/>
                  </a:schemeClr>
                </a:solidFill>
                <a:latin typeface="Calibri" charset="0"/>
                <a:ea typeface="Calibri" charset="0"/>
                <a:cs typeface="Calibri" charset="0"/>
              </a:rPr>
              <a:t>I am.</a:t>
            </a:r>
            <a:endParaRPr lang="en-US" b="1"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6019479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wipe(down)">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down)">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8067"/>
          </a:xfrm>
        </p:spPr>
        <p:txBody>
          <a:bodyPr>
            <a:normAutofit/>
          </a:bodyPr>
          <a:lstStyle/>
          <a:p>
            <a:r>
              <a:rPr lang="en-US" sz="4000" b="1" dirty="0">
                <a:solidFill>
                  <a:schemeClr val="accent5">
                    <a:lumMod val="75000"/>
                  </a:schemeClr>
                </a:solidFill>
              </a:rPr>
              <a:t>Enhanced Lesson Design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aphicFrame>
        <p:nvGraphicFramePr>
          <p:cNvPr id="4" name="Shape 572"/>
          <p:cNvGraphicFramePr/>
          <p:nvPr>
            <p:extLst>
              <p:ext uri="{D42A27DB-BD31-4B8C-83A1-F6EECF244321}">
                <p14:modId xmlns:p14="http://schemas.microsoft.com/office/powerpoint/2010/main" val="4193086940"/>
              </p:ext>
            </p:extLst>
          </p:nvPr>
        </p:nvGraphicFramePr>
        <p:xfrm>
          <a:off x="432486" y="1219202"/>
          <a:ext cx="8561298" cy="5503917"/>
        </p:xfrm>
        <a:graphic>
          <a:graphicData uri="http://schemas.openxmlformats.org/drawingml/2006/table">
            <a:tbl>
              <a:tblPr>
                <a:noFill/>
              </a:tblPr>
              <a:tblGrid>
                <a:gridCol w="4003438"/>
                <a:gridCol w="4557860"/>
              </a:tblGrid>
              <a:tr h="718455">
                <a:tc>
                  <a:txBody>
                    <a:bodyPr/>
                    <a:lstStyle/>
                    <a:p>
                      <a:pPr lvl="0" algn="ctr" rtl="0">
                        <a:spcBef>
                          <a:spcPts val="0"/>
                        </a:spcBef>
                        <a:buNone/>
                      </a:pPr>
                      <a:r>
                        <a:rPr lang="en" sz="1800" b="1" dirty="0" smtClean="0">
                          <a:solidFill>
                            <a:schemeClr val="bg1"/>
                          </a:solidFill>
                          <a:latin typeface="Calibri"/>
                          <a:ea typeface="Calibri"/>
                          <a:cs typeface="Calibri"/>
                          <a:sym typeface="Calibri"/>
                        </a:rPr>
                        <a:t>Motivational </a:t>
                      </a:r>
                      <a:r>
                        <a:rPr lang="en" sz="1800" b="1" dirty="0">
                          <a:solidFill>
                            <a:schemeClr val="bg1"/>
                          </a:solidFill>
                          <a:latin typeface="Calibri"/>
                          <a:ea typeface="Calibri"/>
                          <a:cs typeface="Calibri"/>
                          <a:sym typeface="Calibri"/>
                        </a:rPr>
                        <a:t>Indicator/Strategy</a:t>
                      </a:r>
                    </a:p>
                  </a:txBody>
                  <a:tcPr marL="106773" marR="106773" marT="106773" marB="106773">
                    <a:solidFill>
                      <a:srgbClr val="C00000"/>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C00000"/>
                    </a:solidFill>
                  </a:tcPr>
                </a:tc>
              </a:tr>
              <a:tr h="528512">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Promotes a growth mindset</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9724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Stimulates interest in topic</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624331">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Includes student choice</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97579">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Connects with students’ aspirations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42040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Differentiated</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106773" marR="106773" marT="106773" marB="106773">
                    <a:solidFill>
                      <a:srgbClr val="F3F3F3"/>
                    </a:solidFill>
                  </a:tcPr>
                </a:tc>
              </a:tr>
              <a:tr h="51112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Celebrates accomplishments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Provides high levels of engagement</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Includes clear indicators of progress</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spTree>
    <p:extLst>
      <p:ext uri="{BB962C8B-B14F-4D97-AF65-F5344CB8AC3E}">
        <p14:creationId xmlns:p14="http://schemas.microsoft.com/office/powerpoint/2010/main" val="2785172383"/>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8193"/>
          </a:xfrm>
        </p:spPr>
        <p:txBody>
          <a:bodyPr>
            <a:normAutofit/>
          </a:bodyPr>
          <a:lstStyle/>
          <a:p>
            <a:r>
              <a:rPr lang="en-US" sz="4000" b="1" dirty="0">
                <a:solidFill>
                  <a:schemeClr val="accent5">
                    <a:lumMod val="75000"/>
                  </a:schemeClr>
                </a:solidFill>
              </a:rPr>
              <a:t>Enhanced Lesson Design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graphicFrame>
        <p:nvGraphicFramePr>
          <p:cNvPr id="7" name="Shape 572"/>
          <p:cNvGraphicFramePr/>
          <p:nvPr>
            <p:extLst>
              <p:ext uri="{D42A27DB-BD31-4B8C-83A1-F6EECF244321}">
                <p14:modId xmlns:p14="http://schemas.microsoft.com/office/powerpoint/2010/main" val="3000940780"/>
              </p:ext>
            </p:extLst>
          </p:nvPr>
        </p:nvGraphicFramePr>
        <p:xfrm>
          <a:off x="481914" y="1219202"/>
          <a:ext cx="8511870" cy="5486617"/>
        </p:xfrm>
        <a:graphic>
          <a:graphicData uri="http://schemas.openxmlformats.org/drawingml/2006/table">
            <a:tbl>
              <a:tblPr>
                <a:noFill/>
              </a:tblPr>
              <a:tblGrid>
                <a:gridCol w="3980324"/>
                <a:gridCol w="4531546"/>
              </a:tblGrid>
              <a:tr h="718455">
                <a:tc>
                  <a:txBody>
                    <a:bodyPr/>
                    <a:lstStyle/>
                    <a:p>
                      <a:pPr lvl="0" algn="ctr" rtl="0">
                        <a:spcBef>
                          <a:spcPts val="0"/>
                        </a:spcBef>
                        <a:buNone/>
                      </a:pPr>
                      <a:r>
                        <a:rPr lang="en" sz="1800" b="1" dirty="0" smtClean="0">
                          <a:solidFill>
                            <a:schemeClr val="bg1"/>
                          </a:solidFill>
                          <a:latin typeface="Calibri"/>
                          <a:ea typeface="Calibri"/>
                          <a:cs typeface="Calibri"/>
                          <a:sym typeface="Calibri"/>
                        </a:rPr>
                        <a:t>Motivational </a:t>
                      </a:r>
                      <a:r>
                        <a:rPr lang="en" sz="1800" b="1" dirty="0">
                          <a:solidFill>
                            <a:schemeClr val="bg1"/>
                          </a:solidFill>
                          <a:latin typeface="Calibri"/>
                          <a:ea typeface="Calibri"/>
                          <a:cs typeface="Calibri"/>
                          <a:sym typeface="Calibri"/>
                        </a:rPr>
                        <a:t>Indicator/Strategy</a:t>
                      </a:r>
                    </a:p>
                  </a:txBody>
                  <a:tcPr marL="106773" marR="106773" marT="106773" marB="106773">
                    <a:solidFill>
                      <a:srgbClr val="C00000"/>
                    </a:solidFill>
                  </a:tcPr>
                </a:tc>
                <a:tc>
                  <a:txBody>
                    <a:bodyPr/>
                    <a:lstStyle/>
                    <a:p>
                      <a:pPr lvl="0" algn="ctr" rtl="0">
                        <a:spcBef>
                          <a:spcPts val="0"/>
                        </a:spcBef>
                        <a:buNone/>
                      </a:pPr>
                      <a:r>
                        <a:rPr lang="en" sz="1800" b="1" dirty="0">
                          <a:solidFill>
                            <a:schemeClr val="bg1"/>
                          </a:solidFill>
                          <a:latin typeface="Calibri"/>
                          <a:ea typeface="Calibri"/>
                          <a:cs typeface="Calibri"/>
                          <a:sym typeface="Calibri"/>
                        </a:rPr>
                        <a:t>How Can You Strengthen the Competency?</a:t>
                      </a:r>
                    </a:p>
                  </a:txBody>
                  <a:tcPr marL="106773" marR="106773" marT="106773" marB="106773">
                    <a:solidFill>
                      <a:srgbClr val="C00000"/>
                    </a:solidFill>
                  </a:tcPr>
                </a:tc>
              </a:tr>
              <a:tr h="528512">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Promotes a growth mindset</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106773" marR="106773" marT="106773" marB="106773">
                    <a:solidFill>
                      <a:srgbClr val="F3F3F3"/>
                    </a:solidFill>
                  </a:tcPr>
                </a:tc>
              </a:tr>
              <a:tr h="59724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Stimulates interest in topic</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493130">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Includes student choice</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Students could self-select into roles. </a:t>
                      </a:r>
                      <a:endParaRPr sz="1200" dirty="0">
                        <a:latin typeface="Calibri"/>
                        <a:ea typeface="Calibri"/>
                        <a:cs typeface="Calibri"/>
                        <a:sym typeface="Calibri"/>
                      </a:endParaRPr>
                    </a:p>
                  </a:txBody>
                  <a:tcPr marL="106773" marR="106773" marT="106773" marB="106773">
                    <a:solidFill>
                      <a:srgbClr val="F3F3F3"/>
                    </a:solidFill>
                  </a:tcPr>
                </a:tc>
              </a:tr>
              <a:tr h="597579">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Connects with students’ aspirations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lvl="0" rtl="0">
                        <a:spcBef>
                          <a:spcPts val="0"/>
                        </a:spcBef>
                        <a:buNone/>
                      </a:pPr>
                      <a:r>
                        <a:rPr lang="en" sz="11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106773" marR="106773" marT="106773" marB="106773">
                    <a:solidFill>
                      <a:srgbClr val="F3F3F3"/>
                    </a:solidFill>
                  </a:tcPr>
                </a:tc>
              </a:tr>
              <a:tr h="42040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Differentiated</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Student prompts could differ based on reading level or informal assessment.</a:t>
                      </a:r>
                      <a:endParaRPr lang="en" sz="1200" b="0" i="0" dirty="0">
                        <a:solidFill>
                          <a:srgbClr val="F3F3F3"/>
                        </a:solidFill>
                        <a:latin typeface="Handwriting - Dakota" charset="0"/>
                        <a:ea typeface="Handwriting - Dakota" charset="0"/>
                        <a:cs typeface="Handwriting - Dakota" charset="0"/>
                        <a:sym typeface="Dancing Script"/>
                      </a:endParaRPr>
                    </a:p>
                  </a:txBody>
                  <a:tcPr marL="106773" marR="106773" marT="106773" marB="106773">
                    <a:solidFill>
                      <a:srgbClr val="F3F3F3"/>
                    </a:solidFill>
                  </a:tcPr>
                </a:tc>
              </a:tr>
              <a:tr h="511125">
                <a:tc>
                  <a:txBody>
                    <a:bodyPr/>
                    <a:lstStyle/>
                    <a:p>
                      <a:pPr lvl="0" rtl="0">
                        <a:lnSpc>
                          <a:spcPct val="100000"/>
                        </a:lnSpc>
                        <a:spcBef>
                          <a:spcPts val="0"/>
                        </a:spcBef>
                        <a:buNone/>
                      </a:pPr>
                      <a:r>
                        <a:rPr lang="en" sz="1600" dirty="0" smtClean="0">
                          <a:solidFill>
                            <a:schemeClr val="accent6">
                              <a:lumMod val="10000"/>
                            </a:schemeClr>
                          </a:solidFill>
                          <a:latin typeface="Calibri"/>
                          <a:ea typeface="Calibri"/>
                          <a:cs typeface="Calibri"/>
                          <a:sym typeface="Calibri"/>
                        </a:rPr>
                        <a:t>Celebrates accomplishments</a:t>
                      </a:r>
                      <a:endParaRPr lang="en" sz="1600" dirty="0">
                        <a:solidFill>
                          <a:schemeClr val="accent6">
                            <a:lumMod val="10000"/>
                          </a:schemeClr>
                        </a:solidFill>
                        <a:latin typeface="Calibri"/>
                        <a:ea typeface="Calibri"/>
                        <a:cs typeface="Calibri"/>
                        <a:sym typeface="Calibri"/>
                      </a:endParaRPr>
                    </a:p>
                  </a:txBody>
                  <a:tcPr marL="106773" marR="106773" marT="106773" marB="106773">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dirty="0" smtClean="0">
                          <a:solidFill>
                            <a:srgbClr val="FF0000"/>
                          </a:solidFill>
                          <a:latin typeface="Handwriting - Dakota" charset="0"/>
                          <a:ea typeface="Handwriting - Dakota" charset="0"/>
                          <a:cs typeface="Handwriting - Dakota" charset="0"/>
                          <a:sym typeface="Dancing Script"/>
                        </a:rPr>
                        <a:t>The teacher could lead a reflection of the role play to shout out particularly strong student contributions and which branch may have won.</a:t>
                      </a: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Provides high levels of engagement</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r h="5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600" dirty="0" smtClean="0">
                          <a:solidFill>
                            <a:schemeClr val="accent6">
                              <a:lumMod val="10000"/>
                            </a:schemeClr>
                          </a:solidFill>
                          <a:latin typeface="Calibri"/>
                          <a:ea typeface="Calibri"/>
                          <a:cs typeface="Calibri"/>
                          <a:sym typeface="Calibri"/>
                        </a:rPr>
                        <a:t>Includes clear indicators of progress</a:t>
                      </a:r>
                    </a:p>
                  </a:txBody>
                  <a:tcPr marL="106773" marR="106773" marT="106773" marB="106773">
                    <a:solidFill>
                      <a:srgbClr val="F3F3F3"/>
                    </a:solidFill>
                  </a:tcPr>
                </a:tc>
                <a:tc>
                  <a:txBody>
                    <a:bodyPr/>
                    <a:lstStyle/>
                    <a:p>
                      <a:pPr lvl="0" rtl="0">
                        <a:spcBef>
                          <a:spcPts val="0"/>
                        </a:spcBef>
                        <a:buNone/>
                      </a:pPr>
                      <a:endParaRPr sz="1100" dirty="0">
                        <a:latin typeface="Calibri"/>
                        <a:ea typeface="Calibri"/>
                        <a:cs typeface="Calibri"/>
                        <a:sym typeface="Calibri"/>
                      </a:endParaRPr>
                    </a:p>
                  </a:txBody>
                  <a:tcPr marL="106773" marR="106773" marT="106773" marB="106773">
                    <a:solidFill>
                      <a:srgbClr val="F3F3F3"/>
                    </a:solidFill>
                  </a:tcPr>
                </a:tc>
              </a:tr>
            </a:tbl>
          </a:graphicData>
        </a:graphic>
      </p:graphicFrame>
    </p:spTree>
    <p:extLst>
      <p:ext uri="{BB962C8B-B14F-4D97-AF65-F5344CB8AC3E}">
        <p14:creationId xmlns:p14="http://schemas.microsoft.com/office/powerpoint/2010/main" val="2313323748"/>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223" y="1027907"/>
            <a:ext cx="6549382" cy="4912037"/>
          </a:xfrm>
          <a:prstGeom prst="rect">
            <a:avLst/>
          </a:prstGeom>
        </p:spPr>
      </p:pic>
    </p:spTree>
    <p:extLst>
      <p:ext uri="{BB962C8B-B14F-4D97-AF65-F5344CB8AC3E}">
        <p14:creationId xmlns:p14="http://schemas.microsoft.com/office/powerpoint/2010/main" val="1626259077"/>
      </p:ext>
    </p:extLst>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08857"/>
            <a:ext cx="7886700" cy="4351338"/>
          </a:xfrm>
        </p:spPr>
        <p:txBody>
          <a:bodyPr/>
          <a:lstStyle/>
          <a:p>
            <a:pPr lvl="0" algn="ctr">
              <a:spcBef>
                <a:spcPts val="0"/>
              </a:spcBef>
              <a:spcAft>
                <a:spcPts val="0"/>
              </a:spcAft>
              <a:buNone/>
            </a:pPr>
            <a:r>
              <a:rPr lang="en-US" sz="2800" b="1" dirty="0" smtClean="0">
                <a:solidFill>
                  <a:srgbClr val="7030A0"/>
                </a:solidFill>
              </a:rPr>
              <a:t>Your Turn: Sample Lesson Plan</a:t>
            </a:r>
          </a:p>
          <a:p>
            <a:pPr lvl="0" algn="ctr">
              <a:spcBef>
                <a:spcPts val="0"/>
              </a:spcBef>
              <a:spcAft>
                <a:spcPts val="0"/>
              </a:spcAft>
              <a:buNone/>
            </a:pPr>
            <a:endParaRPr lang="en-US" sz="2800" b="1" dirty="0">
              <a:solidFill>
                <a:srgbClr val="7030A0"/>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How well does it stack up against the Personal Competencies Checklist?</a:t>
            </a:r>
          </a:p>
          <a:p>
            <a:pPr marL="285750" lvl="0" indent="-285750">
              <a:spcBef>
                <a:spcPts val="0"/>
              </a:spcBef>
              <a:spcAft>
                <a:spcPts val="0"/>
              </a:spcAft>
              <a:buFont typeface="Arial" charset="0"/>
              <a:buChar char="•"/>
            </a:pPr>
            <a:endParaRPr lang="en-US" sz="2800" b="1" dirty="0">
              <a:solidFill>
                <a:schemeClr val="dk1"/>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Which competencies does this teacher need to enhance? </a:t>
            </a:r>
          </a:p>
          <a:p>
            <a:pPr marL="285750" lvl="0" indent="-285750">
              <a:spcBef>
                <a:spcPts val="0"/>
              </a:spcBef>
              <a:spcAft>
                <a:spcPts val="0"/>
              </a:spcAft>
              <a:buFont typeface="Arial" charset="0"/>
              <a:buChar char="•"/>
            </a:pPr>
            <a:endParaRPr lang="en-US" sz="2800" b="1" dirty="0">
              <a:solidFill>
                <a:schemeClr val="dk1"/>
              </a:solidFill>
            </a:endParaRPr>
          </a:p>
          <a:p>
            <a:pPr marL="514350" lvl="0" indent="-285750">
              <a:spcBef>
                <a:spcPts val="0"/>
              </a:spcBef>
              <a:spcAft>
                <a:spcPts val="0"/>
              </a:spcAft>
              <a:buClr>
                <a:schemeClr val="dk1"/>
              </a:buClr>
              <a:buFont typeface="Arial" charset="0"/>
              <a:buChar char="•"/>
            </a:pPr>
            <a:r>
              <a:rPr lang="en-US" sz="2800" b="1" dirty="0">
                <a:solidFill>
                  <a:schemeClr val="dk1"/>
                </a:solidFill>
              </a:rPr>
              <a:t>What are some ways that they can improve their lessons to better incorporate the four competencies?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255754264"/>
      </p:ext>
    </p:extLst>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7620"/>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785587" y="1395413"/>
            <a:ext cx="7977413" cy="5027158"/>
          </a:xfrm>
        </p:spPr>
        <p:txBody>
          <a:bodyPr>
            <a:normAutofit lnSpcReduction="10000"/>
          </a:bodyPr>
          <a:lstStyle/>
          <a:p>
            <a:pPr algn="ctr">
              <a:spcBef>
                <a:spcPts val="0"/>
              </a:spcBef>
              <a:spcAft>
                <a:spcPts val="0"/>
              </a:spcAft>
              <a:buNone/>
            </a:pPr>
            <a:r>
              <a:rPr lang="en-US" sz="2800" b="1" dirty="0">
                <a:solidFill>
                  <a:srgbClr val="7030A0"/>
                </a:solidFill>
              </a:rPr>
              <a:t>Your Turn: </a:t>
            </a:r>
            <a:r>
              <a:rPr lang="en-US" sz="2800" b="1" dirty="0" smtClean="0">
                <a:solidFill>
                  <a:srgbClr val="7030A0"/>
                </a:solidFill>
              </a:rPr>
              <a:t>Your </a:t>
            </a:r>
            <a:r>
              <a:rPr lang="en-US" sz="2800" b="1" dirty="0">
                <a:solidFill>
                  <a:srgbClr val="7030A0"/>
                </a:solidFill>
              </a:rPr>
              <a:t>Lesson Plan</a:t>
            </a:r>
          </a:p>
          <a:p>
            <a:pPr lvl="0" algn="ctr">
              <a:spcBef>
                <a:spcPts val="0"/>
              </a:spcBef>
              <a:spcAft>
                <a:spcPts val="0"/>
              </a:spcAft>
              <a:buNone/>
            </a:pPr>
            <a:endParaRPr lang="en-US" sz="2800" dirty="0" smtClean="0">
              <a:solidFill>
                <a:schemeClr val="tx1"/>
              </a:solidFill>
            </a:endParaRPr>
          </a:p>
          <a:p>
            <a:pPr marL="0" lvl="0" indent="0">
              <a:spcBef>
                <a:spcPts val="0"/>
              </a:spcBef>
              <a:spcAft>
                <a:spcPts val="0"/>
              </a:spcAft>
              <a:buNone/>
            </a:pPr>
            <a:r>
              <a:rPr lang="en-US" sz="2800" dirty="0" smtClean="0">
                <a:solidFill>
                  <a:schemeClr val="tx1"/>
                </a:solidFill>
              </a:rPr>
              <a:t>How </a:t>
            </a:r>
            <a:r>
              <a:rPr lang="en-US" sz="2800" dirty="0">
                <a:solidFill>
                  <a:schemeClr val="tx1"/>
                </a:solidFill>
              </a:rPr>
              <a:t>well does </a:t>
            </a:r>
            <a:r>
              <a:rPr lang="en-US" sz="2800" i="1" dirty="0">
                <a:solidFill>
                  <a:schemeClr val="tx1"/>
                </a:solidFill>
              </a:rPr>
              <a:t>your own</a:t>
            </a:r>
            <a:r>
              <a:rPr lang="en-US" sz="2800" dirty="0">
                <a:solidFill>
                  <a:schemeClr val="tx1"/>
                </a:solidFill>
              </a:rPr>
              <a:t> lesson incorporate the personal competencies? </a:t>
            </a:r>
          </a:p>
          <a:p>
            <a:pPr lvl="0" algn="ctr">
              <a:spcBef>
                <a:spcPts val="0"/>
              </a:spcBef>
              <a:spcAft>
                <a:spcPts val="0"/>
              </a:spcAft>
              <a:buNone/>
            </a:pPr>
            <a:endParaRPr lang="en-US" sz="2800"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Take a look at how the competencies are addressed within your lesson(s).</a:t>
            </a:r>
          </a:p>
          <a:p>
            <a:pPr marL="0" indent="0">
              <a:spcBef>
                <a:spcPts val="0"/>
              </a:spcBef>
              <a:spcAft>
                <a:spcPts val="0"/>
              </a:spcAft>
              <a:buNone/>
            </a:pPr>
            <a:endParaRPr lang="en-US" sz="2800" b="1"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What did you find out?  Any overlap with your survey results from yesterday?</a:t>
            </a:r>
          </a:p>
          <a:p>
            <a:pPr marL="0" indent="0">
              <a:spcBef>
                <a:spcPts val="0"/>
              </a:spcBef>
              <a:spcAft>
                <a:spcPts val="0"/>
              </a:spcAft>
              <a:buNone/>
            </a:pPr>
            <a:endParaRPr lang="en-US" sz="2800" b="1" dirty="0">
              <a:solidFill>
                <a:schemeClr val="tx1"/>
              </a:solidFill>
            </a:endParaRPr>
          </a:p>
          <a:p>
            <a:pPr marL="114300" lvl="0" indent="0">
              <a:spcBef>
                <a:spcPts val="0"/>
              </a:spcBef>
              <a:spcAft>
                <a:spcPts val="0"/>
              </a:spcAft>
              <a:buClr>
                <a:srgbClr val="F3F3F3"/>
              </a:buClr>
              <a:buSzPct val="100000"/>
              <a:buNone/>
            </a:pPr>
            <a:r>
              <a:rPr lang="en-US" sz="2800" b="1" dirty="0">
                <a:solidFill>
                  <a:schemeClr val="tx1"/>
                </a:solidFill>
              </a:rPr>
              <a:t>How can you better incorporate elements of the competencies into your lesson?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639743245"/>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89180"/>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95413"/>
            <a:ext cx="8134350" cy="5190444"/>
          </a:xfrm>
        </p:spPr>
        <p:txBody>
          <a:bodyPr/>
          <a:lstStyle/>
          <a:p>
            <a:pPr marL="0" lvl="0" indent="0">
              <a:spcBef>
                <a:spcPts val="0"/>
              </a:spcBef>
              <a:buNone/>
            </a:pPr>
            <a:r>
              <a:rPr lang="en" sz="2800" b="1" dirty="0" smtClean="0"/>
              <a:t>How </a:t>
            </a:r>
            <a:r>
              <a:rPr lang="en" sz="2800" b="1" dirty="0"/>
              <a:t>might the personal competencies further apply to your teaching behaviors</a:t>
            </a:r>
            <a:r>
              <a:rPr lang="en" sz="2800" b="1" dirty="0" smtClean="0"/>
              <a:t>? </a:t>
            </a:r>
          </a:p>
          <a:p>
            <a:pPr marL="0" lvl="0" indent="0">
              <a:spcBef>
                <a:spcPts val="0"/>
              </a:spcBef>
              <a:buNone/>
            </a:pPr>
            <a:endParaRPr lang="en" sz="2800" b="1" dirty="0"/>
          </a:p>
          <a:p>
            <a:pPr marL="514350" lvl="0" indent="-285750">
              <a:spcBef>
                <a:spcPts val="0"/>
              </a:spcBef>
              <a:spcAft>
                <a:spcPts val="600"/>
              </a:spcAft>
              <a:buFont typeface="Arial" charset="0"/>
              <a:buChar char="•"/>
            </a:pPr>
            <a:r>
              <a:rPr lang="en" sz="2800" dirty="0"/>
              <a:t>While teaching whole-group</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working with a small group</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working one on one? </a:t>
            </a:r>
            <a:endParaRPr lang="en" sz="2800" dirty="0" smtClean="0"/>
          </a:p>
          <a:p>
            <a:pPr marL="514350" lvl="0" indent="-285750">
              <a:spcBef>
                <a:spcPts val="0"/>
              </a:spcBef>
              <a:spcAft>
                <a:spcPts val="600"/>
              </a:spcAft>
              <a:buFont typeface="Arial" charset="0"/>
              <a:buChar char="•"/>
            </a:pPr>
            <a:r>
              <a:rPr lang="en" sz="2800" dirty="0" smtClean="0"/>
              <a:t>While </a:t>
            </a:r>
            <a:r>
              <a:rPr lang="en" sz="2800" dirty="0"/>
              <a:t>assigning students enrichment activities to extend learning</a:t>
            </a:r>
            <a:r>
              <a:rPr lang="en" sz="2800" dirty="0" smtClean="0"/>
              <a:t>?</a:t>
            </a:r>
          </a:p>
          <a:p>
            <a:pPr marL="514350" lvl="0" indent="-285750">
              <a:spcBef>
                <a:spcPts val="0"/>
              </a:spcBef>
              <a:spcAft>
                <a:spcPts val="600"/>
              </a:spcAft>
              <a:buFont typeface="Arial" charset="0"/>
              <a:buChar char="•"/>
            </a:pPr>
            <a:r>
              <a:rPr lang="en" sz="2800" dirty="0" smtClean="0"/>
              <a:t>While </a:t>
            </a:r>
            <a:r>
              <a:rPr lang="en" sz="2800" dirty="0"/>
              <a:t>providing peer-led activities?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695287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308857"/>
            <a:ext cx="7886700" cy="4868106"/>
          </a:xfrm>
        </p:spPr>
        <p:txBody>
          <a:bodyPr>
            <a:normAutofit/>
          </a:bodyPr>
          <a:lstStyle/>
          <a:p>
            <a:pPr lvl="0" algn="ctr">
              <a:spcBef>
                <a:spcPts val="0"/>
              </a:spcBef>
              <a:buNone/>
            </a:pPr>
            <a:r>
              <a:rPr lang="en" sz="3600" dirty="0" smtClean="0">
                <a:solidFill>
                  <a:schemeClr val="tx1"/>
                </a:solidFill>
                <a:latin typeface="Calibri Regular" charset="0"/>
                <a:ea typeface="Calibri Regular" charset="0"/>
                <a:cs typeface="Calibri Regular" charset="0"/>
                <a:sym typeface="Average"/>
              </a:rPr>
              <a:t>Sharing </a:t>
            </a:r>
            <a:r>
              <a:rPr lang="en" sz="3600" smtClean="0">
                <a:solidFill>
                  <a:schemeClr val="tx1"/>
                </a:solidFill>
                <a:latin typeface="Calibri Regular" charset="0"/>
                <a:ea typeface="Calibri Regular" charset="0"/>
                <a:cs typeface="Calibri Regular" charset="0"/>
                <a:sym typeface="Average"/>
              </a:rPr>
              <a:t>Out Lesson Designs </a:t>
            </a:r>
            <a:endParaRPr lang="en" sz="3600" dirty="0">
              <a:solidFill>
                <a:schemeClr val="tx1"/>
              </a:solidFill>
              <a:latin typeface="Calibri Regular" charset="0"/>
              <a:ea typeface="Calibri Regular" charset="0"/>
              <a:cs typeface="Calibri Regular" charset="0"/>
              <a:sym typeface="Averag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pic>
        <p:nvPicPr>
          <p:cNvPr id="5" name="Shape 624" descr="Hands, Silhouette, Teamwork ..."/>
          <p:cNvPicPr preferRelativeResize="0"/>
          <p:nvPr/>
        </p:nvPicPr>
        <p:blipFill>
          <a:blip r:embed="rId4">
            <a:alphaModFix/>
          </a:blip>
          <a:stretch>
            <a:fillRect/>
          </a:stretch>
        </p:blipFill>
        <p:spPr>
          <a:xfrm>
            <a:off x="1717589" y="2462997"/>
            <a:ext cx="5526990" cy="3312149"/>
          </a:xfrm>
          <a:prstGeom prst="rect">
            <a:avLst/>
          </a:prstGeom>
          <a:noFill/>
          <a:ln>
            <a:noFill/>
          </a:ln>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924212476"/>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807223"/>
          </a:xfrm>
        </p:spPr>
        <p:txBody>
          <a:bodyPr>
            <a:normAutofit/>
          </a:bodyPr>
          <a:lstStyle/>
          <a:p>
            <a:r>
              <a:rPr lang="en-US" sz="4000" b="1" dirty="0">
                <a:solidFill>
                  <a:schemeClr val="accent5">
                    <a:lumMod val="75000"/>
                  </a:schemeClr>
                </a:solidFill>
              </a:rPr>
              <a:t>Enhanced Lesson Design</a:t>
            </a:r>
          </a:p>
        </p:txBody>
      </p:sp>
      <p:sp>
        <p:nvSpPr>
          <p:cNvPr id="4" name="Content Placeholder 3"/>
          <p:cNvSpPr>
            <a:spLocks noGrp="1"/>
          </p:cNvSpPr>
          <p:nvPr>
            <p:ph idx="1"/>
          </p:nvPr>
        </p:nvSpPr>
        <p:spPr>
          <a:xfrm>
            <a:off x="628650" y="1203345"/>
            <a:ext cx="7886700" cy="4973618"/>
          </a:xfrm>
        </p:spPr>
        <p:txBody>
          <a:bodyPr>
            <a:noAutofit/>
          </a:bodyPr>
          <a:lstStyle/>
          <a:p>
            <a:pPr lvl="0">
              <a:spcBef>
                <a:spcPts val="0"/>
              </a:spcBef>
              <a:buNone/>
            </a:pPr>
            <a:r>
              <a:rPr lang="en" sz="2800" dirty="0"/>
              <a:t>As teachers, you design lessons all the time, but this training gave you a new lens to look through while planning. </a:t>
            </a:r>
          </a:p>
          <a:p>
            <a:pPr lvl="0">
              <a:spcBef>
                <a:spcPts val="0"/>
              </a:spcBef>
              <a:buNone/>
            </a:pPr>
            <a:r>
              <a:rPr lang="en" sz="2800" dirty="0"/>
              <a:t>At your tables, talk about how this process has been for you. </a:t>
            </a:r>
          </a:p>
          <a:p>
            <a:pPr marL="514350" lvl="0" indent="-285750">
              <a:spcBef>
                <a:spcPts val="0"/>
              </a:spcBef>
              <a:spcAft>
                <a:spcPts val="0"/>
              </a:spcAft>
              <a:buFont typeface="Arial" charset="0"/>
              <a:buChar char="•"/>
            </a:pPr>
            <a:r>
              <a:rPr lang="en" sz="2800" dirty="0"/>
              <a:t>What was the most intuitive part of the process?</a:t>
            </a:r>
          </a:p>
          <a:p>
            <a:pPr marL="514350" lvl="0" indent="-285750">
              <a:spcBef>
                <a:spcPts val="0"/>
              </a:spcBef>
              <a:spcAft>
                <a:spcPts val="0"/>
              </a:spcAft>
              <a:buFont typeface="Arial" charset="0"/>
              <a:buChar char="•"/>
            </a:pPr>
            <a:r>
              <a:rPr lang="en" sz="2800" dirty="0"/>
              <a:t>What was the most confusing or challenging part of the process? </a:t>
            </a:r>
          </a:p>
          <a:p>
            <a:pPr marL="514350" lvl="0" indent="-285750">
              <a:spcBef>
                <a:spcPts val="0"/>
              </a:spcBef>
              <a:spcAft>
                <a:spcPts val="0"/>
              </a:spcAft>
              <a:buFont typeface="Arial" charset="0"/>
              <a:buChar char="•"/>
            </a:pPr>
            <a:r>
              <a:rPr lang="en" sz="2800" dirty="0"/>
              <a:t>How did the ELD process help you think through the four competencies?</a:t>
            </a:r>
          </a:p>
          <a:p>
            <a:pPr marL="514350" lvl="0" indent="-285750">
              <a:spcBef>
                <a:spcPts val="0"/>
              </a:spcBef>
              <a:spcAft>
                <a:spcPts val="0"/>
              </a:spcAft>
              <a:buFont typeface="Arial" charset="0"/>
              <a:buChar char="•"/>
            </a:pPr>
            <a:r>
              <a:rPr lang="en" sz="2800" dirty="0"/>
              <a:t>How will you continue to use ELD during the school year?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73" y="228618"/>
            <a:ext cx="848902" cy="873579"/>
          </a:xfrm>
          <a:prstGeom prst="rect">
            <a:avLst/>
          </a:prstGeom>
        </p:spPr>
      </p:pic>
      <p:grpSp>
        <p:nvGrpSpPr>
          <p:cNvPr id="6" name="Group 5"/>
          <p:cNvGrpSpPr/>
          <p:nvPr/>
        </p:nvGrpSpPr>
        <p:grpSpPr>
          <a:xfrm>
            <a:off x="157536" y="6165388"/>
            <a:ext cx="2469918" cy="668430"/>
            <a:chOff x="1801140" y="4559168"/>
            <a:chExt cx="6645357" cy="17836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420137178"/>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What We Learned Together</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556950"/>
            <a:ext cx="7886700" cy="4145879"/>
          </a:xfrm>
        </p:spPr>
        <p:txBody>
          <a:bodyPr>
            <a:normAutofit/>
          </a:bodyPr>
          <a:lstStyle/>
          <a:p>
            <a:pPr marL="228600" indent="0">
              <a:lnSpc>
                <a:spcPct val="100000"/>
              </a:lnSpc>
              <a:spcAft>
                <a:spcPts val="1200"/>
              </a:spcAft>
              <a:buNone/>
            </a:pPr>
            <a:r>
              <a:rPr lang="en" sz="3600" dirty="0" smtClean="0">
                <a:latin typeface="Calibri" charset="0"/>
                <a:ea typeface="Calibri" charset="0"/>
                <a:cs typeface="Calibri" charset="0"/>
              </a:rPr>
              <a:t>Did we:</a:t>
            </a:r>
            <a:endParaRPr lang="en" sz="3600" dirty="0">
              <a:latin typeface="Calibri" charset="0"/>
              <a:ea typeface="Calibri" charset="0"/>
              <a:cs typeface="Calibri" charset="0"/>
            </a:endParaRPr>
          </a:p>
          <a:p>
            <a:pPr marL="800100" indent="-457200">
              <a:lnSpc>
                <a:spcPct val="100000"/>
              </a:lnSpc>
              <a:spcAft>
                <a:spcPts val="1200"/>
              </a:spcAft>
              <a:buFont typeface="+mj-lt"/>
              <a:buAutoNum type="arabicPeriod"/>
            </a:pPr>
            <a:r>
              <a:rPr lang="en" sz="3600" dirty="0" smtClean="0">
                <a:latin typeface="Calibri" charset="0"/>
                <a:ea typeface="Calibri" charset="0"/>
                <a:cs typeface="Calibri" charset="0"/>
              </a:rPr>
              <a:t>Adapt a lesson plan to include the personal competencies?</a:t>
            </a:r>
          </a:p>
          <a:p>
            <a:pPr marL="800100" indent="-457200">
              <a:lnSpc>
                <a:spcPct val="100000"/>
              </a:lnSpc>
              <a:spcAft>
                <a:spcPts val="1200"/>
              </a:spcAft>
              <a:buFont typeface="+mj-lt"/>
              <a:buAutoNum type="arabicPeriod"/>
            </a:pPr>
            <a:r>
              <a:rPr lang="en" sz="3600" dirty="0" smtClean="0">
                <a:latin typeface="Calibri" charset="0"/>
                <a:ea typeface="Calibri" charset="0"/>
                <a:cs typeface="Calibri" charset="0"/>
              </a:rPr>
              <a:t>Learn to construct lesson plans that include enhancement of the four personal competencies?</a:t>
            </a:r>
            <a:endParaRPr lang="en" sz="3600" dirty="0">
              <a:latin typeface="Calibri" charset="0"/>
              <a:ea typeface="Calibri" charset="0"/>
              <a:cs typeface="Calibri" charset="0"/>
            </a:endParaRPr>
          </a:p>
        </p:txBody>
      </p:sp>
      <p:grpSp>
        <p:nvGrpSpPr>
          <p:cNvPr id="4" name="Group 3"/>
          <p:cNvGrpSpPr/>
          <p:nvPr/>
        </p:nvGrpSpPr>
        <p:grpSpPr>
          <a:xfrm>
            <a:off x="157536" y="6165388"/>
            <a:ext cx="2469918" cy="668430"/>
            <a:chOff x="1801140" y="4559168"/>
            <a:chExt cx="6645357" cy="178364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416788396"/>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Next Steps</a:t>
            </a:r>
            <a:endParaRPr lang="en-US" sz="4000" b="1" dirty="0">
              <a:solidFill>
                <a:schemeClr val="accent5">
                  <a:lumMod val="75000"/>
                </a:schemeClr>
              </a:solidFill>
            </a:endParaRPr>
          </a:p>
        </p:txBody>
      </p:sp>
      <p:sp>
        <p:nvSpPr>
          <p:cNvPr id="3" name="Text Placeholder 2"/>
          <p:cNvSpPr>
            <a:spLocks noGrp="1"/>
          </p:cNvSpPr>
          <p:nvPr>
            <p:ph idx="1"/>
          </p:nvPr>
        </p:nvSpPr>
        <p:spPr/>
        <p:txBody>
          <a:bodyPr>
            <a:normAutofit/>
          </a:bodyPr>
          <a:lstStyle/>
          <a:p>
            <a:r>
              <a:rPr lang="en-US" sz="2800" b="1" dirty="0" smtClean="0"/>
              <a:t>What are some ways you can continue this work throughout the school year?</a:t>
            </a:r>
          </a:p>
          <a:p>
            <a:pPr marL="285750" indent="-285750">
              <a:buFont typeface="Arial" charset="0"/>
              <a:buChar char="•"/>
            </a:pPr>
            <a:r>
              <a:rPr lang="en-US" sz="2800" dirty="0" smtClean="0"/>
              <a:t>Talk to your colleagues who also attended this training and see how you can collectively include the competencies in your instruction and management practices.</a:t>
            </a:r>
            <a:endParaRPr lang="en-US" sz="2800" dirty="0"/>
          </a:p>
          <a:p>
            <a:pPr marL="285750" indent="-285750">
              <a:buFont typeface="Arial" charset="0"/>
              <a:buChar char="•"/>
            </a:pPr>
            <a:r>
              <a:rPr lang="en-US" sz="2800" dirty="0" smtClean="0"/>
              <a:t>Check out the Center on Innovations in Learning for more resources: </a:t>
            </a:r>
            <a:r>
              <a:rPr lang="en-US" sz="2800" dirty="0" smtClean="0">
                <a:hlinkClick r:id="rId2"/>
              </a:rPr>
              <a:t>www.centeril.org</a:t>
            </a:r>
            <a:endParaRPr lang="en-US" sz="2800" dirty="0" smtClean="0"/>
          </a:p>
        </p:txBody>
      </p:sp>
      <p:sp>
        <p:nvSpPr>
          <p:cNvPr id="4" name="Slide Number Placeholder 3"/>
          <p:cNvSpPr>
            <a:spLocks noGrp="1"/>
          </p:cNvSpPr>
          <p:nvPr>
            <p:ph type="sldNum" sz="quarter" idx="12"/>
          </p:nvPr>
        </p:nvSpPr>
        <p:spPr/>
        <p:txBody>
          <a:bodyPr/>
          <a:lstStyle/>
          <a:p>
            <a:pPr>
              <a:spcBef>
                <a:spcPts val="0"/>
              </a:spcBef>
            </a:pPr>
            <a:fld id="{00000000-1234-1234-1234-123412341234}" type="slidenum">
              <a:rPr lang="en" smtClean="0"/>
              <a:pPr>
                <a:spcBef>
                  <a:spcPts val="0"/>
                </a:spcBef>
              </a:pPr>
              <a:t>89</a:t>
            </a:fld>
            <a:endParaRPr lang="en"/>
          </a:p>
        </p:txBody>
      </p:sp>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66412199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How Do They Interact?</a:t>
            </a:r>
            <a:endParaRPr lang="en-US" sz="4000" b="1" dirty="0">
              <a:solidFill>
                <a:schemeClr val="accent5">
                  <a:lumMod val="75000"/>
                </a:schemeClr>
              </a:solidFill>
            </a:endParaRPr>
          </a:p>
        </p:txBody>
      </p:sp>
      <p:sp>
        <p:nvSpPr>
          <p:cNvPr id="5" name="Content Placeholder 4"/>
          <p:cNvSpPr>
            <a:spLocks noGrp="1"/>
          </p:cNvSpPr>
          <p:nvPr>
            <p:ph idx="1"/>
          </p:nvPr>
        </p:nvSpPr>
        <p:spPr>
          <a:xfrm>
            <a:off x="628649" y="2491345"/>
            <a:ext cx="8295217" cy="3960254"/>
          </a:xfrm>
        </p:spPr>
        <p:txBody>
          <a:bodyPr>
            <a:normAutofit/>
          </a:bodyPr>
          <a:lstStyle/>
          <a:p>
            <a:pPr marL="0" lvl="0" indent="0">
              <a:spcBef>
                <a:spcPts val="0"/>
              </a:spcBef>
              <a:buNone/>
            </a:pPr>
            <a:r>
              <a:rPr lang="en-US" sz="3200" dirty="0" smtClean="0">
                <a:solidFill>
                  <a:schemeClr val="tx1"/>
                </a:solidFill>
                <a:latin typeface="Calibri Regular" charset="0"/>
                <a:ea typeface="Calibri Regular" charset="0"/>
                <a:cs typeface="Calibri Regular" charset="0"/>
                <a:sym typeface="Average"/>
              </a:rPr>
              <a:t>The 4 Personal Competencies interact.</a:t>
            </a:r>
          </a:p>
          <a:p>
            <a:pPr marL="0" lvl="0" indent="0">
              <a:spcBef>
                <a:spcPts val="0"/>
              </a:spcBef>
              <a:buNone/>
            </a:pPr>
            <a:endParaRPr lang="en-US" sz="3200" dirty="0">
              <a:latin typeface="Calibri Regular" charset="0"/>
              <a:sym typeface="Average"/>
            </a:endParaRPr>
          </a:p>
          <a:p>
            <a:pPr marL="0" lvl="0" indent="0">
              <a:spcBef>
                <a:spcPts val="0"/>
              </a:spcBef>
              <a:buNone/>
            </a:pPr>
            <a:r>
              <a:rPr lang="en-US" sz="3200" dirty="0" smtClean="0">
                <a:latin typeface="Calibri Regular" charset="0"/>
                <a:sym typeface="Average"/>
              </a:rPr>
              <a:t>They affect each other.</a:t>
            </a:r>
          </a:p>
          <a:p>
            <a:pPr marL="0" lvl="0" indent="0">
              <a:spcBef>
                <a:spcPts val="0"/>
              </a:spcBef>
              <a:buNone/>
            </a:pPr>
            <a:endParaRPr lang="en-US" sz="3200" dirty="0">
              <a:latin typeface="Calibri Regular" charset="0"/>
              <a:sym typeface="Average"/>
            </a:endParaRPr>
          </a:p>
          <a:p>
            <a:pPr marL="0" lvl="0" indent="0">
              <a:spcBef>
                <a:spcPts val="0"/>
              </a:spcBef>
              <a:buNone/>
            </a:pPr>
            <a:r>
              <a:rPr lang="en-US" sz="3200" dirty="0" smtClean="0">
                <a:latin typeface="Calibri Regular" charset="0"/>
                <a:sym typeface="Average"/>
              </a:rPr>
              <a:t>What would be an example?</a:t>
            </a:r>
            <a:endParaRPr lang="en-US" sz="3200" dirty="0"/>
          </a:p>
        </p:txBody>
      </p:sp>
      <p:grpSp>
        <p:nvGrpSpPr>
          <p:cNvPr id="14" name="Group 13"/>
          <p:cNvGrpSpPr/>
          <p:nvPr/>
        </p:nvGrpSpPr>
        <p:grpSpPr>
          <a:xfrm>
            <a:off x="6383867" y="365126"/>
            <a:ext cx="2131483" cy="1985798"/>
            <a:chOff x="4303650" y="1219675"/>
            <a:chExt cx="3946525" cy="3548875"/>
          </a:xfrm>
        </p:grpSpPr>
        <p:sp>
          <p:nvSpPr>
            <p:cNvPr id="6" name="Shape 315"/>
            <p:cNvSpPr/>
            <p:nvPr/>
          </p:nvSpPr>
          <p:spPr>
            <a:xfrm>
              <a:off x="4303650"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Calibri Regular" charset="0"/>
                  <a:ea typeface="Calibri Regular" charset="0"/>
                  <a:cs typeface="Calibri Regular" charset="0"/>
                </a:rPr>
                <a:t>	</a:t>
              </a:r>
            </a:p>
          </p:txBody>
        </p:sp>
        <p:sp>
          <p:nvSpPr>
            <p:cNvPr id="7" name="Shape 316"/>
            <p:cNvSpPr/>
            <p:nvPr/>
          </p:nvSpPr>
          <p:spPr>
            <a:xfrm>
              <a:off x="4303650" y="26038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a:spcBef>
                  <a:spcPts val="0"/>
                </a:spcBef>
                <a:buNone/>
              </a:pPr>
              <a:r>
                <a:rPr lang="en" dirty="0">
                  <a:solidFill>
                    <a:srgbClr val="FFFFFF"/>
                  </a:solidFill>
                  <a:latin typeface="Calibri Regular" charset="0"/>
                  <a:ea typeface="Calibri Regular" charset="0"/>
                  <a:cs typeface="Calibri Regular" charset="0"/>
                  <a:sym typeface="Average"/>
                </a:rPr>
                <a:t>   </a:t>
              </a:r>
            </a:p>
          </p:txBody>
        </p:sp>
        <p:sp>
          <p:nvSpPr>
            <p:cNvPr id="8" name="Shape 317"/>
            <p:cNvSpPr/>
            <p:nvPr/>
          </p:nvSpPr>
          <p:spPr>
            <a:xfrm>
              <a:off x="5981650" y="26505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a:t>
              </a:r>
              <a:endParaRPr lang="en" dirty="0">
                <a:latin typeface="Calibri Regular" charset="0"/>
                <a:ea typeface="Calibri Regular" charset="0"/>
                <a:cs typeface="Calibri Regular" charset="0"/>
                <a:sym typeface="Average"/>
              </a:endParaRPr>
            </a:p>
          </p:txBody>
        </p:sp>
        <p:sp>
          <p:nvSpPr>
            <p:cNvPr id="9" name="Shape 318"/>
            <p:cNvSpPr/>
            <p:nvPr/>
          </p:nvSpPr>
          <p:spPr>
            <a:xfrm>
              <a:off x="6009475"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endParaRPr lang="en" dirty="0">
                <a:solidFill>
                  <a:srgbClr val="FFFFFF"/>
                </a:solidFill>
                <a:latin typeface="Calibri Regular" charset="0"/>
                <a:ea typeface="Calibri Regular" charset="0"/>
                <a:cs typeface="Calibri Regular" charset="0"/>
                <a:sym typeface="Average"/>
              </a:endParaRPr>
            </a:p>
          </p:txBody>
        </p:sp>
        <p:pic>
          <p:nvPicPr>
            <p:cNvPr id="10" name="Shape 320" descr="... brain and gears | by ..."/>
            <p:cNvPicPr preferRelativeResize="0"/>
            <p:nvPr/>
          </p:nvPicPr>
          <p:blipFill>
            <a:blip r:embed="rId3">
              <a:alphaModFix/>
            </a:blip>
            <a:stretch>
              <a:fillRect/>
            </a:stretch>
          </p:blipFill>
          <p:spPr>
            <a:xfrm>
              <a:off x="4966829" y="1938275"/>
              <a:ext cx="733048" cy="572700"/>
            </a:xfrm>
            <a:prstGeom prst="rect">
              <a:avLst/>
            </a:prstGeom>
            <a:noFill/>
            <a:ln>
              <a:noFill/>
            </a:ln>
          </p:spPr>
        </p:pic>
        <p:pic>
          <p:nvPicPr>
            <p:cNvPr id="11" name="Shape 321" descr="Lightbulb by kwl617 ..."/>
            <p:cNvPicPr preferRelativeResize="0"/>
            <p:nvPr/>
          </p:nvPicPr>
          <p:blipFill>
            <a:blip r:embed="rId4">
              <a:alphaModFix/>
            </a:blip>
            <a:stretch>
              <a:fillRect/>
            </a:stretch>
          </p:blipFill>
          <p:spPr>
            <a:xfrm>
              <a:off x="6883197" y="1889150"/>
              <a:ext cx="642924" cy="626650"/>
            </a:xfrm>
            <a:prstGeom prst="rect">
              <a:avLst/>
            </a:prstGeom>
            <a:noFill/>
            <a:ln>
              <a:noFill/>
            </a:ln>
          </p:spPr>
        </p:pic>
        <p:pic>
          <p:nvPicPr>
            <p:cNvPr id="12" name="Shape 322" descr="Man reading book | Flickr ..."/>
            <p:cNvPicPr preferRelativeResize="0"/>
            <p:nvPr/>
          </p:nvPicPr>
          <p:blipFill>
            <a:blip r:embed="rId5">
              <a:alphaModFix/>
            </a:blip>
            <a:stretch>
              <a:fillRect/>
            </a:stretch>
          </p:blipFill>
          <p:spPr>
            <a:xfrm>
              <a:off x="5011875" y="3421875"/>
              <a:ext cx="642924" cy="642924"/>
            </a:xfrm>
            <a:prstGeom prst="rect">
              <a:avLst/>
            </a:prstGeom>
            <a:noFill/>
            <a:ln>
              <a:noFill/>
            </a:ln>
          </p:spPr>
        </p:pic>
        <p:pic>
          <p:nvPicPr>
            <p:cNvPr id="13" name="Shape 323" descr="Yellow 3d Smiley Icon ..."/>
            <p:cNvPicPr preferRelativeResize="0"/>
            <p:nvPr/>
          </p:nvPicPr>
          <p:blipFill>
            <a:blip r:embed="rId6">
              <a:alphaModFix/>
            </a:blip>
            <a:stretch>
              <a:fillRect/>
            </a:stretch>
          </p:blipFill>
          <p:spPr>
            <a:xfrm>
              <a:off x="6827824" y="3472330"/>
              <a:ext cx="642926" cy="636568"/>
            </a:xfrm>
            <a:prstGeom prst="rect">
              <a:avLst/>
            </a:prstGeom>
            <a:noFill/>
            <a:ln>
              <a:noFill/>
            </a:ln>
          </p:spPr>
        </p:pic>
      </p:grpSp>
      <p:grpSp>
        <p:nvGrpSpPr>
          <p:cNvPr id="15" name="Group 14"/>
          <p:cNvGrpSpPr/>
          <p:nvPr/>
        </p:nvGrpSpPr>
        <p:grpSpPr>
          <a:xfrm>
            <a:off x="157536" y="6165388"/>
            <a:ext cx="2469918" cy="668430"/>
            <a:chOff x="1801140" y="4559168"/>
            <a:chExt cx="6645357" cy="178364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2367904411"/>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Wrap Up</a:t>
            </a:r>
            <a:endParaRPr lang="en-US" sz="4000" b="1" dirty="0">
              <a:solidFill>
                <a:schemeClr val="accent5">
                  <a:lumMod val="75000"/>
                </a:schemeClr>
              </a:solidFill>
            </a:endParaRPr>
          </a:p>
        </p:txBody>
      </p:sp>
      <p:sp>
        <p:nvSpPr>
          <p:cNvPr id="3" name="Content Placeholder 2"/>
          <p:cNvSpPr>
            <a:spLocks noGrp="1"/>
          </p:cNvSpPr>
          <p:nvPr>
            <p:ph idx="1"/>
          </p:nvPr>
        </p:nvSpPr>
        <p:spPr>
          <a:xfrm>
            <a:off x="628650" y="1556951"/>
            <a:ext cx="4977503" cy="4410461"/>
          </a:xfrm>
        </p:spPr>
        <p:txBody>
          <a:bodyPr>
            <a:normAutofit/>
          </a:bodyPr>
          <a:lstStyle/>
          <a:p>
            <a:pPr lvl="0" algn="ctr">
              <a:spcBef>
                <a:spcPts val="0"/>
              </a:spcBef>
              <a:buNone/>
            </a:pPr>
            <a:r>
              <a:rPr lang="en-US" sz="3200" dirty="0"/>
              <a:t>Please complete your Professional Learning Evaluation so that we know how we can continue to improve this Academy. </a:t>
            </a:r>
          </a:p>
          <a:p>
            <a:pPr lvl="0" algn="ctr">
              <a:spcBef>
                <a:spcPts val="0"/>
              </a:spcBef>
              <a:buNone/>
            </a:pPr>
            <a:endParaRPr lang="en-US" sz="3200" dirty="0"/>
          </a:p>
          <a:p>
            <a:pPr lvl="0" algn="ctr">
              <a:spcBef>
                <a:spcPts val="0"/>
              </a:spcBef>
              <a:buNone/>
            </a:pPr>
            <a:r>
              <a:rPr lang="en-US" sz="3200" dirty="0"/>
              <a:t>Thank you for your feedback and participation!</a:t>
            </a:r>
          </a:p>
        </p:txBody>
      </p:sp>
      <p:pic>
        <p:nvPicPr>
          <p:cNvPr id="4" name="Shape 689" descr="monster14.png"/>
          <p:cNvPicPr preferRelativeResize="0"/>
          <p:nvPr/>
        </p:nvPicPr>
        <p:blipFill>
          <a:blip r:embed="rId3">
            <a:alphaModFix/>
          </a:blip>
          <a:stretch>
            <a:fillRect/>
          </a:stretch>
        </p:blipFill>
        <p:spPr>
          <a:xfrm>
            <a:off x="5743276" y="1839850"/>
            <a:ext cx="3317624" cy="3374407"/>
          </a:xfrm>
          <a:prstGeom prst="rect">
            <a:avLst/>
          </a:prstGeom>
          <a:noFill/>
          <a:ln>
            <a:noFill/>
          </a:ln>
        </p:spPr>
      </p:pic>
      <p:grpSp>
        <p:nvGrpSpPr>
          <p:cNvPr id="5" name="Group 4"/>
          <p:cNvGrpSpPr/>
          <p:nvPr/>
        </p:nvGrpSpPr>
        <p:grpSpPr>
          <a:xfrm>
            <a:off x="157536" y="6165388"/>
            <a:ext cx="2469918" cy="668430"/>
            <a:chOff x="1801140" y="4559168"/>
            <a:chExt cx="6645357" cy="178364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23" y="4641877"/>
              <a:ext cx="1707028" cy="17009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469" y="4623587"/>
              <a:ext cx="1707028" cy="1719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140" y="4559168"/>
              <a:ext cx="1761896" cy="177409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1799" y="4629683"/>
              <a:ext cx="1694835" cy="1694835"/>
            </a:xfrm>
            <a:prstGeom prst="rect">
              <a:avLst/>
            </a:prstGeom>
          </p:spPr>
        </p:pic>
      </p:grpSp>
    </p:spTree>
    <p:extLst>
      <p:ext uri="{BB962C8B-B14F-4D97-AF65-F5344CB8AC3E}">
        <p14:creationId xmlns:p14="http://schemas.microsoft.com/office/powerpoint/2010/main" val="1767058190"/>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4902</TotalTime>
  <Words>6951</Words>
  <Application>Microsoft Office PowerPoint</Application>
  <PresentationFormat>On-screen Show (4:3)</PresentationFormat>
  <Paragraphs>1297</Paragraphs>
  <Slides>90</Slides>
  <Notes>70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The Something Other Personal Competencies Academy Center on Innovations in Learning Academic Development Institute</vt:lpstr>
      <vt:lpstr>Welcome and Introductions</vt:lpstr>
      <vt:lpstr>Learning Together</vt:lpstr>
      <vt:lpstr>The Something Other</vt:lpstr>
      <vt:lpstr>Other Things</vt:lpstr>
      <vt:lpstr>What the Research Tells Us</vt:lpstr>
      <vt:lpstr>The “Propellants” of Learning</vt:lpstr>
      <vt:lpstr>Personal Competencies in a Nutshell</vt:lpstr>
      <vt:lpstr>How Do They Interact?</vt:lpstr>
      <vt:lpstr>The Learning Habits</vt:lpstr>
      <vt:lpstr>The Framework</vt:lpstr>
      <vt:lpstr>BREAK</vt:lpstr>
      <vt:lpstr>Personal Competencies and You</vt:lpstr>
      <vt:lpstr>Personal Competencies and You</vt:lpstr>
      <vt:lpstr>Where Students’ PCs Grow </vt:lpstr>
      <vt:lpstr>What I Know (Cognitive Competency)</vt:lpstr>
      <vt:lpstr>What I Know (Cognitive Competency)</vt:lpstr>
      <vt:lpstr>Basic Components of Cognitive Competency in School Learning</vt:lpstr>
      <vt:lpstr>Cognitive Competency – What I know  Strategies for Teachers</vt:lpstr>
      <vt:lpstr>Cognitive Competency  (What I know)  In Your Role</vt:lpstr>
      <vt:lpstr>Cognitive Competency</vt:lpstr>
      <vt:lpstr>Cognitive Competency</vt:lpstr>
      <vt:lpstr>How I Learn (Metacognitive)</vt:lpstr>
      <vt:lpstr>How I Learn (Metacognitive)</vt:lpstr>
      <vt:lpstr>Basic Components of Metacognitive Competency in School Learning</vt:lpstr>
      <vt:lpstr>Metacognitive Competency (How I learn) – Strategies for Teachers</vt:lpstr>
      <vt:lpstr>Metacognitive Competency (How I Learn) -   In Your Role</vt:lpstr>
      <vt:lpstr>Metacognitive Competency</vt:lpstr>
      <vt:lpstr>Metacognitive Competency</vt:lpstr>
      <vt:lpstr>Working Lunch Exercise</vt:lpstr>
      <vt:lpstr>Why I Learn (Motivational)</vt:lpstr>
      <vt:lpstr>Why I Learn (Motivational)</vt:lpstr>
      <vt:lpstr>Basic Components of Motivational Competency in School Learning</vt:lpstr>
      <vt:lpstr>Motivational Competency (Why I learn) – Strategies for Teachers</vt:lpstr>
      <vt:lpstr>Motivational Competency (Why I Learn) -   In Your Role</vt:lpstr>
      <vt:lpstr>Motivational Competency</vt:lpstr>
      <vt:lpstr>Motivational Competency</vt:lpstr>
      <vt:lpstr>Who I Am (Social/Emotional)</vt:lpstr>
      <vt:lpstr>Who I Am (Social/Emotional)</vt:lpstr>
      <vt:lpstr>Basic Components of Social/Emotional Competency in School Learning</vt:lpstr>
      <vt:lpstr>Social/Emotional Competency – Strategies for Teachers</vt:lpstr>
      <vt:lpstr>Social/Emotional Competency (Who I am) -   In Your Role</vt:lpstr>
      <vt:lpstr>Social/Emotional Competency</vt:lpstr>
      <vt:lpstr>Social/Emotional Competency</vt:lpstr>
      <vt:lpstr>Break</vt:lpstr>
      <vt:lpstr>Definitions Review</vt:lpstr>
      <vt:lpstr>Definitions Review</vt:lpstr>
      <vt:lpstr>Personal Competencies =  “The Something Other”</vt:lpstr>
      <vt:lpstr>How We Help Students Develop Personal Competencies . . .</vt:lpstr>
      <vt:lpstr>Relational Suasion</vt:lpstr>
      <vt:lpstr>Influencing Jeffrey</vt:lpstr>
      <vt:lpstr>Relational Suasion and the Personal Competencies</vt:lpstr>
      <vt:lpstr>Personal Competencies and Your Students</vt:lpstr>
      <vt:lpstr>What We Learned Together</vt:lpstr>
      <vt:lpstr>Teachers - Preparing for Tomorrow</vt:lpstr>
      <vt:lpstr>Wrap Up</vt:lpstr>
      <vt:lpstr>Welcome and Introductions (Day 2)</vt:lpstr>
      <vt:lpstr>What We Will Learn Together</vt:lpstr>
      <vt:lpstr>Definitions Review</vt:lpstr>
      <vt:lpstr>Definitions Review</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Personal Competencies =  “The Something Other”</vt:lpstr>
      <vt:lpstr>Lesson Planning</vt:lpstr>
      <vt:lpstr>Lesson Planning</vt:lpstr>
      <vt:lpstr>Lesson Planning</vt:lpstr>
      <vt:lpstr>Enhanced Lesson Design</vt:lpstr>
      <vt:lpstr>Incorporating PCs into Your Lessons </vt:lpstr>
      <vt:lpstr>Incorporating PCs into Your Lessons: Enhanced Lesson Design (ELD) </vt:lpstr>
      <vt:lpstr>Incorporating PCs into Your Lessons: Enhanced Lesson Design (ELD)</vt:lpstr>
      <vt:lpstr>Enhanced Lesson Design</vt:lpstr>
      <vt:lpstr>Enhanced Lesson Design</vt:lpstr>
      <vt:lpstr>Enhanced Lesson Design</vt:lpstr>
      <vt:lpstr>Enhanced Lesson Design</vt:lpstr>
      <vt:lpstr>Enhanced Lesson Design</vt:lpstr>
      <vt:lpstr>Enhanced Lesson Design</vt:lpstr>
      <vt:lpstr>BREAK</vt:lpstr>
      <vt:lpstr>Enhanced Lesson Design</vt:lpstr>
      <vt:lpstr>Enhanced Lesson Design</vt:lpstr>
      <vt:lpstr>Enhanced Lesson Design</vt:lpstr>
      <vt:lpstr>Enhanced Lesson Design</vt:lpstr>
      <vt:lpstr>Enhanced Lesson Design</vt:lpstr>
      <vt:lpstr>What We Learned Together</vt:lpstr>
      <vt:lpstr>Next Steps</vt:lpstr>
      <vt:lpstr>Wrap Up</vt:lpstr>
    </vt:vector>
  </TitlesOfParts>
  <Company>Academic Development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Something Other</dc:title>
  <dc:creator>Pam Sheley</dc:creator>
  <cp:lastModifiedBy>Sam Redding</cp:lastModifiedBy>
  <cp:revision>187</cp:revision>
  <dcterms:created xsi:type="dcterms:W3CDTF">2016-08-10T20:54:23Z</dcterms:created>
  <dcterms:modified xsi:type="dcterms:W3CDTF">2016-08-23T13:24:58Z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