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8"/>
  </p:handoutMasterIdLst>
  <p:sldIdLst>
    <p:sldId id="256" r:id="rId2"/>
    <p:sldId id="257" r:id="rId3"/>
    <p:sldId id="264" r:id="rId4"/>
    <p:sldId id="265" r:id="rId5"/>
    <p:sldId id="261" r:id="rId6"/>
    <p:sldId id="266" r:id="rId7"/>
    <p:sldId id="267" r:id="rId8"/>
    <p:sldId id="262" r:id="rId9"/>
    <p:sldId id="263" r:id="rId10"/>
    <p:sldId id="268" r:id="rId11"/>
    <p:sldId id="260" r:id="rId12"/>
    <p:sldId id="258" r:id="rId13"/>
    <p:sldId id="272" r:id="rId14"/>
    <p:sldId id="269" r:id="rId15"/>
    <p:sldId id="270" r:id="rId16"/>
    <p:sldId id="271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1F2A859-996E-4A17-BC76-3854085F41CA}" type="datetimeFigureOut">
              <a:rPr lang="en-US" smtClean="0"/>
              <a:t>11/15/2012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339DB78-3CB7-4555-B003-6D89847D1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06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A59BAA5-5502-4CC4-974D-163AE60344B5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7467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/>
              <a:t>Engaging People—</a:t>
            </a:r>
          </a:p>
          <a:p>
            <a:r>
              <a:rPr lang="en-US" sz="4400" b="1" dirty="0" smtClean="0"/>
              <a:t>Culture and Language </a:t>
            </a:r>
            <a:r>
              <a:rPr lang="en-US" sz="4400" b="1" dirty="0" smtClean="0"/>
              <a:t>Indicators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4724400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RunningHorse</a:t>
            </a:r>
            <a:r>
              <a:rPr lang="en-US" sz="3200" dirty="0" smtClean="0"/>
              <a:t> Livingston and Bernadette Anderson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4448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760"/>
            <a:ext cx="8077200" cy="548640"/>
          </a:xfrm>
        </p:spPr>
        <p:txBody>
          <a:bodyPr/>
          <a:lstStyle/>
          <a:p>
            <a:r>
              <a:rPr lang="en-US" dirty="0"/>
              <a:t>Engaging people:  Project  1 </a:t>
            </a:r>
            <a:r>
              <a:rPr lang="en-US" dirty="0" smtClean="0"/>
              <a:t>Guidelines 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/>
              <a:t>Engage appropriate group of people at school i.e. tribal leaders, elders, teachers, parents, students, etc.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Submit a revised plan by January 6, 2013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Complete weekly log of Project Activities in Management System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Complete </a:t>
            </a:r>
            <a:r>
              <a:rPr lang="en-US" sz="2800" i="1" dirty="0"/>
              <a:t>Culture and Language Project </a:t>
            </a:r>
            <a:r>
              <a:rPr lang="en-US" sz="2800" dirty="0"/>
              <a:t>Report by March 15, 2013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963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6600" dirty="0" smtClean="0"/>
              <a:t>Innovation</a:t>
            </a:r>
            <a:endParaRPr sz="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76172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500" dirty="0"/>
              <a:t>i</a:t>
            </a:r>
            <a:r>
              <a:rPr lang="en-US" sz="3500" dirty="0" smtClean="0"/>
              <a:t>ntentionally </a:t>
            </a:r>
            <a:r>
              <a:rPr lang="en-US" sz="3500" u="sng" dirty="0" smtClean="0"/>
              <a:t>choosing</a:t>
            </a:r>
            <a:r>
              <a:rPr lang="en-US" sz="3500" dirty="0" smtClean="0"/>
              <a:t> a better way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500" dirty="0" smtClean="0"/>
              <a:t>replaces </a:t>
            </a:r>
            <a:r>
              <a:rPr lang="en-US" sz="3500" dirty="0"/>
              <a:t>the </a:t>
            </a:r>
            <a:r>
              <a:rPr lang="en-US" sz="3500" dirty="0" smtClean="0"/>
              <a:t>current </a:t>
            </a:r>
            <a:r>
              <a:rPr lang="en-US" sz="3500" u="sng" dirty="0" smtClean="0"/>
              <a:t>practice</a:t>
            </a:r>
            <a:r>
              <a:rPr lang="en-US" sz="3500" dirty="0" smtClean="0"/>
              <a:t> with </a:t>
            </a:r>
            <a:r>
              <a:rPr lang="en-US" sz="3500" dirty="0"/>
              <a:t>something </a:t>
            </a:r>
            <a:r>
              <a:rPr lang="en-US" sz="3500" dirty="0" smtClean="0"/>
              <a:t>better.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500" dirty="0" smtClean="0"/>
              <a:t>springs </a:t>
            </a:r>
            <a:r>
              <a:rPr lang="en-US" sz="3500" dirty="0"/>
              <a:t>from </a:t>
            </a:r>
            <a:r>
              <a:rPr lang="en-US" sz="3500" u="sng" dirty="0"/>
              <a:t>need</a:t>
            </a:r>
            <a:r>
              <a:rPr lang="en-US" sz="3500" dirty="0"/>
              <a:t>—a problem to </a:t>
            </a:r>
            <a:r>
              <a:rPr lang="en-US" sz="3500" dirty="0" smtClean="0"/>
              <a:t>solve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500" dirty="0" smtClean="0"/>
              <a:t>means changing </a:t>
            </a:r>
            <a:r>
              <a:rPr lang="en-US" sz="3500" u="sng" dirty="0" smtClean="0"/>
              <a:t>behavior</a:t>
            </a:r>
            <a:r>
              <a:rPr lang="en-US" sz="3500" dirty="0" smtClean="0"/>
              <a:t>—what people do and how they think about their work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3500" dirty="0"/>
              <a:t>proceeds over time </a:t>
            </a:r>
            <a:r>
              <a:rPr lang="en-US" sz="3500" dirty="0" smtClean="0"/>
              <a:t>in </a:t>
            </a:r>
            <a:r>
              <a:rPr lang="en-US" sz="3500" u="sng" dirty="0"/>
              <a:t>incremental steps </a:t>
            </a:r>
            <a:r>
              <a:rPr lang="en-US" sz="3500" dirty="0"/>
              <a:t>of </a:t>
            </a:r>
            <a:r>
              <a:rPr lang="en-US" sz="3500" dirty="0" smtClean="0"/>
              <a:t>improvement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00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High quality rigorous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4191000"/>
          </a:xfrm>
        </p:spPr>
        <p:txBody>
          <a:bodyPr>
            <a:noAutofit/>
          </a:bodyPr>
          <a:lstStyle/>
          <a:p>
            <a:r>
              <a:rPr lang="en-US" sz="3200" u="sng" dirty="0" smtClean="0"/>
              <a:t>What does a high quality project look like to us?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An initial reflective vision statement of personal beliefs on </a:t>
            </a:r>
            <a:r>
              <a:rPr lang="en-US" sz="3200" i="1" dirty="0" smtClean="0"/>
              <a:t>how </a:t>
            </a:r>
            <a:r>
              <a:rPr lang="en-US" sz="3200" i="1" dirty="0"/>
              <a:t>to develop culture</a:t>
            </a:r>
            <a:r>
              <a:rPr lang="en-US" sz="3200" dirty="0"/>
              <a:t> 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/>
              <a:t>Clear Project Goal</a:t>
            </a:r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Clear </a:t>
            </a:r>
            <a:r>
              <a:rPr lang="en-US" sz="3200" dirty="0"/>
              <a:t>Project </a:t>
            </a:r>
            <a:r>
              <a:rPr lang="en-US" sz="3200" dirty="0" smtClean="0"/>
              <a:t>objectives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Project Activities with timeline and person (s) responsible</a:t>
            </a:r>
          </a:p>
        </p:txBody>
      </p:sp>
    </p:spTree>
    <p:extLst>
      <p:ext uri="{BB962C8B-B14F-4D97-AF65-F5344CB8AC3E}">
        <p14:creationId xmlns:p14="http://schemas.microsoft.com/office/powerpoint/2010/main" val="358955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Documenting progress…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4614372"/>
          </a:xfrm>
        </p:spPr>
        <p:txBody>
          <a:bodyPr>
            <a:normAutofit/>
          </a:bodyPr>
          <a:lstStyle/>
          <a:p>
            <a:r>
              <a:rPr lang="en-US" sz="2400" dirty="0"/>
              <a:t>A minimum of 10 weekly log entries with each log containing the following: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	Description of the activities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	Reflection of </a:t>
            </a:r>
            <a:r>
              <a:rPr lang="en-US" sz="2400" dirty="0" smtClean="0"/>
              <a:t>what went </a:t>
            </a:r>
            <a:r>
              <a:rPr lang="en-US" sz="2400" dirty="0"/>
              <a:t>well and what didn’t go well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	Listing </a:t>
            </a:r>
            <a:r>
              <a:rPr lang="en-US" sz="2400" dirty="0" smtClean="0"/>
              <a:t>of </a:t>
            </a:r>
            <a:r>
              <a:rPr lang="en-US" sz="2400" dirty="0"/>
              <a:t>participants- a minimum of five individuals  </a:t>
            </a:r>
          </a:p>
          <a:p>
            <a:pPr marL="0" lvl="1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involved </a:t>
            </a:r>
            <a:r>
              <a:rPr lang="en-US" sz="2400" b="1" dirty="0" smtClean="0"/>
              <a:t>ongoing</a:t>
            </a:r>
          </a:p>
          <a:p>
            <a:pPr marL="0" lvl="1" indent="0">
              <a:buNone/>
            </a:pPr>
            <a:endParaRPr lang="en-US" b="1" dirty="0" smtClean="0"/>
          </a:p>
          <a:p>
            <a:pPr marL="0" lvl="1" indent="0">
              <a:buNone/>
            </a:pPr>
            <a:r>
              <a:rPr lang="en-US" sz="2400" b="1" dirty="0" smtClean="0"/>
              <a:t>*Reflection </a:t>
            </a:r>
            <a:r>
              <a:rPr lang="en-US" sz="2400" b="1" dirty="0"/>
              <a:t>of each activity should share </a:t>
            </a:r>
            <a:r>
              <a:rPr lang="en-US" sz="2400" b="1" dirty="0" smtClean="0"/>
              <a:t>the outcome </a:t>
            </a:r>
            <a:r>
              <a:rPr lang="en-US" sz="2400" b="1" dirty="0"/>
              <a:t>from the activity and how </a:t>
            </a:r>
            <a:r>
              <a:rPr lang="en-US" sz="2400" b="1" dirty="0" smtClean="0"/>
              <a:t>application </a:t>
            </a:r>
            <a:r>
              <a:rPr lang="en-US" sz="2400" b="1" dirty="0"/>
              <a:t>to what was learned will be </a:t>
            </a:r>
            <a:r>
              <a:rPr lang="en-US" sz="2400" b="1" dirty="0" smtClean="0"/>
              <a:t>applied </a:t>
            </a:r>
            <a:r>
              <a:rPr lang="en-US" sz="2400" b="1" dirty="0"/>
              <a:t>in the future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656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/>
              <a:t>What else?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520940" cy="357984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Think about how you will share your project with all stakeholders.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Think about how you will institutionalize what you have learned into your daily practice.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Think about how </a:t>
            </a:r>
            <a:r>
              <a:rPr lang="en-US" sz="3200" dirty="0" smtClean="0"/>
              <a:t>your </a:t>
            </a:r>
            <a:r>
              <a:rPr lang="en-US" sz="3200" dirty="0" smtClean="0"/>
              <a:t>project </a:t>
            </a:r>
            <a:r>
              <a:rPr lang="en-US" sz="3200" dirty="0" smtClean="0"/>
              <a:t>benefits </a:t>
            </a:r>
            <a:r>
              <a:rPr lang="en-US" sz="3200" dirty="0" smtClean="0"/>
              <a:t>student achievement?</a:t>
            </a:r>
            <a:endParaRPr lang="en-US" sz="3200" dirty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29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/>
              <a:t>Sharing of ideas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520940" cy="3579849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WE SHARE</a:t>
            </a:r>
          </a:p>
          <a:p>
            <a:pPr algn="ctr"/>
            <a:r>
              <a:rPr lang="en-US" sz="6600" dirty="0" smtClean="0"/>
              <a:t>YOU SHARE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86254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smtClean="0"/>
              <a:t>TAKING IT HOME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520940" cy="3579849"/>
          </a:xfrm>
        </p:spPr>
        <p:txBody>
          <a:bodyPr>
            <a:normAutofit fontScale="92500"/>
          </a:bodyPr>
          <a:lstStyle/>
          <a:p>
            <a:pPr marL="685800" indent="-685800">
              <a:buFont typeface="Arial" pitchFamily="34" charset="0"/>
              <a:buChar char="•"/>
            </a:pPr>
            <a:r>
              <a:rPr lang="en-US" sz="5400" dirty="0" smtClean="0"/>
              <a:t>REVIEW OF WHAT TO DO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n-US" sz="5400" dirty="0" smtClean="0"/>
              <a:t>CLARIFYING QUESTIONS</a:t>
            </a:r>
          </a:p>
          <a:p>
            <a:pPr marL="685800" indent="-685800">
              <a:buFont typeface="Arial" pitchFamily="34" charset="0"/>
              <a:buChar char="•"/>
            </a:pPr>
            <a:r>
              <a:rPr lang="en-US" sz="5400" dirty="0" smtClean="0"/>
              <a:t>CLOSING ACTIVITY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11528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520940" cy="548640"/>
          </a:xfrm>
        </p:spPr>
        <p:txBody>
          <a:bodyPr/>
          <a:lstStyle/>
          <a:p>
            <a:pPr algn="ctr"/>
            <a:r>
              <a:rPr lang="en-US" sz="4000" dirty="0"/>
              <a:t>Why Culture and Language?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30017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Creates 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4400" dirty="0" smtClean="0"/>
              <a:t>Relevancy</a:t>
            </a:r>
            <a:endParaRPr lang="en-US" sz="4400" dirty="0"/>
          </a:p>
          <a:p>
            <a:pPr marL="571500" indent="-571500">
              <a:buFont typeface="Arial" pitchFamily="34" charset="0"/>
              <a:buChar char="•"/>
            </a:pPr>
            <a:r>
              <a:rPr lang="en-US" sz="4400" dirty="0" smtClean="0"/>
              <a:t>Community</a:t>
            </a:r>
            <a:endParaRPr lang="en-US" sz="4400" dirty="0"/>
          </a:p>
          <a:p>
            <a:pPr marL="571500" indent="-571500">
              <a:buFont typeface="Arial" pitchFamily="34" charset="0"/>
              <a:buChar char="•"/>
            </a:pPr>
            <a:r>
              <a:rPr lang="en-US" sz="4400" dirty="0" smtClean="0"/>
              <a:t>Purpose</a:t>
            </a:r>
          </a:p>
          <a:p>
            <a:pPr marL="0" indent="0"/>
            <a:r>
              <a:rPr lang="en-US" sz="6600" dirty="0" smtClean="0"/>
              <a:t>          </a:t>
            </a:r>
          </a:p>
          <a:p>
            <a:r>
              <a:rPr lang="en-US" sz="6600" dirty="0" smtClean="0"/>
              <a:t>               What else?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096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520940" cy="548640"/>
          </a:xfrm>
        </p:spPr>
        <p:txBody>
          <a:bodyPr/>
          <a:lstStyle/>
          <a:p>
            <a:r>
              <a:rPr lang="en-US" sz="4800" dirty="0" smtClean="0"/>
              <a:t>Fourteen steps activity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6600" dirty="0" smtClean="0"/>
              <a:t>Goal:  To get to the last piece of paper.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77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smtClean="0"/>
              <a:t>The point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520940" cy="357984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Paying attention to the small details that you are doing right now will enable you to win!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5139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520940" cy="548640"/>
          </a:xfrm>
        </p:spPr>
        <p:txBody>
          <a:bodyPr/>
          <a:lstStyle/>
          <a:p>
            <a:r>
              <a:rPr lang="en-US" sz="4000" dirty="0"/>
              <a:t>Discussion of Pre-Readings and Concepts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u="sng" dirty="0"/>
          </a:p>
          <a:p>
            <a:pPr algn="ctr"/>
            <a:r>
              <a:rPr lang="en-US" sz="4400" u="sng" dirty="0" smtClean="0"/>
              <a:t>Review of Wise Ways</a:t>
            </a:r>
          </a:p>
          <a:p>
            <a:pPr>
              <a:buFont typeface="+mj-lt"/>
              <a:buAutoNum type="arabicPeriod"/>
            </a:pPr>
            <a:r>
              <a:rPr lang="en-US" sz="4400" dirty="0"/>
              <a:t>What did you already know?</a:t>
            </a:r>
          </a:p>
          <a:p>
            <a:pPr>
              <a:buFont typeface="+mj-lt"/>
              <a:buAutoNum type="arabicPeriod"/>
            </a:pPr>
            <a:r>
              <a:rPr lang="en-US" sz="4400" dirty="0" smtClean="0"/>
              <a:t>What was a new idea?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788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i="1" dirty="0" smtClean="0"/>
              <a:t>Building the structure activity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marL="857250" indent="-857250">
              <a:buFont typeface="Arial" pitchFamily="34" charset="0"/>
              <a:buChar char="•"/>
            </a:pPr>
            <a:r>
              <a:rPr lang="en-US" sz="6600" dirty="0" smtClean="0"/>
              <a:t>Group Instructions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sz="6600" dirty="0" smtClean="0"/>
              <a:t>Define Task</a:t>
            </a:r>
          </a:p>
          <a:p>
            <a:pPr marL="857250" indent="-857250">
              <a:buFont typeface="Arial" pitchFamily="34" charset="0"/>
              <a:buChar char="•"/>
            </a:pPr>
            <a:r>
              <a:rPr lang="en-US" sz="6600" dirty="0" smtClean="0"/>
              <a:t>Leadership in Action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05718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/>
              <a:t>The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004772"/>
          </a:xfrm>
        </p:spPr>
        <p:txBody>
          <a:bodyPr>
            <a:noAutofit/>
          </a:bodyPr>
          <a:lstStyle/>
          <a:p>
            <a:r>
              <a:rPr lang="en-US" sz="4400" dirty="0" smtClean="0"/>
              <a:t>Effective leaders:</a:t>
            </a:r>
          </a:p>
          <a:p>
            <a:pPr>
              <a:buFont typeface="Arial" pitchFamily="34" charset="0"/>
              <a:buChar char="•"/>
            </a:pPr>
            <a:r>
              <a:rPr lang="en-US" sz="4400" dirty="0" smtClean="0"/>
              <a:t>Communicate well</a:t>
            </a:r>
          </a:p>
          <a:p>
            <a:pPr>
              <a:buFont typeface="Arial" pitchFamily="34" charset="0"/>
              <a:buChar char="•"/>
            </a:pPr>
            <a:r>
              <a:rPr lang="en-US" sz="4400" dirty="0" smtClean="0"/>
              <a:t>Listen to colleagues</a:t>
            </a:r>
          </a:p>
          <a:p>
            <a:pPr>
              <a:buFont typeface="Arial" pitchFamily="34" charset="0"/>
              <a:buChar char="•"/>
            </a:pPr>
            <a:r>
              <a:rPr lang="en-US" sz="4400" dirty="0" smtClean="0"/>
              <a:t>Provide clear directions</a:t>
            </a:r>
          </a:p>
          <a:p>
            <a:pPr>
              <a:buFont typeface="Arial" pitchFamily="34" charset="0"/>
              <a:buChar char="•"/>
            </a:pPr>
            <a:r>
              <a:rPr lang="en-US" sz="4400" dirty="0" smtClean="0"/>
              <a:t>Build Trust</a:t>
            </a:r>
          </a:p>
          <a:p>
            <a:r>
              <a:rPr lang="en-US" sz="6600" dirty="0" smtClean="0"/>
              <a:t>                What else?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713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Culture and Language Indictors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90600"/>
            <a:ext cx="5257800" cy="3579849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 smtClean="0"/>
              <a:t>Group Discussion Activity:</a:t>
            </a:r>
          </a:p>
          <a:p>
            <a:endParaRPr lang="en-US" sz="4800" dirty="0" smtClean="0"/>
          </a:p>
          <a:p>
            <a:r>
              <a:rPr lang="en-US" sz="4800" dirty="0" smtClean="0"/>
              <a:t>What is going on in Indian Country?</a:t>
            </a:r>
            <a:endParaRPr lang="en-US" sz="4800" dirty="0"/>
          </a:p>
        </p:txBody>
      </p:sp>
      <p:pic>
        <p:nvPicPr>
          <p:cNvPr id="4" name="Picture 3" descr="tribalfl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818" y="1219200"/>
            <a:ext cx="30480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2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Engaging people:  Project  1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1066800"/>
            <a:ext cx="8915400" cy="4648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Innovative </a:t>
            </a:r>
            <a:r>
              <a:rPr lang="en-US" sz="2800" i="1" dirty="0"/>
              <a:t>Culture and Language Project </a:t>
            </a:r>
            <a:r>
              <a:rPr lang="en-US" sz="2800" dirty="0" smtClean="0"/>
              <a:t>involving  three of the fourteen Culture and Language Indicators</a:t>
            </a:r>
          </a:p>
          <a:p>
            <a:pPr marL="0" indent="0"/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Identify a project goal</a:t>
            </a:r>
          </a:p>
          <a:p>
            <a:pPr marL="0" indent="0"/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Complete a draft plan:</a:t>
            </a:r>
          </a:p>
          <a:p>
            <a:pPr marL="0" indent="0"/>
            <a:r>
              <a:rPr lang="en-US" sz="2800" dirty="0" smtClean="0"/>
              <a:t>	Need Goal</a:t>
            </a:r>
          </a:p>
          <a:p>
            <a:pPr marL="0" indent="0"/>
            <a:r>
              <a:rPr lang="en-US" sz="2800" dirty="0" smtClean="0"/>
              <a:t>	</a:t>
            </a:r>
            <a:r>
              <a:rPr lang="en-US" sz="2800" smtClean="0"/>
              <a:t>Need 3 </a:t>
            </a:r>
            <a:r>
              <a:rPr lang="en-US" sz="2800" dirty="0" smtClean="0"/>
              <a:t>Objectives and identify how you will know</a:t>
            </a:r>
          </a:p>
          <a:p>
            <a:pPr marL="0" indent="0"/>
            <a:r>
              <a:rPr lang="en-US" sz="2800" dirty="0"/>
              <a:t>	</a:t>
            </a:r>
            <a:r>
              <a:rPr lang="en-US" sz="2800" dirty="0" smtClean="0"/>
              <a:t>	    objectives have been met</a:t>
            </a:r>
          </a:p>
        </p:txBody>
      </p:sp>
    </p:spTree>
    <p:extLst>
      <p:ext uri="{BB962C8B-B14F-4D97-AF65-F5344CB8AC3E}">
        <p14:creationId xmlns:p14="http://schemas.microsoft.com/office/powerpoint/2010/main" val="265244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700</TotalTime>
  <Words>373</Words>
  <Application>Microsoft Office PowerPoint</Application>
  <PresentationFormat>On-screen Show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Angles</vt:lpstr>
      <vt:lpstr>PowerPoint Presentation</vt:lpstr>
      <vt:lpstr>Why Culture and Language? </vt:lpstr>
      <vt:lpstr>Fourteen steps activity</vt:lpstr>
      <vt:lpstr>The point</vt:lpstr>
      <vt:lpstr>Discussion of Pre-Readings and Concepts </vt:lpstr>
      <vt:lpstr>Building the structure activity</vt:lpstr>
      <vt:lpstr>The point</vt:lpstr>
      <vt:lpstr>Culture and Language Indictors </vt:lpstr>
      <vt:lpstr>Engaging people:  Project  1 Guidelines</vt:lpstr>
      <vt:lpstr>Engaging people:  Project  1 Guidelines </vt:lpstr>
      <vt:lpstr>Innovation</vt:lpstr>
      <vt:lpstr>High quality rigorous evaluation</vt:lpstr>
      <vt:lpstr>Documenting progress…</vt:lpstr>
      <vt:lpstr>What else?</vt:lpstr>
      <vt:lpstr>Sharing of ideas</vt:lpstr>
      <vt:lpstr>TAKING IT HOME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Bernadette</dc:creator>
  <cp:lastModifiedBy>Pam Sheley</cp:lastModifiedBy>
  <cp:revision>16</cp:revision>
  <cp:lastPrinted>2012-11-15T17:44:46Z</cp:lastPrinted>
  <dcterms:created xsi:type="dcterms:W3CDTF">2012-11-15T04:38:48Z</dcterms:created>
  <dcterms:modified xsi:type="dcterms:W3CDTF">2012-11-15T17:56:11Z</dcterms:modified>
</cp:coreProperties>
</file>