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6" r:id="rId2"/>
    <p:sldId id="257" r:id="rId3"/>
    <p:sldId id="258" r:id="rId4"/>
    <p:sldId id="259" r:id="rId5"/>
    <p:sldId id="281" r:id="rId6"/>
    <p:sldId id="274" r:id="rId7"/>
    <p:sldId id="282" r:id="rId8"/>
    <p:sldId id="283" r:id="rId9"/>
    <p:sldId id="260" r:id="rId10"/>
    <p:sldId id="261" r:id="rId11"/>
    <p:sldId id="284" r:id="rId12"/>
    <p:sldId id="262" r:id="rId13"/>
    <p:sldId id="263" r:id="rId14"/>
    <p:sldId id="264" r:id="rId15"/>
    <p:sldId id="265" r:id="rId16"/>
    <p:sldId id="266" r:id="rId17"/>
    <p:sldId id="272" r:id="rId18"/>
    <p:sldId id="267" r:id="rId19"/>
    <p:sldId id="268" r:id="rId20"/>
    <p:sldId id="271" r:id="rId21"/>
    <p:sldId id="269" r:id="rId22"/>
    <p:sldId id="270" r:id="rId23"/>
    <p:sldId id="285" r:id="rId24"/>
    <p:sldId id="279" r:id="rId25"/>
    <p:sldId id="280" r:id="rId2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4" d="100"/>
          <a:sy n="134" d="100"/>
        </p:scale>
        <p:origin x="-78"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CC4C99-43E5-4636-B12F-4665A4C4CEC0}" type="doc">
      <dgm:prSet loTypeId="urn:microsoft.com/office/officeart/2005/8/layout/vList5" loCatId="list" qsTypeId="urn:microsoft.com/office/officeart/2005/8/quickstyle/simple5" qsCatId="simple" csTypeId="urn:microsoft.com/office/officeart/2005/8/colors/accent3_2" csCatId="accent3"/>
      <dgm:spPr/>
      <dgm:t>
        <a:bodyPr/>
        <a:lstStyle/>
        <a:p>
          <a:endParaRPr lang="en-US"/>
        </a:p>
      </dgm:t>
    </dgm:pt>
    <dgm:pt modelId="{478C0BB2-8BF3-4532-A9BF-1B76A9005E5D}">
      <dgm:prSet/>
      <dgm:spPr/>
      <dgm:t>
        <a:bodyPr/>
        <a:lstStyle/>
        <a:p>
          <a:pPr rtl="0"/>
          <a:r>
            <a:rPr lang="en-US" b="1" dirty="0" smtClean="0"/>
            <a:t>Goal 1</a:t>
          </a:r>
          <a:r>
            <a:rPr lang="en-US" dirty="0" smtClean="0"/>
            <a:t>. </a:t>
          </a:r>
          <a:r>
            <a:rPr lang="en-US" b="1" dirty="0" smtClean="0"/>
            <a:t>Standards. </a:t>
          </a:r>
          <a:endParaRPr lang="en-US" b="1" dirty="0"/>
        </a:p>
      </dgm:t>
    </dgm:pt>
    <dgm:pt modelId="{7CBDB0A2-772D-4774-B76E-94B77545B1DA}" type="parTrans" cxnId="{6B720FF9-5087-46AC-AE9A-347F6C314483}">
      <dgm:prSet/>
      <dgm:spPr/>
      <dgm:t>
        <a:bodyPr/>
        <a:lstStyle/>
        <a:p>
          <a:endParaRPr lang="en-US"/>
        </a:p>
      </dgm:t>
    </dgm:pt>
    <dgm:pt modelId="{8BD44A27-F8FF-4DFB-AFBC-FB02B3417BB6}" type="sibTrans" cxnId="{6B720FF9-5087-46AC-AE9A-347F6C314483}">
      <dgm:prSet/>
      <dgm:spPr/>
      <dgm:t>
        <a:bodyPr/>
        <a:lstStyle/>
        <a:p>
          <a:endParaRPr lang="en-US"/>
        </a:p>
      </dgm:t>
    </dgm:pt>
    <dgm:pt modelId="{B3C4D0A8-2360-4EBC-8287-3D318D7B1F7D}">
      <dgm:prSet/>
      <dgm:spPr/>
      <dgm:t>
        <a:bodyPr/>
        <a:lstStyle/>
        <a:p>
          <a:pPr rtl="0"/>
          <a:r>
            <a:rPr lang="en-US" dirty="0" smtClean="0"/>
            <a:t>Principals will meet rigorous training and implementation standards as criteria for earning recognition as Certified Rapid Improvement Leaders. </a:t>
          </a:r>
          <a:endParaRPr lang="en-US" dirty="0"/>
        </a:p>
      </dgm:t>
    </dgm:pt>
    <dgm:pt modelId="{1350CC84-9C3D-49A9-B19B-BA0BC6BDCDA6}" type="parTrans" cxnId="{F012BC87-4773-4131-85F4-3EC4158693AE}">
      <dgm:prSet/>
      <dgm:spPr/>
      <dgm:t>
        <a:bodyPr/>
        <a:lstStyle/>
        <a:p>
          <a:endParaRPr lang="en-US"/>
        </a:p>
      </dgm:t>
    </dgm:pt>
    <dgm:pt modelId="{4ADFDA8E-2BCF-4DF8-B4F1-97B3DE8F86F4}" type="sibTrans" cxnId="{F012BC87-4773-4131-85F4-3EC4158693AE}">
      <dgm:prSet/>
      <dgm:spPr/>
      <dgm:t>
        <a:bodyPr/>
        <a:lstStyle/>
        <a:p>
          <a:endParaRPr lang="en-US"/>
        </a:p>
      </dgm:t>
    </dgm:pt>
    <dgm:pt modelId="{F1768305-EB60-4AD4-899B-0C03FBFDEA94}">
      <dgm:prSet/>
      <dgm:spPr/>
      <dgm:t>
        <a:bodyPr/>
        <a:lstStyle/>
        <a:p>
          <a:pPr rtl="0"/>
          <a:r>
            <a:rPr lang="en-US" b="1" dirty="0" smtClean="0"/>
            <a:t>Goal 2</a:t>
          </a:r>
          <a:r>
            <a:rPr lang="en-US" dirty="0" smtClean="0"/>
            <a:t>. </a:t>
          </a:r>
          <a:r>
            <a:rPr lang="en-US" b="1" dirty="0" smtClean="0"/>
            <a:t>Content. </a:t>
          </a:r>
          <a:endParaRPr lang="en-US" b="1" dirty="0"/>
        </a:p>
      </dgm:t>
    </dgm:pt>
    <dgm:pt modelId="{AF37BD57-B0DF-4892-BEFD-66A320B2A8F7}" type="parTrans" cxnId="{B9BFCDE3-D908-4FA7-AF61-2F13BDC302FC}">
      <dgm:prSet/>
      <dgm:spPr/>
      <dgm:t>
        <a:bodyPr/>
        <a:lstStyle/>
        <a:p>
          <a:endParaRPr lang="en-US"/>
        </a:p>
      </dgm:t>
    </dgm:pt>
    <dgm:pt modelId="{B61195D0-C7EE-48A2-BD51-BC0D409CB359}" type="sibTrans" cxnId="{B9BFCDE3-D908-4FA7-AF61-2F13BDC302FC}">
      <dgm:prSet/>
      <dgm:spPr/>
      <dgm:t>
        <a:bodyPr/>
        <a:lstStyle/>
        <a:p>
          <a:endParaRPr lang="en-US"/>
        </a:p>
      </dgm:t>
    </dgm:pt>
    <dgm:pt modelId="{4D5A0C13-71AF-40A8-8BC9-761E0A0A63B0}">
      <dgm:prSet/>
      <dgm:spPr/>
      <dgm:t>
        <a:bodyPr/>
        <a:lstStyle/>
        <a:p>
          <a:pPr rtl="0"/>
          <a:r>
            <a:rPr lang="en-US" dirty="0" smtClean="0"/>
            <a:t>The training and support curriculum will effectively prepare in-service principals to lead the rapid improvement of their schools. </a:t>
          </a:r>
          <a:endParaRPr lang="en-US" dirty="0"/>
        </a:p>
      </dgm:t>
    </dgm:pt>
    <dgm:pt modelId="{866ADB2D-F072-4B97-A9C1-F697EFAB25A2}" type="parTrans" cxnId="{6BAA4BB6-A68A-47B6-84FB-BE7C43E6BCF9}">
      <dgm:prSet/>
      <dgm:spPr/>
      <dgm:t>
        <a:bodyPr/>
        <a:lstStyle/>
        <a:p>
          <a:endParaRPr lang="en-US"/>
        </a:p>
      </dgm:t>
    </dgm:pt>
    <dgm:pt modelId="{39719402-4B4B-4055-B8E7-BA0A3F47A8E2}" type="sibTrans" cxnId="{6BAA4BB6-A68A-47B6-84FB-BE7C43E6BCF9}">
      <dgm:prSet/>
      <dgm:spPr/>
      <dgm:t>
        <a:bodyPr/>
        <a:lstStyle/>
        <a:p>
          <a:endParaRPr lang="en-US"/>
        </a:p>
      </dgm:t>
    </dgm:pt>
    <dgm:pt modelId="{3443FD6E-7F4C-42DF-9825-78453D48B417}">
      <dgm:prSet/>
      <dgm:spPr/>
      <dgm:t>
        <a:bodyPr/>
        <a:lstStyle/>
        <a:p>
          <a:pPr rtl="0"/>
          <a:r>
            <a:rPr lang="en-US" b="1" dirty="0" smtClean="0"/>
            <a:t>Goal 3</a:t>
          </a:r>
          <a:r>
            <a:rPr lang="en-US" dirty="0" smtClean="0"/>
            <a:t>. </a:t>
          </a:r>
          <a:r>
            <a:rPr lang="en-US" b="1" dirty="0" smtClean="0"/>
            <a:t>Delivery. </a:t>
          </a:r>
          <a:endParaRPr lang="en-US" b="1" dirty="0"/>
        </a:p>
      </dgm:t>
    </dgm:pt>
    <dgm:pt modelId="{0E4FFBC4-7520-4D35-B125-2096B99F519A}" type="parTrans" cxnId="{51833454-963B-4772-9D24-8A2825051735}">
      <dgm:prSet/>
      <dgm:spPr/>
      <dgm:t>
        <a:bodyPr/>
        <a:lstStyle/>
        <a:p>
          <a:endParaRPr lang="en-US"/>
        </a:p>
      </dgm:t>
    </dgm:pt>
    <dgm:pt modelId="{026322B5-0B9D-47A5-9BE7-2D22207FCD82}" type="sibTrans" cxnId="{51833454-963B-4772-9D24-8A2825051735}">
      <dgm:prSet/>
      <dgm:spPr/>
      <dgm:t>
        <a:bodyPr/>
        <a:lstStyle/>
        <a:p>
          <a:endParaRPr lang="en-US"/>
        </a:p>
      </dgm:t>
    </dgm:pt>
    <dgm:pt modelId="{291010E0-7BF1-47F2-A0FB-BF69657D9510}">
      <dgm:prSet/>
      <dgm:spPr/>
      <dgm:t>
        <a:bodyPr/>
        <a:lstStyle/>
        <a:p>
          <a:pPr rtl="0"/>
          <a:r>
            <a:rPr lang="en-US" dirty="0" smtClean="0"/>
            <a:t>The one-year PLA program will consist of two cohorts of principals, one cohort beginning in 2012 and a second cohort beginning in 2013. </a:t>
          </a:r>
          <a:endParaRPr lang="en-US" dirty="0"/>
        </a:p>
      </dgm:t>
    </dgm:pt>
    <dgm:pt modelId="{6D4BA845-C317-4544-8F9D-055C1DF9B312}" type="parTrans" cxnId="{6B5392B3-0DEC-49CC-A622-841AF01FCC79}">
      <dgm:prSet/>
      <dgm:spPr/>
      <dgm:t>
        <a:bodyPr/>
        <a:lstStyle/>
        <a:p>
          <a:endParaRPr lang="en-US"/>
        </a:p>
      </dgm:t>
    </dgm:pt>
    <dgm:pt modelId="{88A93E73-B7B7-4C9E-8238-7A2B65728CCF}" type="sibTrans" cxnId="{6B5392B3-0DEC-49CC-A622-841AF01FCC79}">
      <dgm:prSet/>
      <dgm:spPr/>
      <dgm:t>
        <a:bodyPr/>
        <a:lstStyle/>
        <a:p>
          <a:endParaRPr lang="en-US"/>
        </a:p>
      </dgm:t>
    </dgm:pt>
    <dgm:pt modelId="{4F83C7AB-442F-4758-B16C-0C9C3D0BD657}" type="pres">
      <dgm:prSet presAssocID="{BECC4C99-43E5-4636-B12F-4665A4C4CEC0}" presName="Name0" presStyleCnt="0">
        <dgm:presLayoutVars>
          <dgm:dir/>
          <dgm:animLvl val="lvl"/>
          <dgm:resizeHandles val="exact"/>
        </dgm:presLayoutVars>
      </dgm:prSet>
      <dgm:spPr/>
      <dgm:t>
        <a:bodyPr/>
        <a:lstStyle/>
        <a:p>
          <a:endParaRPr lang="en-US"/>
        </a:p>
      </dgm:t>
    </dgm:pt>
    <dgm:pt modelId="{C33362D5-1329-49CF-AA41-0D907F289CF8}" type="pres">
      <dgm:prSet presAssocID="{478C0BB2-8BF3-4532-A9BF-1B76A9005E5D}" presName="linNode" presStyleCnt="0"/>
      <dgm:spPr/>
    </dgm:pt>
    <dgm:pt modelId="{BF9FB1D6-64F2-4F30-91CB-D478A1A2A66E}" type="pres">
      <dgm:prSet presAssocID="{478C0BB2-8BF3-4532-A9BF-1B76A9005E5D}" presName="parentText" presStyleLbl="node1" presStyleIdx="0" presStyleCnt="3">
        <dgm:presLayoutVars>
          <dgm:chMax val="1"/>
          <dgm:bulletEnabled val="1"/>
        </dgm:presLayoutVars>
      </dgm:prSet>
      <dgm:spPr/>
      <dgm:t>
        <a:bodyPr/>
        <a:lstStyle/>
        <a:p>
          <a:endParaRPr lang="en-US"/>
        </a:p>
      </dgm:t>
    </dgm:pt>
    <dgm:pt modelId="{C9D03CAC-CCFE-4E84-98FA-79A57E61D14F}" type="pres">
      <dgm:prSet presAssocID="{478C0BB2-8BF3-4532-A9BF-1B76A9005E5D}" presName="descendantText" presStyleLbl="alignAccFollowNode1" presStyleIdx="0" presStyleCnt="3">
        <dgm:presLayoutVars>
          <dgm:bulletEnabled val="1"/>
        </dgm:presLayoutVars>
      </dgm:prSet>
      <dgm:spPr/>
      <dgm:t>
        <a:bodyPr/>
        <a:lstStyle/>
        <a:p>
          <a:endParaRPr lang="en-US"/>
        </a:p>
      </dgm:t>
    </dgm:pt>
    <dgm:pt modelId="{75E8F638-23C5-4BCF-8D13-8112A8F5FEC1}" type="pres">
      <dgm:prSet presAssocID="{8BD44A27-F8FF-4DFB-AFBC-FB02B3417BB6}" presName="sp" presStyleCnt="0"/>
      <dgm:spPr/>
    </dgm:pt>
    <dgm:pt modelId="{89301D3D-EAF8-4773-A39D-B96EF8DF34A8}" type="pres">
      <dgm:prSet presAssocID="{F1768305-EB60-4AD4-899B-0C03FBFDEA94}" presName="linNode" presStyleCnt="0"/>
      <dgm:spPr/>
    </dgm:pt>
    <dgm:pt modelId="{7E2AEE92-F22F-4B2F-8532-31AB17628493}" type="pres">
      <dgm:prSet presAssocID="{F1768305-EB60-4AD4-899B-0C03FBFDEA94}" presName="parentText" presStyleLbl="node1" presStyleIdx="1" presStyleCnt="3">
        <dgm:presLayoutVars>
          <dgm:chMax val="1"/>
          <dgm:bulletEnabled val="1"/>
        </dgm:presLayoutVars>
      </dgm:prSet>
      <dgm:spPr/>
      <dgm:t>
        <a:bodyPr/>
        <a:lstStyle/>
        <a:p>
          <a:endParaRPr lang="en-US"/>
        </a:p>
      </dgm:t>
    </dgm:pt>
    <dgm:pt modelId="{376CC5B0-C5B0-437D-9024-F8BF7583B0A1}" type="pres">
      <dgm:prSet presAssocID="{F1768305-EB60-4AD4-899B-0C03FBFDEA94}" presName="descendantText" presStyleLbl="alignAccFollowNode1" presStyleIdx="1" presStyleCnt="3">
        <dgm:presLayoutVars>
          <dgm:bulletEnabled val="1"/>
        </dgm:presLayoutVars>
      </dgm:prSet>
      <dgm:spPr/>
      <dgm:t>
        <a:bodyPr/>
        <a:lstStyle/>
        <a:p>
          <a:endParaRPr lang="en-US"/>
        </a:p>
      </dgm:t>
    </dgm:pt>
    <dgm:pt modelId="{19BE72D9-D411-4656-852D-0873E40C3663}" type="pres">
      <dgm:prSet presAssocID="{B61195D0-C7EE-48A2-BD51-BC0D409CB359}" presName="sp" presStyleCnt="0"/>
      <dgm:spPr/>
    </dgm:pt>
    <dgm:pt modelId="{E7498B1B-B04A-45C8-9DCF-E9F5DC43E5C9}" type="pres">
      <dgm:prSet presAssocID="{3443FD6E-7F4C-42DF-9825-78453D48B417}" presName="linNode" presStyleCnt="0"/>
      <dgm:spPr/>
    </dgm:pt>
    <dgm:pt modelId="{16C46BF9-FEC3-4C1D-AB68-5426A68B405B}" type="pres">
      <dgm:prSet presAssocID="{3443FD6E-7F4C-42DF-9825-78453D48B417}" presName="parentText" presStyleLbl="node1" presStyleIdx="2" presStyleCnt="3">
        <dgm:presLayoutVars>
          <dgm:chMax val="1"/>
          <dgm:bulletEnabled val="1"/>
        </dgm:presLayoutVars>
      </dgm:prSet>
      <dgm:spPr/>
      <dgm:t>
        <a:bodyPr/>
        <a:lstStyle/>
        <a:p>
          <a:endParaRPr lang="en-US"/>
        </a:p>
      </dgm:t>
    </dgm:pt>
    <dgm:pt modelId="{16D7C15F-00E9-4A04-A964-37F4F4B1D98B}" type="pres">
      <dgm:prSet presAssocID="{3443FD6E-7F4C-42DF-9825-78453D48B417}" presName="descendantText" presStyleLbl="alignAccFollowNode1" presStyleIdx="2" presStyleCnt="3">
        <dgm:presLayoutVars>
          <dgm:bulletEnabled val="1"/>
        </dgm:presLayoutVars>
      </dgm:prSet>
      <dgm:spPr/>
      <dgm:t>
        <a:bodyPr/>
        <a:lstStyle/>
        <a:p>
          <a:endParaRPr lang="en-US"/>
        </a:p>
      </dgm:t>
    </dgm:pt>
  </dgm:ptLst>
  <dgm:cxnLst>
    <dgm:cxn modelId="{F012BC87-4773-4131-85F4-3EC4158693AE}" srcId="{478C0BB2-8BF3-4532-A9BF-1B76A9005E5D}" destId="{B3C4D0A8-2360-4EBC-8287-3D318D7B1F7D}" srcOrd="0" destOrd="0" parTransId="{1350CC84-9C3D-49A9-B19B-BA0BC6BDCDA6}" sibTransId="{4ADFDA8E-2BCF-4DF8-B4F1-97B3DE8F86F4}"/>
    <dgm:cxn modelId="{A8F615F5-6B6B-4A13-8DF4-627E19153998}" type="presOf" srcId="{BECC4C99-43E5-4636-B12F-4665A4C4CEC0}" destId="{4F83C7AB-442F-4758-B16C-0C9C3D0BD657}" srcOrd="0" destOrd="0" presId="urn:microsoft.com/office/officeart/2005/8/layout/vList5"/>
    <dgm:cxn modelId="{01D7B6B0-6691-4851-A7BB-7B2387A2AE2D}" type="presOf" srcId="{B3C4D0A8-2360-4EBC-8287-3D318D7B1F7D}" destId="{C9D03CAC-CCFE-4E84-98FA-79A57E61D14F}" srcOrd="0" destOrd="0" presId="urn:microsoft.com/office/officeart/2005/8/layout/vList5"/>
    <dgm:cxn modelId="{7DB31945-1A89-49C0-A6A5-FF037F79A7F3}" type="presOf" srcId="{F1768305-EB60-4AD4-899B-0C03FBFDEA94}" destId="{7E2AEE92-F22F-4B2F-8532-31AB17628493}" srcOrd="0" destOrd="0" presId="urn:microsoft.com/office/officeart/2005/8/layout/vList5"/>
    <dgm:cxn modelId="{A7974BB9-47BF-4F58-A429-632C77427C44}" type="presOf" srcId="{4D5A0C13-71AF-40A8-8BC9-761E0A0A63B0}" destId="{376CC5B0-C5B0-437D-9024-F8BF7583B0A1}" srcOrd="0" destOrd="0" presId="urn:microsoft.com/office/officeart/2005/8/layout/vList5"/>
    <dgm:cxn modelId="{A2A90830-4F64-442A-9C5F-DF7DC5D9924C}" type="presOf" srcId="{3443FD6E-7F4C-42DF-9825-78453D48B417}" destId="{16C46BF9-FEC3-4C1D-AB68-5426A68B405B}" srcOrd="0" destOrd="0" presId="urn:microsoft.com/office/officeart/2005/8/layout/vList5"/>
    <dgm:cxn modelId="{6B720FF9-5087-46AC-AE9A-347F6C314483}" srcId="{BECC4C99-43E5-4636-B12F-4665A4C4CEC0}" destId="{478C0BB2-8BF3-4532-A9BF-1B76A9005E5D}" srcOrd="0" destOrd="0" parTransId="{7CBDB0A2-772D-4774-B76E-94B77545B1DA}" sibTransId="{8BD44A27-F8FF-4DFB-AFBC-FB02B3417BB6}"/>
    <dgm:cxn modelId="{6B8A7CBD-F111-4D3E-A4ED-140B7A4A6D39}" type="presOf" srcId="{478C0BB2-8BF3-4532-A9BF-1B76A9005E5D}" destId="{BF9FB1D6-64F2-4F30-91CB-D478A1A2A66E}" srcOrd="0" destOrd="0" presId="urn:microsoft.com/office/officeart/2005/8/layout/vList5"/>
    <dgm:cxn modelId="{6B5392B3-0DEC-49CC-A622-841AF01FCC79}" srcId="{3443FD6E-7F4C-42DF-9825-78453D48B417}" destId="{291010E0-7BF1-47F2-A0FB-BF69657D9510}" srcOrd="0" destOrd="0" parTransId="{6D4BA845-C317-4544-8F9D-055C1DF9B312}" sibTransId="{88A93E73-B7B7-4C9E-8238-7A2B65728CCF}"/>
    <dgm:cxn modelId="{6BAA4BB6-A68A-47B6-84FB-BE7C43E6BCF9}" srcId="{F1768305-EB60-4AD4-899B-0C03FBFDEA94}" destId="{4D5A0C13-71AF-40A8-8BC9-761E0A0A63B0}" srcOrd="0" destOrd="0" parTransId="{866ADB2D-F072-4B97-A9C1-F697EFAB25A2}" sibTransId="{39719402-4B4B-4055-B8E7-BA0A3F47A8E2}"/>
    <dgm:cxn modelId="{B9BFCDE3-D908-4FA7-AF61-2F13BDC302FC}" srcId="{BECC4C99-43E5-4636-B12F-4665A4C4CEC0}" destId="{F1768305-EB60-4AD4-899B-0C03FBFDEA94}" srcOrd="1" destOrd="0" parTransId="{AF37BD57-B0DF-4892-BEFD-66A320B2A8F7}" sibTransId="{B61195D0-C7EE-48A2-BD51-BC0D409CB359}"/>
    <dgm:cxn modelId="{51833454-963B-4772-9D24-8A2825051735}" srcId="{BECC4C99-43E5-4636-B12F-4665A4C4CEC0}" destId="{3443FD6E-7F4C-42DF-9825-78453D48B417}" srcOrd="2" destOrd="0" parTransId="{0E4FFBC4-7520-4D35-B125-2096B99F519A}" sibTransId="{026322B5-0B9D-47A5-9BE7-2D22207FCD82}"/>
    <dgm:cxn modelId="{A79FFE38-B26F-40A2-9B5A-A6B01B3B78A9}" type="presOf" srcId="{291010E0-7BF1-47F2-A0FB-BF69657D9510}" destId="{16D7C15F-00E9-4A04-A964-37F4F4B1D98B}" srcOrd="0" destOrd="0" presId="urn:microsoft.com/office/officeart/2005/8/layout/vList5"/>
    <dgm:cxn modelId="{4C8DBC19-0D57-4FF0-BB21-48A160909892}" type="presParOf" srcId="{4F83C7AB-442F-4758-B16C-0C9C3D0BD657}" destId="{C33362D5-1329-49CF-AA41-0D907F289CF8}" srcOrd="0" destOrd="0" presId="urn:microsoft.com/office/officeart/2005/8/layout/vList5"/>
    <dgm:cxn modelId="{9B3E402B-2796-40EB-9A4E-14C706BB50CD}" type="presParOf" srcId="{C33362D5-1329-49CF-AA41-0D907F289CF8}" destId="{BF9FB1D6-64F2-4F30-91CB-D478A1A2A66E}" srcOrd="0" destOrd="0" presId="urn:microsoft.com/office/officeart/2005/8/layout/vList5"/>
    <dgm:cxn modelId="{CCE9839C-AD6F-40A7-9A22-4F67F146DD08}" type="presParOf" srcId="{C33362D5-1329-49CF-AA41-0D907F289CF8}" destId="{C9D03CAC-CCFE-4E84-98FA-79A57E61D14F}" srcOrd="1" destOrd="0" presId="urn:microsoft.com/office/officeart/2005/8/layout/vList5"/>
    <dgm:cxn modelId="{D8FDA154-86D4-44FD-8108-DBA4DAF459DE}" type="presParOf" srcId="{4F83C7AB-442F-4758-B16C-0C9C3D0BD657}" destId="{75E8F638-23C5-4BCF-8D13-8112A8F5FEC1}" srcOrd="1" destOrd="0" presId="urn:microsoft.com/office/officeart/2005/8/layout/vList5"/>
    <dgm:cxn modelId="{3AE8725B-DC5C-4FD7-A187-88E0F2360252}" type="presParOf" srcId="{4F83C7AB-442F-4758-B16C-0C9C3D0BD657}" destId="{89301D3D-EAF8-4773-A39D-B96EF8DF34A8}" srcOrd="2" destOrd="0" presId="urn:microsoft.com/office/officeart/2005/8/layout/vList5"/>
    <dgm:cxn modelId="{16FFBE62-E5E0-47E2-97C7-6F55510634A7}" type="presParOf" srcId="{89301D3D-EAF8-4773-A39D-B96EF8DF34A8}" destId="{7E2AEE92-F22F-4B2F-8532-31AB17628493}" srcOrd="0" destOrd="0" presId="urn:microsoft.com/office/officeart/2005/8/layout/vList5"/>
    <dgm:cxn modelId="{5010E63D-8AAC-4A3A-BB97-E9557A6F5C2A}" type="presParOf" srcId="{89301D3D-EAF8-4773-A39D-B96EF8DF34A8}" destId="{376CC5B0-C5B0-437D-9024-F8BF7583B0A1}" srcOrd="1" destOrd="0" presId="urn:microsoft.com/office/officeart/2005/8/layout/vList5"/>
    <dgm:cxn modelId="{8A059AD4-7DCD-45E7-B87B-70C9BBBE9B38}" type="presParOf" srcId="{4F83C7AB-442F-4758-B16C-0C9C3D0BD657}" destId="{19BE72D9-D411-4656-852D-0873E40C3663}" srcOrd="3" destOrd="0" presId="urn:microsoft.com/office/officeart/2005/8/layout/vList5"/>
    <dgm:cxn modelId="{84FA3269-16BC-403E-8EFC-B9CCFF9335D8}" type="presParOf" srcId="{4F83C7AB-442F-4758-B16C-0C9C3D0BD657}" destId="{E7498B1B-B04A-45C8-9DCF-E9F5DC43E5C9}" srcOrd="4" destOrd="0" presId="urn:microsoft.com/office/officeart/2005/8/layout/vList5"/>
    <dgm:cxn modelId="{9D1C9284-FE84-4AD7-A31D-6A3C66B0FCA8}" type="presParOf" srcId="{E7498B1B-B04A-45C8-9DCF-E9F5DC43E5C9}" destId="{16C46BF9-FEC3-4C1D-AB68-5426A68B405B}" srcOrd="0" destOrd="0" presId="urn:microsoft.com/office/officeart/2005/8/layout/vList5"/>
    <dgm:cxn modelId="{7F5D3E0F-1A21-4491-88EF-E9275E3EC36F}" type="presParOf" srcId="{E7498B1B-B04A-45C8-9DCF-E9F5DC43E5C9}" destId="{16D7C15F-00E9-4A04-A964-37F4F4B1D98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AE61D8-A377-4E38-A57D-8E57120BAC71}" type="doc">
      <dgm:prSet loTypeId="urn:microsoft.com/office/officeart/2005/8/layout/vList5" loCatId="list" qsTypeId="urn:microsoft.com/office/officeart/2005/8/quickstyle/simple5" qsCatId="simple" csTypeId="urn:microsoft.com/office/officeart/2005/8/colors/accent3_2" csCatId="accent3"/>
      <dgm:spPr/>
      <dgm:t>
        <a:bodyPr/>
        <a:lstStyle/>
        <a:p>
          <a:endParaRPr lang="en-US"/>
        </a:p>
      </dgm:t>
    </dgm:pt>
    <dgm:pt modelId="{AA4C2BBE-0E11-45ED-B6E7-942BF1F38F29}">
      <dgm:prSet/>
      <dgm:spPr/>
      <dgm:t>
        <a:bodyPr/>
        <a:lstStyle/>
        <a:p>
          <a:pPr rtl="0"/>
          <a:r>
            <a:rPr lang="en-US" dirty="0" smtClean="0"/>
            <a:t>Goal 4. </a:t>
          </a:r>
          <a:r>
            <a:rPr lang="en-US" b="1" dirty="0" smtClean="0"/>
            <a:t>Output. </a:t>
          </a:r>
          <a:endParaRPr lang="en-US" b="1" dirty="0"/>
        </a:p>
      </dgm:t>
    </dgm:pt>
    <dgm:pt modelId="{F68FEFAF-DECB-4C54-A9E1-08BA7E554F77}" type="parTrans" cxnId="{582C0241-2434-41F0-AB72-4CABEBC3F784}">
      <dgm:prSet/>
      <dgm:spPr/>
      <dgm:t>
        <a:bodyPr/>
        <a:lstStyle/>
        <a:p>
          <a:endParaRPr lang="en-US"/>
        </a:p>
      </dgm:t>
    </dgm:pt>
    <dgm:pt modelId="{7FF60667-D553-4833-8025-F17C2F47E9FD}" type="sibTrans" cxnId="{582C0241-2434-41F0-AB72-4CABEBC3F784}">
      <dgm:prSet/>
      <dgm:spPr/>
      <dgm:t>
        <a:bodyPr/>
        <a:lstStyle/>
        <a:p>
          <a:endParaRPr lang="en-US"/>
        </a:p>
      </dgm:t>
    </dgm:pt>
    <dgm:pt modelId="{6E9C05E2-FF0A-4401-95F6-9527A5ACF086}">
      <dgm:prSet/>
      <dgm:spPr/>
      <dgm:t>
        <a:bodyPr/>
        <a:lstStyle/>
        <a:p>
          <a:pPr rtl="0"/>
          <a:r>
            <a:rPr lang="en-US" dirty="0" smtClean="0"/>
            <a:t>Seventy-five percent of the principals who enter the Principal Leadership Academy will earn recognition as Certified Rapid Improvement Leaders. </a:t>
          </a:r>
          <a:endParaRPr lang="en-US" dirty="0"/>
        </a:p>
      </dgm:t>
    </dgm:pt>
    <dgm:pt modelId="{9B919CF4-359A-4F23-A75D-E575A257E879}" type="parTrans" cxnId="{FBB2A80F-D2A2-410A-84DD-C49D22748607}">
      <dgm:prSet/>
      <dgm:spPr/>
      <dgm:t>
        <a:bodyPr/>
        <a:lstStyle/>
        <a:p>
          <a:endParaRPr lang="en-US"/>
        </a:p>
      </dgm:t>
    </dgm:pt>
    <dgm:pt modelId="{2205F8CF-1A7B-4764-AAD1-93B88C12C10D}" type="sibTrans" cxnId="{FBB2A80F-D2A2-410A-84DD-C49D22748607}">
      <dgm:prSet/>
      <dgm:spPr/>
      <dgm:t>
        <a:bodyPr/>
        <a:lstStyle/>
        <a:p>
          <a:endParaRPr lang="en-US"/>
        </a:p>
      </dgm:t>
    </dgm:pt>
    <dgm:pt modelId="{B98BEE32-1564-40EE-8F2B-6B00DC812A89}">
      <dgm:prSet/>
      <dgm:spPr/>
      <dgm:t>
        <a:bodyPr/>
        <a:lstStyle/>
        <a:p>
          <a:pPr rtl="0"/>
          <a:r>
            <a:rPr lang="en-US" dirty="0" smtClean="0"/>
            <a:t>Goal 5. </a:t>
          </a:r>
          <a:r>
            <a:rPr lang="en-US" b="1" dirty="0" smtClean="0"/>
            <a:t>Outcome. </a:t>
          </a:r>
          <a:endParaRPr lang="en-US" b="1" dirty="0"/>
        </a:p>
      </dgm:t>
    </dgm:pt>
    <dgm:pt modelId="{0E0432B3-AE94-4194-A93A-723CEF5E5134}" type="parTrans" cxnId="{9D51BD25-D1E8-43C8-A37C-EF72C62A6C7C}">
      <dgm:prSet/>
      <dgm:spPr/>
      <dgm:t>
        <a:bodyPr/>
        <a:lstStyle/>
        <a:p>
          <a:endParaRPr lang="en-US"/>
        </a:p>
      </dgm:t>
    </dgm:pt>
    <dgm:pt modelId="{BC302651-813A-4969-83EA-16A614680F87}" type="sibTrans" cxnId="{9D51BD25-D1E8-43C8-A37C-EF72C62A6C7C}">
      <dgm:prSet/>
      <dgm:spPr/>
      <dgm:t>
        <a:bodyPr/>
        <a:lstStyle/>
        <a:p>
          <a:endParaRPr lang="en-US"/>
        </a:p>
      </dgm:t>
    </dgm:pt>
    <dgm:pt modelId="{F1EC1E3C-50D8-41C9-9C74-2A26A7609B2D}">
      <dgm:prSet/>
      <dgm:spPr/>
      <dgm:t>
        <a:bodyPr/>
        <a:lstStyle/>
        <a:p>
          <a:pPr rtl="0"/>
          <a:r>
            <a:rPr lang="en-US" dirty="0" smtClean="0"/>
            <a:t>Schools whose principals earn recognition as Certified Rapid Improvement Leaders will achieve gains on NWEA assessments in reading and mathematics of at least 20 percentage points in two years following the principal’s entry into the Academy.</a:t>
          </a:r>
          <a:endParaRPr lang="en-US" dirty="0"/>
        </a:p>
      </dgm:t>
    </dgm:pt>
    <dgm:pt modelId="{D2EC5588-3177-4C35-8A3F-393A9EDA4E2E}" type="parTrans" cxnId="{D3344D7E-CB69-4933-A78A-905DDD93B8E4}">
      <dgm:prSet/>
      <dgm:spPr/>
      <dgm:t>
        <a:bodyPr/>
        <a:lstStyle/>
        <a:p>
          <a:endParaRPr lang="en-US"/>
        </a:p>
      </dgm:t>
    </dgm:pt>
    <dgm:pt modelId="{E9D309EC-7E3D-4D71-BA94-2CA0EFFDDC5E}" type="sibTrans" cxnId="{D3344D7E-CB69-4933-A78A-905DDD93B8E4}">
      <dgm:prSet/>
      <dgm:spPr/>
      <dgm:t>
        <a:bodyPr/>
        <a:lstStyle/>
        <a:p>
          <a:endParaRPr lang="en-US"/>
        </a:p>
      </dgm:t>
    </dgm:pt>
    <dgm:pt modelId="{8B6CDF1B-F220-46E2-8719-FE644D079959}" type="pres">
      <dgm:prSet presAssocID="{8DAE61D8-A377-4E38-A57D-8E57120BAC71}" presName="Name0" presStyleCnt="0">
        <dgm:presLayoutVars>
          <dgm:dir/>
          <dgm:animLvl val="lvl"/>
          <dgm:resizeHandles val="exact"/>
        </dgm:presLayoutVars>
      </dgm:prSet>
      <dgm:spPr/>
      <dgm:t>
        <a:bodyPr/>
        <a:lstStyle/>
        <a:p>
          <a:endParaRPr lang="en-US"/>
        </a:p>
      </dgm:t>
    </dgm:pt>
    <dgm:pt modelId="{57BD7CF0-D778-45D2-9CA7-7A5AA3E72B60}" type="pres">
      <dgm:prSet presAssocID="{AA4C2BBE-0E11-45ED-B6E7-942BF1F38F29}" presName="linNode" presStyleCnt="0"/>
      <dgm:spPr/>
    </dgm:pt>
    <dgm:pt modelId="{4EF19525-BA37-4D1C-95AE-F4FBE8FE0D85}" type="pres">
      <dgm:prSet presAssocID="{AA4C2BBE-0E11-45ED-B6E7-942BF1F38F29}" presName="parentText" presStyleLbl="node1" presStyleIdx="0" presStyleCnt="2">
        <dgm:presLayoutVars>
          <dgm:chMax val="1"/>
          <dgm:bulletEnabled val="1"/>
        </dgm:presLayoutVars>
      </dgm:prSet>
      <dgm:spPr/>
      <dgm:t>
        <a:bodyPr/>
        <a:lstStyle/>
        <a:p>
          <a:endParaRPr lang="en-US"/>
        </a:p>
      </dgm:t>
    </dgm:pt>
    <dgm:pt modelId="{A8806ADC-40AA-486B-BF72-BD364F904FDD}" type="pres">
      <dgm:prSet presAssocID="{AA4C2BBE-0E11-45ED-B6E7-942BF1F38F29}" presName="descendantText" presStyleLbl="alignAccFollowNode1" presStyleIdx="0" presStyleCnt="2">
        <dgm:presLayoutVars>
          <dgm:bulletEnabled val="1"/>
        </dgm:presLayoutVars>
      </dgm:prSet>
      <dgm:spPr/>
      <dgm:t>
        <a:bodyPr/>
        <a:lstStyle/>
        <a:p>
          <a:endParaRPr lang="en-US"/>
        </a:p>
      </dgm:t>
    </dgm:pt>
    <dgm:pt modelId="{43EC7E57-E270-4DF7-95B8-100767167900}" type="pres">
      <dgm:prSet presAssocID="{7FF60667-D553-4833-8025-F17C2F47E9FD}" presName="sp" presStyleCnt="0"/>
      <dgm:spPr/>
    </dgm:pt>
    <dgm:pt modelId="{442519B6-BBAE-4332-96DE-96830ABF3E86}" type="pres">
      <dgm:prSet presAssocID="{B98BEE32-1564-40EE-8F2B-6B00DC812A89}" presName="linNode" presStyleCnt="0"/>
      <dgm:spPr/>
    </dgm:pt>
    <dgm:pt modelId="{095503F7-AD12-4BA8-9E59-233443CE6146}" type="pres">
      <dgm:prSet presAssocID="{B98BEE32-1564-40EE-8F2B-6B00DC812A89}" presName="parentText" presStyleLbl="node1" presStyleIdx="1" presStyleCnt="2">
        <dgm:presLayoutVars>
          <dgm:chMax val="1"/>
          <dgm:bulletEnabled val="1"/>
        </dgm:presLayoutVars>
      </dgm:prSet>
      <dgm:spPr/>
      <dgm:t>
        <a:bodyPr/>
        <a:lstStyle/>
        <a:p>
          <a:endParaRPr lang="en-US"/>
        </a:p>
      </dgm:t>
    </dgm:pt>
    <dgm:pt modelId="{F81307F6-A20D-408C-A065-D36562FFF34F}" type="pres">
      <dgm:prSet presAssocID="{B98BEE32-1564-40EE-8F2B-6B00DC812A89}" presName="descendantText" presStyleLbl="alignAccFollowNode1" presStyleIdx="1" presStyleCnt="2">
        <dgm:presLayoutVars>
          <dgm:bulletEnabled val="1"/>
        </dgm:presLayoutVars>
      </dgm:prSet>
      <dgm:spPr/>
      <dgm:t>
        <a:bodyPr/>
        <a:lstStyle/>
        <a:p>
          <a:endParaRPr lang="en-US"/>
        </a:p>
      </dgm:t>
    </dgm:pt>
  </dgm:ptLst>
  <dgm:cxnLst>
    <dgm:cxn modelId="{FBB2A80F-D2A2-410A-84DD-C49D22748607}" srcId="{AA4C2BBE-0E11-45ED-B6E7-942BF1F38F29}" destId="{6E9C05E2-FF0A-4401-95F6-9527A5ACF086}" srcOrd="0" destOrd="0" parTransId="{9B919CF4-359A-4F23-A75D-E575A257E879}" sibTransId="{2205F8CF-1A7B-4764-AAD1-93B88C12C10D}"/>
    <dgm:cxn modelId="{3AA452AD-6004-4489-AFB0-E0C9CA2CBB86}" type="presOf" srcId="{B98BEE32-1564-40EE-8F2B-6B00DC812A89}" destId="{095503F7-AD12-4BA8-9E59-233443CE6146}" srcOrd="0" destOrd="0" presId="urn:microsoft.com/office/officeart/2005/8/layout/vList5"/>
    <dgm:cxn modelId="{AF3F2CE3-C013-4158-94F2-52C4D34324D3}" type="presOf" srcId="{AA4C2BBE-0E11-45ED-B6E7-942BF1F38F29}" destId="{4EF19525-BA37-4D1C-95AE-F4FBE8FE0D85}" srcOrd="0" destOrd="0" presId="urn:microsoft.com/office/officeart/2005/8/layout/vList5"/>
    <dgm:cxn modelId="{233EEA75-4F3F-42D1-B004-8F4FB453E35A}" type="presOf" srcId="{F1EC1E3C-50D8-41C9-9C74-2A26A7609B2D}" destId="{F81307F6-A20D-408C-A065-D36562FFF34F}" srcOrd="0" destOrd="0" presId="urn:microsoft.com/office/officeart/2005/8/layout/vList5"/>
    <dgm:cxn modelId="{D3344D7E-CB69-4933-A78A-905DDD93B8E4}" srcId="{B98BEE32-1564-40EE-8F2B-6B00DC812A89}" destId="{F1EC1E3C-50D8-41C9-9C74-2A26A7609B2D}" srcOrd="0" destOrd="0" parTransId="{D2EC5588-3177-4C35-8A3F-393A9EDA4E2E}" sibTransId="{E9D309EC-7E3D-4D71-BA94-2CA0EFFDDC5E}"/>
    <dgm:cxn modelId="{FBB13ED7-3D2E-4EE0-9223-71146771E8C3}" type="presOf" srcId="{8DAE61D8-A377-4E38-A57D-8E57120BAC71}" destId="{8B6CDF1B-F220-46E2-8719-FE644D079959}" srcOrd="0" destOrd="0" presId="urn:microsoft.com/office/officeart/2005/8/layout/vList5"/>
    <dgm:cxn modelId="{582C0241-2434-41F0-AB72-4CABEBC3F784}" srcId="{8DAE61D8-A377-4E38-A57D-8E57120BAC71}" destId="{AA4C2BBE-0E11-45ED-B6E7-942BF1F38F29}" srcOrd="0" destOrd="0" parTransId="{F68FEFAF-DECB-4C54-A9E1-08BA7E554F77}" sibTransId="{7FF60667-D553-4833-8025-F17C2F47E9FD}"/>
    <dgm:cxn modelId="{A67D8DFD-BC12-4743-821D-75B4BC68183F}" type="presOf" srcId="{6E9C05E2-FF0A-4401-95F6-9527A5ACF086}" destId="{A8806ADC-40AA-486B-BF72-BD364F904FDD}" srcOrd="0" destOrd="0" presId="urn:microsoft.com/office/officeart/2005/8/layout/vList5"/>
    <dgm:cxn modelId="{9D51BD25-D1E8-43C8-A37C-EF72C62A6C7C}" srcId="{8DAE61D8-A377-4E38-A57D-8E57120BAC71}" destId="{B98BEE32-1564-40EE-8F2B-6B00DC812A89}" srcOrd="1" destOrd="0" parTransId="{0E0432B3-AE94-4194-A93A-723CEF5E5134}" sibTransId="{BC302651-813A-4969-83EA-16A614680F87}"/>
    <dgm:cxn modelId="{FE218F94-DC2F-4989-BE66-2441ECBD33C8}" type="presParOf" srcId="{8B6CDF1B-F220-46E2-8719-FE644D079959}" destId="{57BD7CF0-D778-45D2-9CA7-7A5AA3E72B60}" srcOrd="0" destOrd="0" presId="urn:microsoft.com/office/officeart/2005/8/layout/vList5"/>
    <dgm:cxn modelId="{6A30B093-53ED-4764-A344-515AF03058AD}" type="presParOf" srcId="{57BD7CF0-D778-45D2-9CA7-7A5AA3E72B60}" destId="{4EF19525-BA37-4D1C-95AE-F4FBE8FE0D85}" srcOrd="0" destOrd="0" presId="urn:microsoft.com/office/officeart/2005/8/layout/vList5"/>
    <dgm:cxn modelId="{4E883680-3AE0-4D62-B4AF-D2F0E9B5F00C}" type="presParOf" srcId="{57BD7CF0-D778-45D2-9CA7-7A5AA3E72B60}" destId="{A8806ADC-40AA-486B-BF72-BD364F904FDD}" srcOrd="1" destOrd="0" presId="urn:microsoft.com/office/officeart/2005/8/layout/vList5"/>
    <dgm:cxn modelId="{324C003F-1B32-4BD3-8D06-19E4FDFC0C40}" type="presParOf" srcId="{8B6CDF1B-F220-46E2-8719-FE644D079959}" destId="{43EC7E57-E270-4DF7-95B8-100767167900}" srcOrd="1" destOrd="0" presId="urn:microsoft.com/office/officeart/2005/8/layout/vList5"/>
    <dgm:cxn modelId="{E0501DF9-567F-456E-8281-B5B07C56CCCA}" type="presParOf" srcId="{8B6CDF1B-F220-46E2-8719-FE644D079959}" destId="{442519B6-BBAE-4332-96DE-96830ABF3E86}" srcOrd="2" destOrd="0" presId="urn:microsoft.com/office/officeart/2005/8/layout/vList5"/>
    <dgm:cxn modelId="{1E1C8AE4-92E6-4553-A5A5-5D6D2D5FAC77}" type="presParOf" srcId="{442519B6-BBAE-4332-96DE-96830ABF3E86}" destId="{095503F7-AD12-4BA8-9E59-233443CE6146}" srcOrd="0" destOrd="0" presId="urn:microsoft.com/office/officeart/2005/8/layout/vList5"/>
    <dgm:cxn modelId="{89AC1B5F-F622-4E2A-8F96-1D2EEB330565}" type="presParOf" srcId="{442519B6-BBAE-4332-96DE-96830ABF3E86}" destId="{F81307F6-A20D-408C-A065-D36562FFF34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28686D-DDD0-46AC-8B21-BB1F22B86DBE}" type="doc">
      <dgm:prSet loTypeId="urn:microsoft.com/office/officeart/2005/8/layout/hProcess9" loCatId="process" qsTypeId="urn:microsoft.com/office/officeart/2005/8/quickstyle/simple5" qsCatId="simple" csTypeId="urn:microsoft.com/office/officeart/2005/8/colors/accent0_3" csCatId="mainScheme"/>
      <dgm:spPr/>
      <dgm:t>
        <a:bodyPr/>
        <a:lstStyle/>
        <a:p>
          <a:endParaRPr lang="en-US"/>
        </a:p>
      </dgm:t>
    </dgm:pt>
    <dgm:pt modelId="{9D33239E-E064-4FEA-B243-74F1B25727F5}">
      <dgm:prSet/>
      <dgm:spPr/>
      <dgm:t>
        <a:bodyPr/>
        <a:lstStyle/>
        <a:p>
          <a:pPr rtl="0"/>
          <a:r>
            <a:rPr lang="en-US" dirty="0" smtClean="0"/>
            <a:t>Principals meeting the Certification Requirements will be recognized by Temple University’s Institute for Schools &amp; Society as Certified Rapid Improvement Leaders.</a:t>
          </a:r>
          <a:endParaRPr lang="en-US" dirty="0"/>
        </a:p>
      </dgm:t>
    </dgm:pt>
    <dgm:pt modelId="{E1011CF0-4DFE-4572-B2B0-881C74079552}" type="parTrans" cxnId="{0B60E682-786B-4232-AF43-2669C0279A32}">
      <dgm:prSet/>
      <dgm:spPr/>
      <dgm:t>
        <a:bodyPr/>
        <a:lstStyle/>
        <a:p>
          <a:endParaRPr lang="en-US"/>
        </a:p>
      </dgm:t>
    </dgm:pt>
    <dgm:pt modelId="{02EE26E1-0DF9-4501-AC00-25ED3555FA46}" type="sibTrans" cxnId="{0B60E682-786B-4232-AF43-2669C0279A32}">
      <dgm:prSet/>
      <dgm:spPr/>
      <dgm:t>
        <a:bodyPr/>
        <a:lstStyle/>
        <a:p>
          <a:endParaRPr lang="en-US"/>
        </a:p>
      </dgm:t>
    </dgm:pt>
    <dgm:pt modelId="{0457DC7E-BDAA-4DAE-9E3F-AAC0FA553CD7}">
      <dgm:prSet/>
      <dgm:spPr/>
      <dgm:t>
        <a:bodyPr/>
        <a:lstStyle/>
        <a:p>
          <a:pPr rtl="0"/>
          <a:r>
            <a:rPr lang="en-US" dirty="0" smtClean="0"/>
            <a:t>Principal’s portfolio will be scored by the Research Team to determine eligibility.</a:t>
          </a:r>
          <a:endParaRPr lang="en-US" dirty="0"/>
        </a:p>
      </dgm:t>
    </dgm:pt>
    <dgm:pt modelId="{07D23948-A429-43F8-BE96-BCFDCBCF98FA}" type="parTrans" cxnId="{4B2F7011-4361-4AFA-B54D-A5393ACA52BB}">
      <dgm:prSet/>
      <dgm:spPr/>
      <dgm:t>
        <a:bodyPr/>
        <a:lstStyle/>
        <a:p>
          <a:endParaRPr lang="en-US"/>
        </a:p>
      </dgm:t>
    </dgm:pt>
    <dgm:pt modelId="{5895C3EE-32F0-4A74-A85C-326273E8A333}" type="sibTrans" cxnId="{4B2F7011-4361-4AFA-B54D-A5393ACA52BB}">
      <dgm:prSet/>
      <dgm:spPr/>
      <dgm:t>
        <a:bodyPr/>
        <a:lstStyle/>
        <a:p>
          <a:endParaRPr lang="en-US"/>
        </a:p>
      </dgm:t>
    </dgm:pt>
    <dgm:pt modelId="{E5BBC0C6-72DD-4D63-A3F4-E8BD5F40FE7B}" type="pres">
      <dgm:prSet presAssocID="{AB28686D-DDD0-46AC-8B21-BB1F22B86DBE}" presName="CompostProcess" presStyleCnt="0">
        <dgm:presLayoutVars>
          <dgm:dir/>
          <dgm:resizeHandles val="exact"/>
        </dgm:presLayoutVars>
      </dgm:prSet>
      <dgm:spPr/>
      <dgm:t>
        <a:bodyPr/>
        <a:lstStyle/>
        <a:p>
          <a:endParaRPr lang="en-US"/>
        </a:p>
      </dgm:t>
    </dgm:pt>
    <dgm:pt modelId="{4B7B62C7-1333-4C62-A7B0-98C4AC94BEA4}" type="pres">
      <dgm:prSet presAssocID="{AB28686D-DDD0-46AC-8B21-BB1F22B86DBE}" presName="arrow" presStyleLbl="bgShp" presStyleIdx="0" presStyleCnt="1"/>
      <dgm:spPr/>
    </dgm:pt>
    <dgm:pt modelId="{D29ED582-4031-46F8-A9E0-A79493A60F0D}" type="pres">
      <dgm:prSet presAssocID="{AB28686D-DDD0-46AC-8B21-BB1F22B86DBE}" presName="linearProcess" presStyleCnt="0"/>
      <dgm:spPr/>
    </dgm:pt>
    <dgm:pt modelId="{11E21304-9758-4F2F-976B-B96443086871}" type="pres">
      <dgm:prSet presAssocID="{9D33239E-E064-4FEA-B243-74F1B25727F5}" presName="textNode" presStyleLbl="node1" presStyleIdx="0" presStyleCnt="2">
        <dgm:presLayoutVars>
          <dgm:bulletEnabled val="1"/>
        </dgm:presLayoutVars>
      </dgm:prSet>
      <dgm:spPr/>
      <dgm:t>
        <a:bodyPr/>
        <a:lstStyle/>
        <a:p>
          <a:endParaRPr lang="en-US"/>
        </a:p>
      </dgm:t>
    </dgm:pt>
    <dgm:pt modelId="{84BD6216-46CE-41B0-8071-8968E0478EB6}" type="pres">
      <dgm:prSet presAssocID="{02EE26E1-0DF9-4501-AC00-25ED3555FA46}" presName="sibTrans" presStyleCnt="0"/>
      <dgm:spPr/>
    </dgm:pt>
    <dgm:pt modelId="{EF30BFE1-8F71-47C9-8026-16F20FD4ED36}" type="pres">
      <dgm:prSet presAssocID="{0457DC7E-BDAA-4DAE-9E3F-AAC0FA553CD7}" presName="textNode" presStyleLbl="node1" presStyleIdx="1" presStyleCnt="2">
        <dgm:presLayoutVars>
          <dgm:bulletEnabled val="1"/>
        </dgm:presLayoutVars>
      </dgm:prSet>
      <dgm:spPr/>
      <dgm:t>
        <a:bodyPr/>
        <a:lstStyle/>
        <a:p>
          <a:endParaRPr lang="en-US"/>
        </a:p>
      </dgm:t>
    </dgm:pt>
  </dgm:ptLst>
  <dgm:cxnLst>
    <dgm:cxn modelId="{0B60E682-786B-4232-AF43-2669C0279A32}" srcId="{AB28686D-DDD0-46AC-8B21-BB1F22B86DBE}" destId="{9D33239E-E064-4FEA-B243-74F1B25727F5}" srcOrd="0" destOrd="0" parTransId="{E1011CF0-4DFE-4572-B2B0-881C74079552}" sibTransId="{02EE26E1-0DF9-4501-AC00-25ED3555FA46}"/>
    <dgm:cxn modelId="{A81437E2-5F64-45C0-9FAD-61AA10270DFC}" type="presOf" srcId="{0457DC7E-BDAA-4DAE-9E3F-AAC0FA553CD7}" destId="{EF30BFE1-8F71-47C9-8026-16F20FD4ED36}" srcOrd="0" destOrd="0" presId="urn:microsoft.com/office/officeart/2005/8/layout/hProcess9"/>
    <dgm:cxn modelId="{4B2F7011-4361-4AFA-B54D-A5393ACA52BB}" srcId="{AB28686D-DDD0-46AC-8B21-BB1F22B86DBE}" destId="{0457DC7E-BDAA-4DAE-9E3F-AAC0FA553CD7}" srcOrd="1" destOrd="0" parTransId="{07D23948-A429-43F8-BE96-BCFDCBCF98FA}" sibTransId="{5895C3EE-32F0-4A74-A85C-326273E8A333}"/>
    <dgm:cxn modelId="{9D5483FC-4FAA-4D76-B6D6-1982DCC917BA}" type="presOf" srcId="{AB28686D-DDD0-46AC-8B21-BB1F22B86DBE}" destId="{E5BBC0C6-72DD-4D63-A3F4-E8BD5F40FE7B}" srcOrd="0" destOrd="0" presId="urn:microsoft.com/office/officeart/2005/8/layout/hProcess9"/>
    <dgm:cxn modelId="{ADD73EE6-BDAD-424C-BFEC-8110D1A398B4}" type="presOf" srcId="{9D33239E-E064-4FEA-B243-74F1B25727F5}" destId="{11E21304-9758-4F2F-976B-B96443086871}" srcOrd="0" destOrd="0" presId="urn:microsoft.com/office/officeart/2005/8/layout/hProcess9"/>
    <dgm:cxn modelId="{50B0DFA2-99DC-4E98-88D1-B3DC7A2066FE}" type="presParOf" srcId="{E5BBC0C6-72DD-4D63-A3F4-E8BD5F40FE7B}" destId="{4B7B62C7-1333-4C62-A7B0-98C4AC94BEA4}" srcOrd="0" destOrd="0" presId="urn:microsoft.com/office/officeart/2005/8/layout/hProcess9"/>
    <dgm:cxn modelId="{0A3B38D4-E4CF-407F-8F5A-5EB2D7372AA7}" type="presParOf" srcId="{E5BBC0C6-72DD-4D63-A3F4-E8BD5F40FE7B}" destId="{D29ED582-4031-46F8-A9E0-A79493A60F0D}" srcOrd="1" destOrd="0" presId="urn:microsoft.com/office/officeart/2005/8/layout/hProcess9"/>
    <dgm:cxn modelId="{81E63CDF-AEB2-481D-AD06-D85AA45A978D}" type="presParOf" srcId="{D29ED582-4031-46F8-A9E0-A79493A60F0D}" destId="{11E21304-9758-4F2F-976B-B96443086871}" srcOrd="0" destOrd="0" presId="urn:microsoft.com/office/officeart/2005/8/layout/hProcess9"/>
    <dgm:cxn modelId="{2ABABA9A-CC10-4336-974A-59C6BC153175}" type="presParOf" srcId="{D29ED582-4031-46F8-A9E0-A79493A60F0D}" destId="{84BD6216-46CE-41B0-8071-8968E0478EB6}" srcOrd="1" destOrd="0" presId="urn:microsoft.com/office/officeart/2005/8/layout/hProcess9"/>
    <dgm:cxn modelId="{FEF86600-EDCC-4E5F-871A-136745213876}" type="presParOf" srcId="{D29ED582-4031-46F8-A9E0-A79493A60F0D}" destId="{EF30BFE1-8F71-47C9-8026-16F20FD4ED36}"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1A87E0-EC4E-48EB-BA36-827ED288CEDD}" type="doc">
      <dgm:prSet loTypeId="urn:microsoft.com/office/officeart/2005/8/layout/process1" loCatId="process" qsTypeId="urn:microsoft.com/office/officeart/2005/8/quickstyle/simple5" qsCatId="simple" csTypeId="urn:microsoft.com/office/officeart/2005/8/colors/colorful5" csCatId="colorful" phldr="1"/>
      <dgm:spPr/>
      <dgm:t>
        <a:bodyPr/>
        <a:lstStyle/>
        <a:p>
          <a:endParaRPr lang="en-US"/>
        </a:p>
      </dgm:t>
    </dgm:pt>
    <dgm:pt modelId="{829F4665-933D-49DC-9E2D-EF9BC0537D7B}">
      <dgm:prSet custT="1"/>
      <dgm:spPr/>
      <dgm:t>
        <a:bodyPr/>
        <a:lstStyle/>
        <a:p>
          <a:pPr rtl="0"/>
          <a:r>
            <a:rPr lang="en-US" sz="1800" b="1" dirty="0" smtClean="0"/>
            <a:t>Participate in an orientation webinar prior to Basic Leadership Training </a:t>
          </a:r>
          <a:endParaRPr lang="en-US" sz="1800" b="1" dirty="0"/>
        </a:p>
      </dgm:t>
    </dgm:pt>
    <dgm:pt modelId="{C080F1A2-F9E7-49B6-B6D4-F787394B6A84}" type="parTrans" cxnId="{60E449C0-AB2C-4D7A-933C-8BB3550D76BA}">
      <dgm:prSet/>
      <dgm:spPr/>
      <dgm:t>
        <a:bodyPr/>
        <a:lstStyle/>
        <a:p>
          <a:endParaRPr lang="en-US"/>
        </a:p>
      </dgm:t>
    </dgm:pt>
    <dgm:pt modelId="{A50F9A60-603A-4523-8CF8-4C5291DB5C01}" type="sibTrans" cxnId="{60E449C0-AB2C-4D7A-933C-8BB3550D76BA}">
      <dgm:prSet/>
      <dgm:spPr/>
      <dgm:t>
        <a:bodyPr/>
        <a:lstStyle/>
        <a:p>
          <a:endParaRPr lang="en-US"/>
        </a:p>
      </dgm:t>
    </dgm:pt>
    <dgm:pt modelId="{2139FEDE-6DCC-4722-84E3-EE8205AA18B6}">
      <dgm:prSet custT="1"/>
      <dgm:spPr/>
      <dgm:t>
        <a:bodyPr/>
        <a:lstStyle/>
        <a:p>
          <a:pPr rtl="0"/>
          <a:r>
            <a:rPr lang="en-US" sz="1800" b="1" dirty="0" smtClean="0"/>
            <a:t>Attend and fully participate in three-day Basic Leadership Training; submit post-training reflection in Project Management Tool within one week following training; scored on 10 point scale with 7 or better required </a:t>
          </a:r>
          <a:endParaRPr lang="en-US" sz="1800" b="1" dirty="0"/>
        </a:p>
      </dgm:t>
    </dgm:pt>
    <dgm:pt modelId="{5AE8EAF5-9F53-42E7-A974-A9B61BBBE6FC}" type="parTrans" cxnId="{C6FCEE6B-A371-4A94-8951-360E55C3ED3D}">
      <dgm:prSet/>
      <dgm:spPr/>
      <dgm:t>
        <a:bodyPr/>
        <a:lstStyle/>
        <a:p>
          <a:endParaRPr lang="en-US"/>
        </a:p>
      </dgm:t>
    </dgm:pt>
    <dgm:pt modelId="{756E91A2-F534-4980-BB6B-3E673C8D46C8}" type="sibTrans" cxnId="{C6FCEE6B-A371-4A94-8951-360E55C3ED3D}">
      <dgm:prSet/>
      <dgm:spPr/>
      <dgm:t>
        <a:bodyPr/>
        <a:lstStyle/>
        <a:p>
          <a:endParaRPr lang="en-US"/>
        </a:p>
      </dgm:t>
    </dgm:pt>
    <dgm:pt modelId="{B99E4A92-3FA0-4C8F-881F-725AF4410B26}">
      <dgm:prSet custT="1"/>
      <dgm:spPr/>
      <dgm:t>
        <a:bodyPr/>
        <a:lstStyle/>
        <a:p>
          <a:pPr rtl="0"/>
          <a:r>
            <a:rPr lang="en-US" sz="1800" b="1" dirty="0" smtClean="0"/>
            <a:t>Host two-day site visit by Mentor </a:t>
          </a:r>
          <a:endParaRPr lang="en-US" sz="1800" b="1" dirty="0"/>
        </a:p>
      </dgm:t>
    </dgm:pt>
    <dgm:pt modelId="{1D9AD6A0-771C-49D4-8F1E-85418BB308DB}" type="parTrans" cxnId="{E3F60056-F40C-4845-9F57-A05AF64B89D4}">
      <dgm:prSet/>
      <dgm:spPr/>
      <dgm:t>
        <a:bodyPr/>
        <a:lstStyle/>
        <a:p>
          <a:endParaRPr lang="en-US"/>
        </a:p>
      </dgm:t>
    </dgm:pt>
    <dgm:pt modelId="{24C9E412-0140-47F0-BE8D-A4592B507450}" type="sibTrans" cxnId="{E3F60056-F40C-4845-9F57-A05AF64B89D4}">
      <dgm:prSet/>
      <dgm:spPr/>
      <dgm:t>
        <a:bodyPr/>
        <a:lstStyle/>
        <a:p>
          <a:endParaRPr lang="en-US"/>
        </a:p>
      </dgm:t>
    </dgm:pt>
    <dgm:pt modelId="{439EA7D7-F9FD-4C24-A630-79AA8995986A}">
      <dgm:prSet custT="1"/>
      <dgm:spPr/>
      <dgm:t>
        <a:bodyPr/>
        <a:lstStyle/>
        <a:p>
          <a:pPr rtl="0"/>
          <a:r>
            <a:rPr lang="en-US" sz="1800" b="1" dirty="0" smtClean="0"/>
            <a:t>Participate in 6 Mentor-provided monthly webinars; submit post-webinar reflections in Project Management Tool within week following webinar; score on 10 point scale with 7 or better required </a:t>
          </a:r>
          <a:endParaRPr lang="en-US" sz="1800" b="1" dirty="0"/>
        </a:p>
      </dgm:t>
    </dgm:pt>
    <dgm:pt modelId="{EE099D20-59CD-4E80-AE0E-B7276AB9F85A}" type="parTrans" cxnId="{06EFD659-63D1-49E4-AEC6-7E92808C42EC}">
      <dgm:prSet/>
      <dgm:spPr/>
      <dgm:t>
        <a:bodyPr/>
        <a:lstStyle/>
        <a:p>
          <a:endParaRPr lang="en-US"/>
        </a:p>
      </dgm:t>
    </dgm:pt>
    <dgm:pt modelId="{2D589B72-B1B2-4CF5-8C55-B672B7325A1B}" type="sibTrans" cxnId="{06EFD659-63D1-49E4-AEC6-7E92808C42EC}">
      <dgm:prSet/>
      <dgm:spPr/>
      <dgm:t>
        <a:bodyPr/>
        <a:lstStyle/>
        <a:p>
          <a:endParaRPr lang="en-US"/>
        </a:p>
      </dgm:t>
    </dgm:pt>
    <dgm:pt modelId="{C4E9414A-9B54-4F32-BB91-37FD336B696A}" type="pres">
      <dgm:prSet presAssocID="{E51A87E0-EC4E-48EB-BA36-827ED288CEDD}" presName="Name0" presStyleCnt="0">
        <dgm:presLayoutVars>
          <dgm:dir/>
          <dgm:resizeHandles val="exact"/>
        </dgm:presLayoutVars>
      </dgm:prSet>
      <dgm:spPr/>
      <dgm:t>
        <a:bodyPr/>
        <a:lstStyle/>
        <a:p>
          <a:endParaRPr lang="en-US"/>
        </a:p>
      </dgm:t>
    </dgm:pt>
    <dgm:pt modelId="{5211F33C-2EC5-482E-ACF6-2FB589CB32D8}" type="pres">
      <dgm:prSet presAssocID="{829F4665-933D-49DC-9E2D-EF9BC0537D7B}" presName="node" presStyleLbl="node1" presStyleIdx="0" presStyleCnt="4" custScaleX="120490" custScaleY="140583" custLinFactNeighborY="-2991">
        <dgm:presLayoutVars>
          <dgm:bulletEnabled val="1"/>
        </dgm:presLayoutVars>
      </dgm:prSet>
      <dgm:spPr/>
      <dgm:t>
        <a:bodyPr/>
        <a:lstStyle/>
        <a:p>
          <a:endParaRPr lang="en-US"/>
        </a:p>
      </dgm:t>
    </dgm:pt>
    <dgm:pt modelId="{BE9189AC-CB4C-482E-94FC-F9B9F07E4CFB}" type="pres">
      <dgm:prSet presAssocID="{A50F9A60-603A-4523-8CF8-4C5291DB5C01}" presName="sibTrans" presStyleLbl="sibTrans2D1" presStyleIdx="0" presStyleCnt="3"/>
      <dgm:spPr/>
      <dgm:t>
        <a:bodyPr/>
        <a:lstStyle/>
        <a:p>
          <a:endParaRPr lang="en-US"/>
        </a:p>
      </dgm:t>
    </dgm:pt>
    <dgm:pt modelId="{E87B135B-49B1-4A7B-B184-F378BB911FB5}" type="pres">
      <dgm:prSet presAssocID="{A50F9A60-603A-4523-8CF8-4C5291DB5C01}" presName="connectorText" presStyleLbl="sibTrans2D1" presStyleIdx="0" presStyleCnt="3"/>
      <dgm:spPr/>
      <dgm:t>
        <a:bodyPr/>
        <a:lstStyle/>
        <a:p>
          <a:endParaRPr lang="en-US"/>
        </a:p>
      </dgm:t>
    </dgm:pt>
    <dgm:pt modelId="{BF7345B1-75EC-4DF2-A952-5FB05ADE97FF}" type="pres">
      <dgm:prSet presAssocID="{2139FEDE-6DCC-4722-84E3-EE8205AA18B6}" presName="node" presStyleLbl="node1" presStyleIdx="1" presStyleCnt="4" custScaleX="126472" custScaleY="141164">
        <dgm:presLayoutVars>
          <dgm:bulletEnabled val="1"/>
        </dgm:presLayoutVars>
      </dgm:prSet>
      <dgm:spPr/>
      <dgm:t>
        <a:bodyPr/>
        <a:lstStyle/>
        <a:p>
          <a:endParaRPr lang="en-US"/>
        </a:p>
      </dgm:t>
    </dgm:pt>
    <dgm:pt modelId="{CFC13840-D3E3-4142-9AC0-5B36C2CC69DB}" type="pres">
      <dgm:prSet presAssocID="{756E91A2-F534-4980-BB6B-3E673C8D46C8}" presName="sibTrans" presStyleLbl="sibTrans2D1" presStyleIdx="1" presStyleCnt="3"/>
      <dgm:spPr/>
      <dgm:t>
        <a:bodyPr/>
        <a:lstStyle/>
        <a:p>
          <a:endParaRPr lang="en-US"/>
        </a:p>
      </dgm:t>
    </dgm:pt>
    <dgm:pt modelId="{83588B2C-4CE2-4E3A-A2BA-914FAE37016F}" type="pres">
      <dgm:prSet presAssocID="{756E91A2-F534-4980-BB6B-3E673C8D46C8}" presName="connectorText" presStyleLbl="sibTrans2D1" presStyleIdx="1" presStyleCnt="3"/>
      <dgm:spPr/>
      <dgm:t>
        <a:bodyPr/>
        <a:lstStyle/>
        <a:p>
          <a:endParaRPr lang="en-US"/>
        </a:p>
      </dgm:t>
    </dgm:pt>
    <dgm:pt modelId="{DE74A3F9-8AD8-40D6-A2D6-30A9A36DACCF}" type="pres">
      <dgm:prSet presAssocID="{B99E4A92-3FA0-4C8F-881F-725AF4410B26}" presName="node" presStyleLbl="node1" presStyleIdx="2" presStyleCnt="4" custScaleX="123204" custScaleY="141164">
        <dgm:presLayoutVars>
          <dgm:bulletEnabled val="1"/>
        </dgm:presLayoutVars>
      </dgm:prSet>
      <dgm:spPr/>
      <dgm:t>
        <a:bodyPr/>
        <a:lstStyle/>
        <a:p>
          <a:endParaRPr lang="en-US"/>
        </a:p>
      </dgm:t>
    </dgm:pt>
    <dgm:pt modelId="{4B06A7F3-19B5-4C89-85AB-B684A20249A2}" type="pres">
      <dgm:prSet presAssocID="{24C9E412-0140-47F0-BE8D-A4592B507450}" presName="sibTrans" presStyleLbl="sibTrans2D1" presStyleIdx="2" presStyleCnt="3"/>
      <dgm:spPr/>
      <dgm:t>
        <a:bodyPr/>
        <a:lstStyle/>
        <a:p>
          <a:endParaRPr lang="en-US"/>
        </a:p>
      </dgm:t>
    </dgm:pt>
    <dgm:pt modelId="{C458CB44-11F1-44EC-95DE-C3AAA2CD8CF9}" type="pres">
      <dgm:prSet presAssocID="{24C9E412-0140-47F0-BE8D-A4592B507450}" presName="connectorText" presStyleLbl="sibTrans2D1" presStyleIdx="2" presStyleCnt="3"/>
      <dgm:spPr/>
      <dgm:t>
        <a:bodyPr/>
        <a:lstStyle/>
        <a:p>
          <a:endParaRPr lang="en-US"/>
        </a:p>
      </dgm:t>
    </dgm:pt>
    <dgm:pt modelId="{0001A214-6BAA-4EA7-A98D-A9CA862BCB8B}" type="pres">
      <dgm:prSet presAssocID="{439EA7D7-F9FD-4C24-A630-79AA8995986A}" presName="node" presStyleLbl="node1" presStyleIdx="3" presStyleCnt="4" custScaleX="116479" custScaleY="141164">
        <dgm:presLayoutVars>
          <dgm:bulletEnabled val="1"/>
        </dgm:presLayoutVars>
      </dgm:prSet>
      <dgm:spPr/>
      <dgm:t>
        <a:bodyPr/>
        <a:lstStyle/>
        <a:p>
          <a:endParaRPr lang="en-US"/>
        </a:p>
      </dgm:t>
    </dgm:pt>
  </dgm:ptLst>
  <dgm:cxnLst>
    <dgm:cxn modelId="{C6FCEE6B-A371-4A94-8951-360E55C3ED3D}" srcId="{E51A87E0-EC4E-48EB-BA36-827ED288CEDD}" destId="{2139FEDE-6DCC-4722-84E3-EE8205AA18B6}" srcOrd="1" destOrd="0" parTransId="{5AE8EAF5-9F53-42E7-A974-A9B61BBBE6FC}" sibTransId="{756E91A2-F534-4980-BB6B-3E673C8D46C8}"/>
    <dgm:cxn modelId="{49C5C94D-9F1C-489C-93C9-08203CB6EB22}" type="presOf" srcId="{2139FEDE-6DCC-4722-84E3-EE8205AA18B6}" destId="{BF7345B1-75EC-4DF2-A952-5FB05ADE97FF}" srcOrd="0" destOrd="0" presId="urn:microsoft.com/office/officeart/2005/8/layout/process1"/>
    <dgm:cxn modelId="{06EFD659-63D1-49E4-AEC6-7E92808C42EC}" srcId="{E51A87E0-EC4E-48EB-BA36-827ED288CEDD}" destId="{439EA7D7-F9FD-4C24-A630-79AA8995986A}" srcOrd="3" destOrd="0" parTransId="{EE099D20-59CD-4E80-AE0E-B7276AB9F85A}" sibTransId="{2D589B72-B1B2-4CF5-8C55-B672B7325A1B}"/>
    <dgm:cxn modelId="{2A79C3D2-4CE5-468D-A507-42B617DA3B95}" type="presOf" srcId="{A50F9A60-603A-4523-8CF8-4C5291DB5C01}" destId="{E87B135B-49B1-4A7B-B184-F378BB911FB5}" srcOrd="1" destOrd="0" presId="urn:microsoft.com/office/officeart/2005/8/layout/process1"/>
    <dgm:cxn modelId="{907316C0-E473-422B-A96F-12BAC57B1F95}" type="presOf" srcId="{829F4665-933D-49DC-9E2D-EF9BC0537D7B}" destId="{5211F33C-2EC5-482E-ACF6-2FB589CB32D8}" srcOrd="0" destOrd="0" presId="urn:microsoft.com/office/officeart/2005/8/layout/process1"/>
    <dgm:cxn modelId="{355B3CC3-E215-449C-999B-3D823CFF4F59}" type="presOf" srcId="{A50F9A60-603A-4523-8CF8-4C5291DB5C01}" destId="{BE9189AC-CB4C-482E-94FC-F9B9F07E4CFB}" srcOrd="0" destOrd="0" presId="urn:microsoft.com/office/officeart/2005/8/layout/process1"/>
    <dgm:cxn modelId="{60E449C0-AB2C-4D7A-933C-8BB3550D76BA}" srcId="{E51A87E0-EC4E-48EB-BA36-827ED288CEDD}" destId="{829F4665-933D-49DC-9E2D-EF9BC0537D7B}" srcOrd="0" destOrd="0" parTransId="{C080F1A2-F9E7-49B6-B6D4-F787394B6A84}" sibTransId="{A50F9A60-603A-4523-8CF8-4C5291DB5C01}"/>
    <dgm:cxn modelId="{DB8AD208-0794-4322-93ED-757469C23616}" type="presOf" srcId="{B99E4A92-3FA0-4C8F-881F-725AF4410B26}" destId="{DE74A3F9-8AD8-40D6-A2D6-30A9A36DACCF}" srcOrd="0" destOrd="0" presId="urn:microsoft.com/office/officeart/2005/8/layout/process1"/>
    <dgm:cxn modelId="{E3F60056-F40C-4845-9F57-A05AF64B89D4}" srcId="{E51A87E0-EC4E-48EB-BA36-827ED288CEDD}" destId="{B99E4A92-3FA0-4C8F-881F-725AF4410B26}" srcOrd="2" destOrd="0" parTransId="{1D9AD6A0-771C-49D4-8F1E-85418BB308DB}" sibTransId="{24C9E412-0140-47F0-BE8D-A4592B507450}"/>
    <dgm:cxn modelId="{6D7AD516-194F-45B6-BCAD-6E90F74A4EB3}" type="presOf" srcId="{24C9E412-0140-47F0-BE8D-A4592B507450}" destId="{4B06A7F3-19B5-4C89-85AB-B684A20249A2}" srcOrd="0" destOrd="0" presId="urn:microsoft.com/office/officeart/2005/8/layout/process1"/>
    <dgm:cxn modelId="{8EC53562-A30E-417A-9421-1A05CC95E43B}" type="presOf" srcId="{756E91A2-F534-4980-BB6B-3E673C8D46C8}" destId="{CFC13840-D3E3-4142-9AC0-5B36C2CC69DB}" srcOrd="0" destOrd="0" presId="urn:microsoft.com/office/officeart/2005/8/layout/process1"/>
    <dgm:cxn modelId="{4B976793-89E9-4076-A720-24EB839C7327}" type="presOf" srcId="{E51A87E0-EC4E-48EB-BA36-827ED288CEDD}" destId="{C4E9414A-9B54-4F32-BB91-37FD336B696A}" srcOrd="0" destOrd="0" presId="urn:microsoft.com/office/officeart/2005/8/layout/process1"/>
    <dgm:cxn modelId="{BA64D0F5-F3B3-462B-884C-C03D1E57B07D}" type="presOf" srcId="{24C9E412-0140-47F0-BE8D-A4592B507450}" destId="{C458CB44-11F1-44EC-95DE-C3AAA2CD8CF9}" srcOrd="1" destOrd="0" presId="urn:microsoft.com/office/officeart/2005/8/layout/process1"/>
    <dgm:cxn modelId="{C616599E-92DD-4CC1-B3FA-39AB8365411E}" type="presOf" srcId="{439EA7D7-F9FD-4C24-A630-79AA8995986A}" destId="{0001A214-6BAA-4EA7-A98D-A9CA862BCB8B}" srcOrd="0" destOrd="0" presId="urn:microsoft.com/office/officeart/2005/8/layout/process1"/>
    <dgm:cxn modelId="{8213CDCA-5C9E-4BAE-BD55-E3D8383938A6}" type="presOf" srcId="{756E91A2-F534-4980-BB6B-3E673C8D46C8}" destId="{83588B2C-4CE2-4E3A-A2BA-914FAE37016F}" srcOrd="1" destOrd="0" presId="urn:microsoft.com/office/officeart/2005/8/layout/process1"/>
    <dgm:cxn modelId="{EC63412F-3FF0-42C4-B152-902D7A494349}" type="presParOf" srcId="{C4E9414A-9B54-4F32-BB91-37FD336B696A}" destId="{5211F33C-2EC5-482E-ACF6-2FB589CB32D8}" srcOrd="0" destOrd="0" presId="urn:microsoft.com/office/officeart/2005/8/layout/process1"/>
    <dgm:cxn modelId="{60CD5341-FFE8-46D4-A4B6-6BEA3C04E07D}" type="presParOf" srcId="{C4E9414A-9B54-4F32-BB91-37FD336B696A}" destId="{BE9189AC-CB4C-482E-94FC-F9B9F07E4CFB}" srcOrd="1" destOrd="0" presId="urn:microsoft.com/office/officeart/2005/8/layout/process1"/>
    <dgm:cxn modelId="{477E1CE4-A6B4-429F-8A5F-EDA789901B15}" type="presParOf" srcId="{BE9189AC-CB4C-482E-94FC-F9B9F07E4CFB}" destId="{E87B135B-49B1-4A7B-B184-F378BB911FB5}" srcOrd="0" destOrd="0" presId="urn:microsoft.com/office/officeart/2005/8/layout/process1"/>
    <dgm:cxn modelId="{A88E31F2-6F29-4EBE-BCA5-A068F0DBF751}" type="presParOf" srcId="{C4E9414A-9B54-4F32-BB91-37FD336B696A}" destId="{BF7345B1-75EC-4DF2-A952-5FB05ADE97FF}" srcOrd="2" destOrd="0" presId="urn:microsoft.com/office/officeart/2005/8/layout/process1"/>
    <dgm:cxn modelId="{42F90A42-F8AD-4580-BF00-CF678C91DE0F}" type="presParOf" srcId="{C4E9414A-9B54-4F32-BB91-37FD336B696A}" destId="{CFC13840-D3E3-4142-9AC0-5B36C2CC69DB}" srcOrd="3" destOrd="0" presId="urn:microsoft.com/office/officeart/2005/8/layout/process1"/>
    <dgm:cxn modelId="{9F5BFD55-8DAB-4725-BC6B-252E641C24B3}" type="presParOf" srcId="{CFC13840-D3E3-4142-9AC0-5B36C2CC69DB}" destId="{83588B2C-4CE2-4E3A-A2BA-914FAE37016F}" srcOrd="0" destOrd="0" presId="urn:microsoft.com/office/officeart/2005/8/layout/process1"/>
    <dgm:cxn modelId="{A6731E2B-A277-470C-9D4E-7FCC32B9894A}" type="presParOf" srcId="{C4E9414A-9B54-4F32-BB91-37FD336B696A}" destId="{DE74A3F9-8AD8-40D6-A2D6-30A9A36DACCF}" srcOrd="4" destOrd="0" presId="urn:microsoft.com/office/officeart/2005/8/layout/process1"/>
    <dgm:cxn modelId="{AF5F7B29-55D1-43D7-A4CB-37244980AAFD}" type="presParOf" srcId="{C4E9414A-9B54-4F32-BB91-37FD336B696A}" destId="{4B06A7F3-19B5-4C89-85AB-B684A20249A2}" srcOrd="5" destOrd="0" presId="urn:microsoft.com/office/officeart/2005/8/layout/process1"/>
    <dgm:cxn modelId="{E46EA3A6-6CDB-4308-B6D8-7047B6962803}" type="presParOf" srcId="{4B06A7F3-19B5-4C89-85AB-B684A20249A2}" destId="{C458CB44-11F1-44EC-95DE-C3AAA2CD8CF9}" srcOrd="0" destOrd="0" presId="urn:microsoft.com/office/officeart/2005/8/layout/process1"/>
    <dgm:cxn modelId="{DF4A2B03-6565-41C0-8DC5-EDE96E0E8856}" type="presParOf" srcId="{C4E9414A-9B54-4F32-BB91-37FD336B696A}" destId="{0001A214-6BAA-4EA7-A98D-A9CA862BCB8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3AE5BA-FA4C-4D7C-8FE1-DFE9309DAF80}" type="doc">
      <dgm:prSet loTypeId="urn:microsoft.com/office/officeart/2005/8/layout/process1" loCatId="process" qsTypeId="urn:microsoft.com/office/officeart/2005/8/quickstyle/simple5" qsCatId="simple" csTypeId="urn:microsoft.com/office/officeart/2005/8/colors/colorful4" csCatId="colorful" phldr="1"/>
      <dgm:spPr/>
      <dgm:t>
        <a:bodyPr/>
        <a:lstStyle/>
        <a:p>
          <a:endParaRPr lang="en-US"/>
        </a:p>
      </dgm:t>
    </dgm:pt>
    <dgm:pt modelId="{3D132294-04D1-4A7C-A33B-6D42FDC8EA5A}">
      <dgm:prSet custT="1"/>
      <dgm:spPr/>
      <dgm:t>
        <a:bodyPr/>
        <a:lstStyle/>
        <a:p>
          <a:pPr rtl="0"/>
          <a:r>
            <a:rPr lang="en-US" sz="1800" b="1" dirty="0" smtClean="0"/>
            <a:t>Attend and participate in the two-day Mid-Year Training held </a:t>
          </a:r>
          <a:r>
            <a:rPr lang="en-US" sz="1800" b="1" smtClean="0"/>
            <a:t>in March; </a:t>
          </a:r>
          <a:r>
            <a:rPr lang="en-US" sz="1800" b="1" dirty="0" smtClean="0"/>
            <a:t>submit post-training reflection in Project Management Tool within one week following training; scored on 10 point scale with 7 or better required </a:t>
          </a:r>
          <a:endParaRPr lang="en-US" sz="1800" b="1" dirty="0"/>
        </a:p>
      </dgm:t>
    </dgm:pt>
    <dgm:pt modelId="{595B0093-DA3C-4845-9CB9-BA54796612E7}" type="parTrans" cxnId="{67421CE2-220E-4A3D-B9CA-85DE64ADFB36}">
      <dgm:prSet/>
      <dgm:spPr/>
      <dgm:t>
        <a:bodyPr/>
        <a:lstStyle/>
        <a:p>
          <a:endParaRPr lang="en-US"/>
        </a:p>
      </dgm:t>
    </dgm:pt>
    <dgm:pt modelId="{344C1DA4-6E27-4C37-8545-9BD99D4107DC}" type="sibTrans" cxnId="{67421CE2-220E-4A3D-B9CA-85DE64ADFB36}">
      <dgm:prSet/>
      <dgm:spPr/>
      <dgm:t>
        <a:bodyPr/>
        <a:lstStyle/>
        <a:p>
          <a:endParaRPr lang="en-US"/>
        </a:p>
      </dgm:t>
    </dgm:pt>
    <dgm:pt modelId="{1F7827F8-779B-4C88-9FE9-D4AE525C5726}">
      <dgm:prSet custT="1"/>
      <dgm:spPr/>
      <dgm:t>
        <a:bodyPr/>
        <a:lstStyle/>
        <a:p>
          <a:pPr rtl="0"/>
          <a:r>
            <a:rPr lang="en-US" sz="1800" b="1" dirty="0" smtClean="0"/>
            <a:t>Attend and participate in two-day Summative Session </a:t>
          </a:r>
          <a:endParaRPr lang="en-US" sz="1800" b="1" dirty="0"/>
        </a:p>
      </dgm:t>
    </dgm:pt>
    <dgm:pt modelId="{690BD5BE-D68E-4D73-8959-62AFA83565B4}" type="parTrans" cxnId="{7609FC41-D696-4DFA-A2F0-D6278C63D8CF}">
      <dgm:prSet/>
      <dgm:spPr/>
      <dgm:t>
        <a:bodyPr/>
        <a:lstStyle/>
        <a:p>
          <a:endParaRPr lang="en-US"/>
        </a:p>
      </dgm:t>
    </dgm:pt>
    <dgm:pt modelId="{B95EC384-037B-48D9-9C2E-FC909A7D72DF}" type="sibTrans" cxnId="{7609FC41-D696-4DFA-A2F0-D6278C63D8CF}">
      <dgm:prSet/>
      <dgm:spPr/>
      <dgm:t>
        <a:bodyPr/>
        <a:lstStyle/>
        <a:p>
          <a:endParaRPr lang="en-US"/>
        </a:p>
      </dgm:t>
    </dgm:pt>
    <dgm:pt modelId="{EE6594C2-3EC8-4E84-90AF-EE4EA2CD9489}">
      <dgm:prSet custT="1"/>
      <dgm:spPr/>
      <dgm:t>
        <a:bodyPr/>
        <a:lstStyle/>
        <a:p>
          <a:pPr rtl="0"/>
          <a:r>
            <a:rPr lang="en-US" sz="1800" b="1" dirty="0" smtClean="0"/>
            <a:t>Complete Next Steps Plan at Summative Session with Mentor</a:t>
          </a:r>
          <a:endParaRPr lang="en-US" sz="1800" b="1" dirty="0"/>
        </a:p>
      </dgm:t>
    </dgm:pt>
    <dgm:pt modelId="{C3B91246-C296-4423-BF5D-3862C54FD0AE}" type="parTrans" cxnId="{B34FA4BF-62AF-4FB7-9378-F02CA7552E4C}">
      <dgm:prSet/>
      <dgm:spPr/>
      <dgm:t>
        <a:bodyPr/>
        <a:lstStyle/>
        <a:p>
          <a:endParaRPr lang="en-US"/>
        </a:p>
      </dgm:t>
    </dgm:pt>
    <dgm:pt modelId="{A9D7B2CB-3563-439D-9435-6DAC40443688}" type="sibTrans" cxnId="{B34FA4BF-62AF-4FB7-9378-F02CA7552E4C}">
      <dgm:prSet/>
      <dgm:spPr/>
      <dgm:t>
        <a:bodyPr/>
        <a:lstStyle/>
        <a:p>
          <a:endParaRPr lang="en-US"/>
        </a:p>
      </dgm:t>
    </dgm:pt>
    <dgm:pt modelId="{3D825E36-7009-4017-9FE2-25E8B9A1E833}" type="pres">
      <dgm:prSet presAssocID="{6C3AE5BA-FA4C-4D7C-8FE1-DFE9309DAF80}" presName="Name0" presStyleCnt="0">
        <dgm:presLayoutVars>
          <dgm:dir/>
          <dgm:resizeHandles val="exact"/>
        </dgm:presLayoutVars>
      </dgm:prSet>
      <dgm:spPr/>
      <dgm:t>
        <a:bodyPr/>
        <a:lstStyle/>
        <a:p>
          <a:endParaRPr lang="en-US"/>
        </a:p>
      </dgm:t>
    </dgm:pt>
    <dgm:pt modelId="{9DE300A6-07D9-489E-AC44-6F463581578B}" type="pres">
      <dgm:prSet presAssocID="{3D132294-04D1-4A7C-A33B-6D42FDC8EA5A}" presName="node" presStyleLbl="node1" presStyleIdx="0" presStyleCnt="3">
        <dgm:presLayoutVars>
          <dgm:bulletEnabled val="1"/>
        </dgm:presLayoutVars>
      </dgm:prSet>
      <dgm:spPr/>
      <dgm:t>
        <a:bodyPr/>
        <a:lstStyle/>
        <a:p>
          <a:endParaRPr lang="en-US"/>
        </a:p>
      </dgm:t>
    </dgm:pt>
    <dgm:pt modelId="{31B22EC1-81A4-4B6F-9DDE-72FF1EFD04D8}" type="pres">
      <dgm:prSet presAssocID="{344C1DA4-6E27-4C37-8545-9BD99D4107DC}" presName="sibTrans" presStyleLbl="sibTrans2D1" presStyleIdx="0" presStyleCnt="2"/>
      <dgm:spPr/>
      <dgm:t>
        <a:bodyPr/>
        <a:lstStyle/>
        <a:p>
          <a:endParaRPr lang="en-US"/>
        </a:p>
      </dgm:t>
    </dgm:pt>
    <dgm:pt modelId="{22375D7F-7BA0-447A-9468-275EED191DD0}" type="pres">
      <dgm:prSet presAssocID="{344C1DA4-6E27-4C37-8545-9BD99D4107DC}" presName="connectorText" presStyleLbl="sibTrans2D1" presStyleIdx="0" presStyleCnt="2"/>
      <dgm:spPr/>
      <dgm:t>
        <a:bodyPr/>
        <a:lstStyle/>
        <a:p>
          <a:endParaRPr lang="en-US"/>
        </a:p>
      </dgm:t>
    </dgm:pt>
    <dgm:pt modelId="{C8995BE0-D9E0-417B-8482-3CB4700C8F86}" type="pres">
      <dgm:prSet presAssocID="{1F7827F8-779B-4C88-9FE9-D4AE525C5726}" presName="node" presStyleLbl="node1" presStyleIdx="1" presStyleCnt="3">
        <dgm:presLayoutVars>
          <dgm:bulletEnabled val="1"/>
        </dgm:presLayoutVars>
      </dgm:prSet>
      <dgm:spPr/>
      <dgm:t>
        <a:bodyPr/>
        <a:lstStyle/>
        <a:p>
          <a:endParaRPr lang="en-US"/>
        </a:p>
      </dgm:t>
    </dgm:pt>
    <dgm:pt modelId="{9B3740E7-10B4-4732-9349-3977502487B8}" type="pres">
      <dgm:prSet presAssocID="{B95EC384-037B-48D9-9C2E-FC909A7D72DF}" presName="sibTrans" presStyleLbl="sibTrans2D1" presStyleIdx="1" presStyleCnt="2"/>
      <dgm:spPr/>
      <dgm:t>
        <a:bodyPr/>
        <a:lstStyle/>
        <a:p>
          <a:endParaRPr lang="en-US"/>
        </a:p>
      </dgm:t>
    </dgm:pt>
    <dgm:pt modelId="{0F1BAC58-B493-494E-984F-6612460D9AF9}" type="pres">
      <dgm:prSet presAssocID="{B95EC384-037B-48D9-9C2E-FC909A7D72DF}" presName="connectorText" presStyleLbl="sibTrans2D1" presStyleIdx="1" presStyleCnt="2"/>
      <dgm:spPr/>
      <dgm:t>
        <a:bodyPr/>
        <a:lstStyle/>
        <a:p>
          <a:endParaRPr lang="en-US"/>
        </a:p>
      </dgm:t>
    </dgm:pt>
    <dgm:pt modelId="{B70427C9-42F0-4291-AB25-4A0B4B22915B}" type="pres">
      <dgm:prSet presAssocID="{EE6594C2-3EC8-4E84-90AF-EE4EA2CD9489}" presName="node" presStyleLbl="node1" presStyleIdx="2" presStyleCnt="3">
        <dgm:presLayoutVars>
          <dgm:bulletEnabled val="1"/>
        </dgm:presLayoutVars>
      </dgm:prSet>
      <dgm:spPr/>
      <dgm:t>
        <a:bodyPr/>
        <a:lstStyle/>
        <a:p>
          <a:endParaRPr lang="en-US"/>
        </a:p>
      </dgm:t>
    </dgm:pt>
  </dgm:ptLst>
  <dgm:cxnLst>
    <dgm:cxn modelId="{E67E71D5-1E5E-42C2-811B-671B4E79E532}" type="presOf" srcId="{344C1DA4-6E27-4C37-8545-9BD99D4107DC}" destId="{31B22EC1-81A4-4B6F-9DDE-72FF1EFD04D8}" srcOrd="0" destOrd="0" presId="urn:microsoft.com/office/officeart/2005/8/layout/process1"/>
    <dgm:cxn modelId="{358BE712-9018-421F-B798-E3FAAA9D50EC}" type="presOf" srcId="{3D132294-04D1-4A7C-A33B-6D42FDC8EA5A}" destId="{9DE300A6-07D9-489E-AC44-6F463581578B}" srcOrd="0" destOrd="0" presId="urn:microsoft.com/office/officeart/2005/8/layout/process1"/>
    <dgm:cxn modelId="{5B51485D-C8BE-4DE3-95F4-AEEE9E3B36E2}" type="presOf" srcId="{B95EC384-037B-48D9-9C2E-FC909A7D72DF}" destId="{0F1BAC58-B493-494E-984F-6612460D9AF9}" srcOrd="1" destOrd="0" presId="urn:microsoft.com/office/officeart/2005/8/layout/process1"/>
    <dgm:cxn modelId="{89091B17-98CA-4425-B33A-E1AB6F958F66}" type="presOf" srcId="{6C3AE5BA-FA4C-4D7C-8FE1-DFE9309DAF80}" destId="{3D825E36-7009-4017-9FE2-25E8B9A1E833}" srcOrd="0" destOrd="0" presId="urn:microsoft.com/office/officeart/2005/8/layout/process1"/>
    <dgm:cxn modelId="{0DC5BF86-668C-493C-8C47-61EBD5B83008}" type="presOf" srcId="{344C1DA4-6E27-4C37-8545-9BD99D4107DC}" destId="{22375D7F-7BA0-447A-9468-275EED191DD0}" srcOrd="1" destOrd="0" presId="urn:microsoft.com/office/officeart/2005/8/layout/process1"/>
    <dgm:cxn modelId="{29310500-6F59-42B3-8D55-ACA22B779D41}" type="presOf" srcId="{B95EC384-037B-48D9-9C2E-FC909A7D72DF}" destId="{9B3740E7-10B4-4732-9349-3977502487B8}" srcOrd="0" destOrd="0" presId="urn:microsoft.com/office/officeart/2005/8/layout/process1"/>
    <dgm:cxn modelId="{7916431D-ADAB-4783-A955-5C87D08FCE49}" type="presOf" srcId="{EE6594C2-3EC8-4E84-90AF-EE4EA2CD9489}" destId="{B70427C9-42F0-4291-AB25-4A0B4B22915B}" srcOrd="0" destOrd="0" presId="urn:microsoft.com/office/officeart/2005/8/layout/process1"/>
    <dgm:cxn modelId="{B34FA4BF-62AF-4FB7-9378-F02CA7552E4C}" srcId="{6C3AE5BA-FA4C-4D7C-8FE1-DFE9309DAF80}" destId="{EE6594C2-3EC8-4E84-90AF-EE4EA2CD9489}" srcOrd="2" destOrd="0" parTransId="{C3B91246-C296-4423-BF5D-3862C54FD0AE}" sibTransId="{A9D7B2CB-3563-439D-9435-6DAC40443688}"/>
    <dgm:cxn modelId="{67421CE2-220E-4A3D-B9CA-85DE64ADFB36}" srcId="{6C3AE5BA-FA4C-4D7C-8FE1-DFE9309DAF80}" destId="{3D132294-04D1-4A7C-A33B-6D42FDC8EA5A}" srcOrd="0" destOrd="0" parTransId="{595B0093-DA3C-4845-9CB9-BA54796612E7}" sibTransId="{344C1DA4-6E27-4C37-8545-9BD99D4107DC}"/>
    <dgm:cxn modelId="{36D199C8-E9A8-489B-A81E-D30BEABE17B9}" type="presOf" srcId="{1F7827F8-779B-4C88-9FE9-D4AE525C5726}" destId="{C8995BE0-D9E0-417B-8482-3CB4700C8F86}" srcOrd="0" destOrd="0" presId="urn:microsoft.com/office/officeart/2005/8/layout/process1"/>
    <dgm:cxn modelId="{7609FC41-D696-4DFA-A2F0-D6278C63D8CF}" srcId="{6C3AE5BA-FA4C-4D7C-8FE1-DFE9309DAF80}" destId="{1F7827F8-779B-4C88-9FE9-D4AE525C5726}" srcOrd="1" destOrd="0" parTransId="{690BD5BE-D68E-4D73-8959-62AFA83565B4}" sibTransId="{B95EC384-037B-48D9-9C2E-FC909A7D72DF}"/>
    <dgm:cxn modelId="{F430B67F-1951-44B2-93EC-873F65906AEC}" type="presParOf" srcId="{3D825E36-7009-4017-9FE2-25E8B9A1E833}" destId="{9DE300A6-07D9-489E-AC44-6F463581578B}" srcOrd="0" destOrd="0" presId="urn:microsoft.com/office/officeart/2005/8/layout/process1"/>
    <dgm:cxn modelId="{035972EE-4EBD-4CAA-94BB-E302AEBF1688}" type="presParOf" srcId="{3D825E36-7009-4017-9FE2-25E8B9A1E833}" destId="{31B22EC1-81A4-4B6F-9DDE-72FF1EFD04D8}" srcOrd="1" destOrd="0" presId="urn:microsoft.com/office/officeart/2005/8/layout/process1"/>
    <dgm:cxn modelId="{E70DD1E2-BE20-4BA8-AE65-0E12CB861A8E}" type="presParOf" srcId="{31B22EC1-81A4-4B6F-9DDE-72FF1EFD04D8}" destId="{22375D7F-7BA0-447A-9468-275EED191DD0}" srcOrd="0" destOrd="0" presId="urn:microsoft.com/office/officeart/2005/8/layout/process1"/>
    <dgm:cxn modelId="{73122379-D4FA-4299-9817-3A5C76796B20}" type="presParOf" srcId="{3D825E36-7009-4017-9FE2-25E8B9A1E833}" destId="{C8995BE0-D9E0-417B-8482-3CB4700C8F86}" srcOrd="2" destOrd="0" presId="urn:microsoft.com/office/officeart/2005/8/layout/process1"/>
    <dgm:cxn modelId="{4D68AF1E-5147-41E0-B94E-B635E2F660F0}" type="presParOf" srcId="{3D825E36-7009-4017-9FE2-25E8B9A1E833}" destId="{9B3740E7-10B4-4732-9349-3977502487B8}" srcOrd="3" destOrd="0" presId="urn:microsoft.com/office/officeart/2005/8/layout/process1"/>
    <dgm:cxn modelId="{BEE6C704-159E-4363-B26E-0CEAB7D942C7}" type="presParOf" srcId="{9B3740E7-10B4-4732-9349-3977502487B8}" destId="{0F1BAC58-B493-494E-984F-6612460D9AF9}" srcOrd="0" destOrd="0" presId="urn:microsoft.com/office/officeart/2005/8/layout/process1"/>
    <dgm:cxn modelId="{A56175F2-FB3F-4061-AB2A-E52616A816E2}" type="presParOf" srcId="{3D825E36-7009-4017-9FE2-25E8B9A1E833}" destId="{B70427C9-42F0-4291-AB25-4A0B4B22915B}"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45557C-749F-459F-B637-3C0793F3C07C}" type="doc">
      <dgm:prSet loTypeId="urn:microsoft.com/office/officeart/2005/8/layout/vList2" loCatId="list" qsTypeId="urn:microsoft.com/office/officeart/2005/8/quickstyle/simple5" qsCatId="simple" csTypeId="urn:microsoft.com/office/officeart/2005/8/colors/colorful3" csCatId="colorful"/>
      <dgm:spPr/>
      <dgm:t>
        <a:bodyPr/>
        <a:lstStyle/>
        <a:p>
          <a:endParaRPr lang="en-US"/>
        </a:p>
      </dgm:t>
    </dgm:pt>
    <dgm:pt modelId="{4409E57A-4971-4F78-8771-4DBF0B7A9DD6}">
      <dgm:prSet/>
      <dgm:spPr/>
      <dgm:t>
        <a:bodyPr/>
        <a:lstStyle/>
        <a:p>
          <a:pPr rtl="0"/>
          <a:r>
            <a:rPr lang="en-US" dirty="0" smtClean="0"/>
            <a:t>Rapid Improvement Leader Tool</a:t>
          </a:r>
          <a:endParaRPr lang="en-US" dirty="0"/>
        </a:p>
      </dgm:t>
    </dgm:pt>
    <dgm:pt modelId="{0B0A6B64-BFFF-4B58-91E2-C4BC5E534B9E}" type="parTrans" cxnId="{6C1037D8-36CA-4D12-8AA4-4832E553563E}">
      <dgm:prSet/>
      <dgm:spPr/>
      <dgm:t>
        <a:bodyPr/>
        <a:lstStyle/>
        <a:p>
          <a:endParaRPr lang="en-US"/>
        </a:p>
      </dgm:t>
    </dgm:pt>
    <dgm:pt modelId="{DF56594E-D991-41E3-AB2D-FFB00B737076}" type="sibTrans" cxnId="{6C1037D8-36CA-4D12-8AA4-4832E553563E}">
      <dgm:prSet/>
      <dgm:spPr/>
      <dgm:t>
        <a:bodyPr/>
        <a:lstStyle/>
        <a:p>
          <a:endParaRPr lang="en-US"/>
        </a:p>
      </dgm:t>
    </dgm:pt>
    <dgm:pt modelId="{C408949A-A122-4460-AF8F-64E568D88823}">
      <dgm:prSet/>
      <dgm:spPr/>
      <dgm:t>
        <a:bodyPr/>
        <a:lstStyle/>
        <a:p>
          <a:pPr rtl="0"/>
          <a:r>
            <a:rPr lang="en-US" dirty="0" smtClean="0"/>
            <a:t>Native Star</a:t>
          </a:r>
          <a:endParaRPr lang="en-US" dirty="0"/>
        </a:p>
      </dgm:t>
    </dgm:pt>
    <dgm:pt modelId="{59669C23-9413-4320-81D9-492B5C1DB2C9}" type="parTrans" cxnId="{C5E0FE8C-540C-495B-8639-34650330BFAE}">
      <dgm:prSet/>
      <dgm:spPr/>
      <dgm:t>
        <a:bodyPr/>
        <a:lstStyle/>
        <a:p>
          <a:endParaRPr lang="en-US"/>
        </a:p>
      </dgm:t>
    </dgm:pt>
    <dgm:pt modelId="{34A9FA44-DA04-4DFF-B4BE-47D0DAD53C66}" type="sibTrans" cxnId="{C5E0FE8C-540C-495B-8639-34650330BFAE}">
      <dgm:prSet/>
      <dgm:spPr/>
      <dgm:t>
        <a:bodyPr/>
        <a:lstStyle/>
        <a:p>
          <a:endParaRPr lang="en-US"/>
        </a:p>
      </dgm:t>
    </dgm:pt>
    <dgm:pt modelId="{3C9CCBE5-23D6-4AA2-8772-36A6443F8952}">
      <dgm:prSet/>
      <dgm:spPr/>
      <dgm:t>
        <a:bodyPr/>
        <a:lstStyle/>
        <a:p>
          <a:pPr rtl="0"/>
          <a:r>
            <a:rPr lang="en-US" dirty="0" smtClean="0"/>
            <a:t>Project Management Tool</a:t>
          </a:r>
          <a:endParaRPr lang="en-US" dirty="0"/>
        </a:p>
      </dgm:t>
    </dgm:pt>
    <dgm:pt modelId="{76691E1A-2C93-4226-A203-9A821CB1A711}" type="parTrans" cxnId="{146C45C6-4CCD-4FBF-A99B-CE3E979FCED5}">
      <dgm:prSet/>
      <dgm:spPr/>
      <dgm:t>
        <a:bodyPr/>
        <a:lstStyle/>
        <a:p>
          <a:endParaRPr lang="en-US"/>
        </a:p>
      </dgm:t>
    </dgm:pt>
    <dgm:pt modelId="{AC7BC3FC-97E8-4DD3-A9A1-26F784829F09}" type="sibTrans" cxnId="{146C45C6-4CCD-4FBF-A99B-CE3E979FCED5}">
      <dgm:prSet/>
      <dgm:spPr/>
      <dgm:t>
        <a:bodyPr/>
        <a:lstStyle/>
        <a:p>
          <a:endParaRPr lang="en-US"/>
        </a:p>
      </dgm:t>
    </dgm:pt>
    <dgm:pt modelId="{247612A3-2DBC-4256-92A4-F9C506E76CEA}" type="pres">
      <dgm:prSet presAssocID="{A845557C-749F-459F-B637-3C0793F3C07C}" presName="linear" presStyleCnt="0">
        <dgm:presLayoutVars>
          <dgm:animLvl val="lvl"/>
          <dgm:resizeHandles val="exact"/>
        </dgm:presLayoutVars>
      </dgm:prSet>
      <dgm:spPr/>
      <dgm:t>
        <a:bodyPr/>
        <a:lstStyle/>
        <a:p>
          <a:endParaRPr lang="en-US"/>
        </a:p>
      </dgm:t>
    </dgm:pt>
    <dgm:pt modelId="{BBD7ED2D-96AC-4D69-B5B9-90BD00A615CF}" type="pres">
      <dgm:prSet presAssocID="{4409E57A-4971-4F78-8771-4DBF0B7A9DD6}" presName="parentText" presStyleLbl="node1" presStyleIdx="0" presStyleCnt="3">
        <dgm:presLayoutVars>
          <dgm:chMax val="0"/>
          <dgm:bulletEnabled val="1"/>
        </dgm:presLayoutVars>
      </dgm:prSet>
      <dgm:spPr/>
      <dgm:t>
        <a:bodyPr/>
        <a:lstStyle/>
        <a:p>
          <a:endParaRPr lang="en-US"/>
        </a:p>
      </dgm:t>
    </dgm:pt>
    <dgm:pt modelId="{1DF37814-0B3C-4809-8682-8027609F21BE}" type="pres">
      <dgm:prSet presAssocID="{DF56594E-D991-41E3-AB2D-FFB00B737076}" presName="spacer" presStyleCnt="0"/>
      <dgm:spPr/>
    </dgm:pt>
    <dgm:pt modelId="{562FEBEF-3DF0-4DEE-BD7C-2913A8F4B021}" type="pres">
      <dgm:prSet presAssocID="{C408949A-A122-4460-AF8F-64E568D88823}" presName="parentText" presStyleLbl="node1" presStyleIdx="1" presStyleCnt="3">
        <dgm:presLayoutVars>
          <dgm:chMax val="0"/>
          <dgm:bulletEnabled val="1"/>
        </dgm:presLayoutVars>
      </dgm:prSet>
      <dgm:spPr/>
      <dgm:t>
        <a:bodyPr/>
        <a:lstStyle/>
        <a:p>
          <a:endParaRPr lang="en-US"/>
        </a:p>
      </dgm:t>
    </dgm:pt>
    <dgm:pt modelId="{CF06309E-8B58-4517-BB81-7E7327985F30}" type="pres">
      <dgm:prSet presAssocID="{34A9FA44-DA04-4DFF-B4BE-47D0DAD53C66}" presName="spacer" presStyleCnt="0"/>
      <dgm:spPr/>
    </dgm:pt>
    <dgm:pt modelId="{1E9D0B9F-AEA9-49BD-B732-5B3A0FDF757F}" type="pres">
      <dgm:prSet presAssocID="{3C9CCBE5-23D6-4AA2-8772-36A6443F8952}" presName="parentText" presStyleLbl="node1" presStyleIdx="2" presStyleCnt="3">
        <dgm:presLayoutVars>
          <dgm:chMax val="0"/>
          <dgm:bulletEnabled val="1"/>
        </dgm:presLayoutVars>
      </dgm:prSet>
      <dgm:spPr/>
      <dgm:t>
        <a:bodyPr/>
        <a:lstStyle/>
        <a:p>
          <a:endParaRPr lang="en-US"/>
        </a:p>
      </dgm:t>
    </dgm:pt>
  </dgm:ptLst>
  <dgm:cxnLst>
    <dgm:cxn modelId="{C5E0FE8C-540C-495B-8639-34650330BFAE}" srcId="{A845557C-749F-459F-B637-3C0793F3C07C}" destId="{C408949A-A122-4460-AF8F-64E568D88823}" srcOrd="1" destOrd="0" parTransId="{59669C23-9413-4320-81D9-492B5C1DB2C9}" sibTransId="{34A9FA44-DA04-4DFF-B4BE-47D0DAD53C66}"/>
    <dgm:cxn modelId="{3553448A-5767-4B75-847D-5A009FC4879A}" type="presOf" srcId="{4409E57A-4971-4F78-8771-4DBF0B7A9DD6}" destId="{BBD7ED2D-96AC-4D69-B5B9-90BD00A615CF}" srcOrd="0" destOrd="0" presId="urn:microsoft.com/office/officeart/2005/8/layout/vList2"/>
    <dgm:cxn modelId="{5AF70FC5-0C44-48F6-A009-94018195F59F}" type="presOf" srcId="{A845557C-749F-459F-B637-3C0793F3C07C}" destId="{247612A3-2DBC-4256-92A4-F9C506E76CEA}" srcOrd="0" destOrd="0" presId="urn:microsoft.com/office/officeart/2005/8/layout/vList2"/>
    <dgm:cxn modelId="{1FCB9941-F28F-4615-AD53-3F566F300962}" type="presOf" srcId="{C408949A-A122-4460-AF8F-64E568D88823}" destId="{562FEBEF-3DF0-4DEE-BD7C-2913A8F4B021}" srcOrd="0" destOrd="0" presId="urn:microsoft.com/office/officeart/2005/8/layout/vList2"/>
    <dgm:cxn modelId="{6C1037D8-36CA-4D12-8AA4-4832E553563E}" srcId="{A845557C-749F-459F-B637-3C0793F3C07C}" destId="{4409E57A-4971-4F78-8771-4DBF0B7A9DD6}" srcOrd="0" destOrd="0" parTransId="{0B0A6B64-BFFF-4B58-91E2-C4BC5E534B9E}" sibTransId="{DF56594E-D991-41E3-AB2D-FFB00B737076}"/>
    <dgm:cxn modelId="{BAAAD408-5C8A-4BC6-B0EE-EA2E7136EFE2}" type="presOf" srcId="{3C9CCBE5-23D6-4AA2-8772-36A6443F8952}" destId="{1E9D0B9F-AEA9-49BD-B732-5B3A0FDF757F}" srcOrd="0" destOrd="0" presId="urn:microsoft.com/office/officeart/2005/8/layout/vList2"/>
    <dgm:cxn modelId="{146C45C6-4CCD-4FBF-A99B-CE3E979FCED5}" srcId="{A845557C-749F-459F-B637-3C0793F3C07C}" destId="{3C9CCBE5-23D6-4AA2-8772-36A6443F8952}" srcOrd="2" destOrd="0" parTransId="{76691E1A-2C93-4226-A203-9A821CB1A711}" sibTransId="{AC7BC3FC-97E8-4DD3-A9A1-26F784829F09}"/>
    <dgm:cxn modelId="{C7AA14D6-0BA2-4432-BB49-64ECE7538473}" type="presParOf" srcId="{247612A3-2DBC-4256-92A4-F9C506E76CEA}" destId="{BBD7ED2D-96AC-4D69-B5B9-90BD00A615CF}" srcOrd="0" destOrd="0" presId="urn:microsoft.com/office/officeart/2005/8/layout/vList2"/>
    <dgm:cxn modelId="{C997E885-12CE-47A9-9FCD-E0A8E09B207E}" type="presParOf" srcId="{247612A3-2DBC-4256-92A4-F9C506E76CEA}" destId="{1DF37814-0B3C-4809-8682-8027609F21BE}" srcOrd="1" destOrd="0" presId="urn:microsoft.com/office/officeart/2005/8/layout/vList2"/>
    <dgm:cxn modelId="{6AAF0EDA-4201-4A1A-ACE0-12E009B9BEA8}" type="presParOf" srcId="{247612A3-2DBC-4256-92A4-F9C506E76CEA}" destId="{562FEBEF-3DF0-4DEE-BD7C-2913A8F4B021}" srcOrd="2" destOrd="0" presId="urn:microsoft.com/office/officeart/2005/8/layout/vList2"/>
    <dgm:cxn modelId="{060FAFA6-B1C1-4210-9C3F-6103D80F9640}" type="presParOf" srcId="{247612A3-2DBC-4256-92A4-F9C506E76CEA}" destId="{CF06309E-8B58-4517-BB81-7E7327985F30}" srcOrd="3" destOrd="0" presId="urn:microsoft.com/office/officeart/2005/8/layout/vList2"/>
    <dgm:cxn modelId="{E4F153E6-344C-4951-888D-066BB7BD58ED}" type="presParOf" srcId="{247612A3-2DBC-4256-92A4-F9C506E76CEA}" destId="{1E9D0B9F-AEA9-49BD-B732-5B3A0FDF757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03CAC-CCFE-4E84-98FA-79A57E61D14F}">
      <dsp:nvSpPr>
        <dsp:cNvPr id="0" name=""/>
        <dsp:cNvSpPr/>
      </dsp:nvSpPr>
      <dsp:spPr>
        <a:xfrm rot="5400000">
          <a:off x="4080015" y="-1463068"/>
          <a:ext cx="1166849" cy="4389120"/>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Principals will meet rigorous training and implementation standards as criteria for earning recognition as Certified Rapid Improvement Leaders. </a:t>
          </a:r>
          <a:endParaRPr lang="en-US" sz="1700" kern="1200" dirty="0"/>
        </a:p>
      </dsp:txBody>
      <dsp:txXfrm rot="-5400000">
        <a:off x="2468880" y="205028"/>
        <a:ext cx="4332159" cy="1052927"/>
      </dsp:txXfrm>
    </dsp:sp>
    <dsp:sp modelId="{BF9FB1D6-64F2-4F30-91CB-D478A1A2A66E}">
      <dsp:nvSpPr>
        <dsp:cNvPr id="0" name=""/>
        <dsp:cNvSpPr/>
      </dsp:nvSpPr>
      <dsp:spPr>
        <a:xfrm>
          <a:off x="0" y="2209"/>
          <a:ext cx="2468880" cy="145856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b="1" kern="1200" dirty="0" smtClean="0"/>
            <a:t>Goal 1</a:t>
          </a:r>
          <a:r>
            <a:rPr lang="en-US" sz="3400" kern="1200" dirty="0" smtClean="0"/>
            <a:t>. </a:t>
          </a:r>
          <a:r>
            <a:rPr lang="en-US" sz="3400" b="1" kern="1200" dirty="0" smtClean="0"/>
            <a:t>Standards. </a:t>
          </a:r>
          <a:endParaRPr lang="en-US" sz="3400" b="1" kern="1200" dirty="0"/>
        </a:p>
      </dsp:txBody>
      <dsp:txXfrm>
        <a:off x="71201" y="73410"/>
        <a:ext cx="2326478" cy="1316160"/>
      </dsp:txXfrm>
    </dsp:sp>
    <dsp:sp modelId="{376CC5B0-C5B0-437D-9024-F8BF7583B0A1}">
      <dsp:nvSpPr>
        <dsp:cNvPr id="0" name=""/>
        <dsp:cNvSpPr/>
      </dsp:nvSpPr>
      <dsp:spPr>
        <a:xfrm rot="5400000">
          <a:off x="4080015" y="68421"/>
          <a:ext cx="1166849" cy="4389120"/>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The training and support curriculum will effectively prepare in-service principals to lead the rapid improvement of their schools. </a:t>
          </a:r>
          <a:endParaRPr lang="en-US" sz="1700" kern="1200" dirty="0"/>
        </a:p>
      </dsp:txBody>
      <dsp:txXfrm rot="-5400000">
        <a:off x="2468880" y="1736518"/>
        <a:ext cx="4332159" cy="1052927"/>
      </dsp:txXfrm>
    </dsp:sp>
    <dsp:sp modelId="{7E2AEE92-F22F-4B2F-8532-31AB17628493}">
      <dsp:nvSpPr>
        <dsp:cNvPr id="0" name=""/>
        <dsp:cNvSpPr/>
      </dsp:nvSpPr>
      <dsp:spPr>
        <a:xfrm>
          <a:off x="0" y="1533700"/>
          <a:ext cx="2468880" cy="145856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b="1" kern="1200" dirty="0" smtClean="0"/>
            <a:t>Goal 2</a:t>
          </a:r>
          <a:r>
            <a:rPr lang="en-US" sz="3400" kern="1200" dirty="0" smtClean="0"/>
            <a:t>. </a:t>
          </a:r>
          <a:r>
            <a:rPr lang="en-US" sz="3400" b="1" kern="1200" dirty="0" smtClean="0"/>
            <a:t>Content. </a:t>
          </a:r>
          <a:endParaRPr lang="en-US" sz="3400" b="1" kern="1200" dirty="0"/>
        </a:p>
      </dsp:txBody>
      <dsp:txXfrm>
        <a:off x="71201" y="1604901"/>
        <a:ext cx="2326478" cy="1316160"/>
      </dsp:txXfrm>
    </dsp:sp>
    <dsp:sp modelId="{16D7C15F-00E9-4A04-A964-37F4F4B1D98B}">
      <dsp:nvSpPr>
        <dsp:cNvPr id="0" name=""/>
        <dsp:cNvSpPr/>
      </dsp:nvSpPr>
      <dsp:spPr>
        <a:xfrm rot="5400000">
          <a:off x="4080015" y="1599911"/>
          <a:ext cx="1166849" cy="4389120"/>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The one-year PLA program will consist of two cohorts of principals, one cohort beginning in 2012 and a second cohort beginning in 2013. </a:t>
          </a:r>
          <a:endParaRPr lang="en-US" sz="1700" kern="1200" dirty="0"/>
        </a:p>
      </dsp:txBody>
      <dsp:txXfrm rot="-5400000">
        <a:off x="2468880" y="3268008"/>
        <a:ext cx="4332159" cy="1052927"/>
      </dsp:txXfrm>
    </dsp:sp>
    <dsp:sp modelId="{16C46BF9-FEC3-4C1D-AB68-5426A68B405B}">
      <dsp:nvSpPr>
        <dsp:cNvPr id="0" name=""/>
        <dsp:cNvSpPr/>
      </dsp:nvSpPr>
      <dsp:spPr>
        <a:xfrm>
          <a:off x="0" y="3065190"/>
          <a:ext cx="2468880" cy="145856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rtl="0">
            <a:lnSpc>
              <a:spcPct val="90000"/>
            </a:lnSpc>
            <a:spcBef>
              <a:spcPct val="0"/>
            </a:spcBef>
            <a:spcAft>
              <a:spcPct val="35000"/>
            </a:spcAft>
          </a:pPr>
          <a:r>
            <a:rPr lang="en-US" sz="3400" b="1" kern="1200" dirty="0" smtClean="0"/>
            <a:t>Goal 3</a:t>
          </a:r>
          <a:r>
            <a:rPr lang="en-US" sz="3400" kern="1200" dirty="0" smtClean="0"/>
            <a:t>. </a:t>
          </a:r>
          <a:r>
            <a:rPr lang="en-US" sz="3400" b="1" kern="1200" dirty="0" smtClean="0"/>
            <a:t>Delivery. </a:t>
          </a:r>
          <a:endParaRPr lang="en-US" sz="3400" b="1" kern="1200" dirty="0"/>
        </a:p>
      </dsp:txBody>
      <dsp:txXfrm>
        <a:off x="71201" y="3136391"/>
        <a:ext cx="2326478" cy="1316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06ADC-40AA-486B-BF72-BD364F904FDD}">
      <dsp:nvSpPr>
        <dsp:cNvPr id="0" name=""/>
        <dsp:cNvSpPr/>
      </dsp:nvSpPr>
      <dsp:spPr>
        <a:xfrm rot="5400000">
          <a:off x="3780346" y="-1090638"/>
          <a:ext cx="1766186" cy="4389120"/>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smtClean="0"/>
            <a:t>Seventy-five percent of the principals who enter the Principal Leadership Academy will earn recognition as Certified Rapid Improvement Leaders. </a:t>
          </a:r>
          <a:endParaRPr lang="en-US" sz="1800" kern="1200" dirty="0"/>
        </a:p>
      </dsp:txBody>
      <dsp:txXfrm rot="-5400000">
        <a:off x="2468879" y="307047"/>
        <a:ext cx="4302902" cy="1593750"/>
      </dsp:txXfrm>
    </dsp:sp>
    <dsp:sp modelId="{4EF19525-BA37-4D1C-95AE-F4FBE8FE0D85}">
      <dsp:nvSpPr>
        <dsp:cNvPr id="0" name=""/>
        <dsp:cNvSpPr/>
      </dsp:nvSpPr>
      <dsp:spPr>
        <a:xfrm>
          <a:off x="0" y="55"/>
          <a:ext cx="2468880" cy="220773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rtl="0">
            <a:lnSpc>
              <a:spcPct val="90000"/>
            </a:lnSpc>
            <a:spcBef>
              <a:spcPct val="0"/>
            </a:spcBef>
            <a:spcAft>
              <a:spcPct val="35000"/>
            </a:spcAft>
          </a:pPr>
          <a:r>
            <a:rPr lang="en-US" sz="3700" kern="1200" dirty="0" smtClean="0"/>
            <a:t>Goal 4. </a:t>
          </a:r>
          <a:r>
            <a:rPr lang="en-US" sz="3700" b="1" kern="1200" dirty="0" smtClean="0"/>
            <a:t>Output. </a:t>
          </a:r>
          <a:endParaRPr lang="en-US" sz="3700" b="1" kern="1200" dirty="0"/>
        </a:p>
      </dsp:txBody>
      <dsp:txXfrm>
        <a:off x="107773" y="107828"/>
        <a:ext cx="2253334" cy="1992186"/>
      </dsp:txXfrm>
    </dsp:sp>
    <dsp:sp modelId="{F81307F6-A20D-408C-A065-D36562FFF34F}">
      <dsp:nvSpPr>
        <dsp:cNvPr id="0" name=""/>
        <dsp:cNvSpPr/>
      </dsp:nvSpPr>
      <dsp:spPr>
        <a:xfrm rot="5400000">
          <a:off x="3780346" y="1227481"/>
          <a:ext cx="1766186" cy="4389120"/>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smtClean="0"/>
            <a:t>Schools whose principals earn recognition as Certified Rapid Improvement Leaders will achieve gains on NWEA assessments in reading and mathematics of at least 20 percentage points in two years following the principal’s entry into the Academy.</a:t>
          </a:r>
          <a:endParaRPr lang="en-US" sz="1800" kern="1200" dirty="0"/>
        </a:p>
      </dsp:txBody>
      <dsp:txXfrm rot="-5400000">
        <a:off x="2468879" y="2625166"/>
        <a:ext cx="4302902" cy="1593750"/>
      </dsp:txXfrm>
    </dsp:sp>
    <dsp:sp modelId="{095503F7-AD12-4BA8-9E59-233443CE6146}">
      <dsp:nvSpPr>
        <dsp:cNvPr id="0" name=""/>
        <dsp:cNvSpPr/>
      </dsp:nvSpPr>
      <dsp:spPr>
        <a:xfrm>
          <a:off x="0" y="2318174"/>
          <a:ext cx="2468880" cy="220773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rtl="0">
            <a:lnSpc>
              <a:spcPct val="90000"/>
            </a:lnSpc>
            <a:spcBef>
              <a:spcPct val="0"/>
            </a:spcBef>
            <a:spcAft>
              <a:spcPct val="35000"/>
            </a:spcAft>
          </a:pPr>
          <a:r>
            <a:rPr lang="en-US" sz="3700" kern="1200" dirty="0" smtClean="0"/>
            <a:t>Goal 5. </a:t>
          </a:r>
          <a:r>
            <a:rPr lang="en-US" sz="3700" b="1" kern="1200" dirty="0" smtClean="0"/>
            <a:t>Outcome. </a:t>
          </a:r>
          <a:endParaRPr lang="en-US" sz="3700" b="1" kern="1200" dirty="0"/>
        </a:p>
      </dsp:txBody>
      <dsp:txXfrm>
        <a:off x="107773" y="2425947"/>
        <a:ext cx="2253334" cy="1992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B62C7-1333-4C62-A7B0-98C4AC94BEA4}">
      <dsp:nvSpPr>
        <dsp:cNvPr id="0" name=""/>
        <dsp:cNvSpPr/>
      </dsp:nvSpPr>
      <dsp:spPr>
        <a:xfrm>
          <a:off x="617219" y="0"/>
          <a:ext cx="6995160" cy="4525963"/>
        </a:xfrm>
        <a:prstGeom prst="rightArrow">
          <a:avLst/>
        </a:prstGeom>
        <a:solidFill>
          <a:schemeClr val="dk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1E21304-9758-4F2F-976B-B96443086871}">
      <dsp:nvSpPr>
        <dsp:cNvPr id="0" name=""/>
        <dsp:cNvSpPr/>
      </dsp:nvSpPr>
      <dsp:spPr>
        <a:xfrm>
          <a:off x="100" y="1357788"/>
          <a:ext cx="4014341" cy="1810385"/>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Principals meeting the Certification Requirements will be recognized by Temple University’s Institute for Schools &amp; Society as Certified Rapid Improvement Leaders.</a:t>
          </a:r>
          <a:endParaRPr lang="en-US" sz="2000" kern="1200" dirty="0"/>
        </a:p>
      </dsp:txBody>
      <dsp:txXfrm>
        <a:off x="88476" y="1446164"/>
        <a:ext cx="3837589" cy="1633633"/>
      </dsp:txXfrm>
    </dsp:sp>
    <dsp:sp modelId="{EF30BFE1-8F71-47C9-8026-16F20FD4ED36}">
      <dsp:nvSpPr>
        <dsp:cNvPr id="0" name=""/>
        <dsp:cNvSpPr/>
      </dsp:nvSpPr>
      <dsp:spPr>
        <a:xfrm>
          <a:off x="4215158" y="1357788"/>
          <a:ext cx="4014341" cy="1810385"/>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Principal’s portfolio will be scored by the Research Team to determine eligibility.</a:t>
          </a:r>
          <a:endParaRPr lang="en-US" sz="2000" kern="1200" dirty="0"/>
        </a:p>
      </dsp:txBody>
      <dsp:txXfrm>
        <a:off x="4303534" y="1446164"/>
        <a:ext cx="3837589" cy="16336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1F33C-2EC5-482E-ACF6-2FB589CB32D8}">
      <dsp:nvSpPr>
        <dsp:cNvPr id="0" name=""/>
        <dsp:cNvSpPr/>
      </dsp:nvSpPr>
      <dsp:spPr>
        <a:xfrm>
          <a:off x="5551" y="0"/>
          <a:ext cx="1753409" cy="4021978"/>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Participate in an orientation webinar prior to Basic Leadership Training </a:t>
          </a:r>
          <a:endParaRPr lang="en-US" sz="1800" b="1" kern="1200" dirty="0"/>
        </a:p>
      </dsp:txBody>
      <dsp:txXfrm>
        <a:off x="56907" y="51356"/>
        <a:ext cx="1650697" cy="3919266"/>
      </dsp:txXfrm>
    </dsp:sp>
    <dsp:sp modelId="{BE9189AC-CB4C-482E-94FC-F9B9F07E4CFB}">
      <dsp:nvSpPr>
        <dsp:cNvPr id="0" name=""/>
        <dsp:cNvSpPr/>
      </dsp:nvSpPr>
      <dsp:spPr>
        <a:xfrm rot="12010">
          <a:off x="1904483" y="1834650"/>
          <a:ext cx="308511" cy="360897"/>
        </a:xfrm>
        <a:prstGeom prst="rightArrow">
          <a:avLst>
            <a:gd name="adj1" fmla="val 60000"/>
            <a:gd name="adj2" fmla="val 5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1904483" y="1906667"/>
        <a:ext cx="215958" cy="216539"/>
      </dsp:txXfrm>
    </dsp:sp>
    <dsp:sp modelId="{BF7345B1-75EC-4DF2-A952-5FB05ADE97FF}">
      <dsp:nvSpPr>
        <dsp:cNvPr id="0" name=""/>
        <dsp:cNvSpPr/>
      </dsp:nvSpPr>
      <dsp:spPr>
        <a:xfrm>
          <a:off x="2341054" y="0"/>
          <a:ext cx="1840461" cy="4038600"/>
        </a:xfrm>
        <a:prstGeom prst="roundRect">
          <a:avLst>
            <a:gd name="adj" fmla="val 10000"/>
          </a:avLst>
        </a:prstGeom>
        <a:gradFill rotWithShape="0">
          <a:gsLst>
            <a:gs pos="0">
              <a:schemeClr val="accent5">
                <a:hueOff val="-7107707"/>
                <a:satOff val="4040"/>
                <a:lumOff val="-3333"/>
                <a:alphaOff val="0"/>
                <a:shade val="51000"/>
                <a:satMod val="130000"/>
              </a:schemeClr>
            </a:gs>
            <a:gs pos="80000">
              <a:schemeClr val="accent5">
                <a:hueOff val="-7107707"/>
                <a:satOff val="4040"/>
                <a:lumOff val="-3333"/>
                <a:alphaOff val="0"/>
                <a:shade val="93000"/>
                <a:satMod val="130000"/>
              </a:schemeClr>
            </a:gs>
            <a:gs pos="100000">
              <a:schemeClr val="accent5">
                <a:hueOff val="-7107707"/>
                <a:satOff val="4040"/>
                <a:lumOff val="-333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Attend and fully participate in three-day Basic Leadership Training; submit post-training reflection in Project Management Tool within one week following training; scored on 10 point scale with 7 or better required </a:t>
          </a:r>
          <a:endParaRPr lang="en-US" sz="1800" b="1" kern="1200" dirty="0"/>
        </a:p>
      </dsp:txBody>
      <dsp:txXfrm>
        <a:off x="2394959" y="53905"/>
        <a:ext cx="1732651" cy="3930790"/>
      </dsp:txXfrm>
    </dsp:sp>
    <dsp:sp modelId="{CFC13840-D3E3-4142-9AC0-5B36C2CC69DB}">
      <dsp:nvSpPr>
        <dsp:cNvPr id="0" name=""/>
        <dsp:cNvSpPr/>
      </dsp:nvSpPr>
      <dsp:spPr>
        <a:xfrm>
          <a:off x="4327039" y="1838851"/>
          <a:ext cx="308509" cy="360897"/>
        </a:xfrm>
        <a:prstGeom prst="rightArrow">
          <a:avLst>
            <a:gd name="adj1" fmla="val 60000"/>
            <a:gd name="adj2" fmla="val 50000"/>
          </a:avLst>
        </a:prstGeom>
        <a:gradFill rotWithShape="0">
          <a:gsLst>
            <a:gs pos="0">
              <a:schemeClr val="accent5">
                <a:hueOff val="-10661560"/>
                <a:satOff val="6060"/>
                <a:lumOff val="-5000"/>
                <a:alphaOff val="0"/>
                <a:shade val="51000"/>
                <a:satMod val="130000"/>
              </a:schemeClr>
            </a:gs>
            <a:gs pos="80000">
              <a:schemeClr val="accent5">
                <a:hueOff val="-10661560"/>
                <a:satOff val="6060"/>
                <a:lumOff val="-5000"/>
                <a:alphaOff val="0"/>
                <a:shade val="93000"/>
                <a:satMod val="130000"/>
              </a:schemeClr>
            </a:gs>
            <a:gs pos="100000">
              <a:schemeClr val="accent5">
                <a:hueOff val="-10661560"/>
                <a:satOff val="6060"/>
                <a:lumOff val="-500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4327039" y="1911030"/>
        <a:ext cx="215956" cy="216539"/>
      </dsp:txXfrm>
    </dsp:sp>
    <dsp:sp modelId="{DE74A3F9-8AD8-40D6-A2D6-30A9A36DACCF}">
      <dsp:nvSpPr>
        <dsp:cNvPr id="0" name=""/>
        <dsp:cNvSpPr/>
      </dsp:nvSpPr>
      <dsp:spPr>
        <a:xfrm>
          <a:off x="4763609" y="0"/>
          <a:ext cx="1792904" cy="4038600"/>
        </a:xfrm>
        <a:prstGeom prst="roundRect">
          <a:avLst>
            <a:gd name="adj" fmla="val 10000"/>
          </a:avLst>
        </a:prstGeom>
        <a:gradFill rotWithShape="0">
          <a:gsLst>
            <a:gs pos="0">
              <a:schemeClr val="accent5">
                <a:hueOff val="-14215414"/>
                <a:satOff val="8079"/>
                <a:lumOff val="-6667"/>
                <a:alphaOff val="0"/>
                <a:shade val="51000"/>
                <a:satMod val="130000"/>
              </a:schemeClr>
            </a:gs>
            <a:gs pos="80000">
              <a:schemeClr val="accent5">
                <a:hueOff val="-14215414"/>
                <a:satOff val="8079"/>
                <a:lumOff val="-6667"/>
                <a:alphaOff val="0"/>
                <a:shade val="93000"/>
                <a:satMod val="130000"/>
              </a:schemeClr>
            </a:gs>
            <a:gs pos="100000">
              <a:schemeClr val="accent5">
                <a:hueOff val="-14215414"/>
                <a:satOff val="8079"/>
                <a:lumOff val="-666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Host two-day site visit by Mentor </a:t>
          </a:r>
          <a:endParaRPr lang="en-US" sz="1800" b="1" kern="1200" dirty="0"/>
        </a:p>
      </dsp:txBody>
      <dsp:txXfrm>
        <a:off x="4816121" y="52512"/>
        <a:ext cx="1687880" cy="3933576"/>
      </dsp:txXfrm>
    </dsp:sp>
    <dsp:sp modelId="{4B06A7F3-19B5-4C89-85AB-B684A20249A2}">
      <dsp:nvSpPr>
        <dsp:cNvPr id="0" name=""/>
        <dsp:cNvSpPr/>
      </dsp:nvSpPr>
      <dsp:spPr>
        <a:xfrm>
          <a:off x="6702037" y="1838851"/>
          <a:ext cx="308509" cy="360897"/>
        </a:xfrm>
        <a:prstGeom prst="rightArrow">
          <a:avLst>
            <a:gd name="adj1" fmla="val 60000"/>
            <a:gd name="adj2" fmla="val 50000"/>
          </a:avLst>
        </a:prstGeom>
        <a:gradFill rotWithShape="0">
          <a:gsLst>
            <a:gs pos="0">
              <a:schemeClr val="accent5">
                <a:hueOff val="-21323121"/>
                <a:satOff val="12119"/>
                <a:lumOff val="-10000"/>
                <a:alphaOff val="0"/>
                <a:shade val="51000"/>
                <a:satMod val="130000"/>
              </a:schemeClr>
            </a:gs>
            <a:gs pos="80000">
              <a:schemeClr val="accent5">
                <a:hueOff val="-21323121"/>
                <a:satOff val="12119"/>
                <a:lumOff val="-10000"/>
                <a:alphaOff val="0"/>
                <a:shade val="93000"/>
                <a:satMod val="130000"/>
              </a:schemeClr>
            </a:gs>
            <a:gs pos="100000">
              <a:schemeClr val="accent5">
                <a:hueOff val="-21323121"/>
                <a:satOff val="12119"/>
                <a:lumOff val="-1000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6702037" y="1911030"/>
        <a:ext cx="215956" cy="216539"/>
      </dsp:txXfrm>
    </dsp:sp>
    <dsp:sp modelId="{0001A214-6BAA-4EA7-A98D-A9CA862BCB8B}">
      <dsp:nvSpPr>
        <dsp:cNvPr id="0" name=""/>
        <dsp:cNvSpPr/>
      </dsp:nvSpPr>
      <dsp:spPr>
        <a:xfrm>
          <a:off x="7138607" y="0"/>
          <a:ext cx="1695040" cy="4038600"/>
        </a:xfrm>
        <a:prstGeom prst="roundRect">
          <a:avLst>
            <a:gd name="adj" fmla="val 10000"/>
          </a:avLst>
        </a:prstGeom>
        <a:gradFill rotWithShape="0">
          <a:gsLst>
            <a:gs pos="0">
              <a:schemeClr val="accent5">
                <a:hueOff val="-21323121"/>
                <a:satOff val="12119"/>
                <a:lumOff val="-10000"/>
                <a:alphaOff val="0"/>
                <a:shade val="51000"/>
                <a:satMod val="130000"/>
              </a:schemeClr>
            </a:gs>
            <a:gs pos="80000">
              <a:schemeClr val="accent5">
                <a:hueOff val="-21323121"/>
                <a:satOff val="12119"/>
                <a:lumOff val="-10000"/>
                <a:alphaOff val="0"/>
                <a:shade val="93000"/>
                <a:satMod val="130000"/>
              </a:schemeClr>
            </a:gs>
            <a:gs pos="100000">
              <a:schemeClr val="accent5">
                <a:hueOff val="-21323121"/>
                <a:satOff val="12119"/>
                <a:lumOff val="-1000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Participate in 6 Mentor-provided monthly webinars; submit post-webinar reflections in Project Management Tool within week following webinar; score on 10 point scale with 7 or better required </a:t>
          </a:r>
          <a:endParaRPr lang="en-US" sz="1800" b="1" kern="1200" dirty="0"/>
        </a:p>
      </dsp:txBody>
      <dsp:txXfrm>
        <a:off x="7188253" y="49646"/>
        <a:ext cx="1595748" cy="39393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E300A6-07D9-489E-AC44-6F463581578B}">
      <dsp:nvSpPr>
        <dsp:cNvPr id="0" name=""/>
        <dsp:cNvSpPr/>
      </dsp:nvSpPr>
      <dsp:spPr>
        <a:xfrm>
          <a:off x="7233" y="489566"/>
          <a:ext cx="2161877" cy="3546830"/>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Attend and participate in the two-day Mid-Year Training held </a:t>
          </a:r>
          <a:r>
            <a:rPr lang="en-US" sz="1800" b="1" kern="1200" smtClean="0"/>
            <a:t>in March; </a:t>
          </a:r>
          <a:r>
            <a:rPr lang="en-US" sz="1800" b="1" kern="1200" dirty="0" smtClean="0"/>
            <a:t>submit post-training reflection in Project Management Tool within one week following training; scored on 10 point scale with 7 or better required </a:t>
          </a:r>
          <a:endParaRPr lang="en-US" sz="1800" b="1" kern="1200" dirty="0"/>
        </a:p>
      </dsp:txBody>
      <dsp:txXfrm>
        <a:off x="70552" y="552885"/>
        <a:ext cx="2035239" cy="3420192"/>
      </dsp:txXfrm>
    </dsp:sp>
    <dsp:sp modelId="{31B22EC1-81A4-4B6F-9DDE-72FF1EFD04D8}">
      <dsp:nvSpPr>
        <dsp:cNvPr id="0" name=""/>
        <dsp:cNvSpPr/>
      </dsp:nvSpPr>
      <dsp:spPr>
        <a:xfrm>
          <a:off x="2385298" y="1994908"/>
          <a:ext cx="458317" cy="536145"/>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2385298" y="2102137"/>
        <a:ext cx="320822" cy="321687"/>
      </dsp:txXfrm>
    </dsp:sp>
    <dsp:sp modelId="{C8995BE0-D9E0-417B-8482-3CB4700C8F86}">
      <dsp:nvSpPr>
        <dsp:cNvPr id="0" name=""/>
        <dsp:cNvSpPr/>
      </dsp:nvSpPr>
      <dsp:spPr>
        <a:xfrm>
          <a:off x="3033861" y="489566"/>
          <a:ext cx="2161877" cy="3546830"/>
        </a:xfrm>
        <a:prstGeom prst="roundRect">
          <a:avLst>
            <a:gd name="adj" fmla="val 10000"/>
          </a:avLst>
        </a:prstGeom>
        <a:gradFill rotWithShape="0">
          <a:gsLst>
            <a:gs pos="0">
              <a:schemeClr val="accent4">
                <a:hueOff val="10211516"/>
                <a:satOff val="-11993"/>
                <a:lumOff val="4608"/>
                <a:alphaOff val="0"/>
                <a:shade val="51000"/>
                <a:satMod val="130000"/>
              </a:schemeClr>
            </a:gs>
            <a:gs pos="80000">
              <a:schemeClr val="accent4">
                <a:hueOff val="10211516"/>
                <a:satOff val="-11993"/>
                <a:lumOff val="4608"/>
                <a:alphaOff val="0"/>
                <a:shade val="93000"/>
                <a:satMod val="130000"/>
              </a:schemeClr>
            </a:gs>
            <a:gs pos="100000">
              <a:schemeClr val="accent4">
                <a:hueOff val="10211516"/>
                <a:satOff val="-11993"/>
                <a:lumOff val="460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Attend and participate in two-day Summative Session </a:t>
          </a:r>
          <a:endParaRPr lang="en-US" sz="1800" b="1" kern="1200" dirty="0"/>
        </a:p>
      </dsp:txBody>
      <dsp:txXfrm>
        <a:off x="3097180" y="552885"/>
        <a:ext cx="2035239" cy="3420192"/>
      </dsp:txXfrm>
    </dsp:sp>
    <dsp:sp modelId="{9B3740E7-10B4-4732-9349-3977502487B8}">
      <dsp:nvSpPr>
        <dsp:cNvPr id="0" name=""/>
        <dsp:cNvSpPr/>
      </dsp:nvSpPr>
      <dsp:spPr>
        <a:xfrm>
          <a:off x="5411926" y="1994908"/>
          <a:ext cx="458317" cy="536145"/>
        </a:xfrm>
        <a:prstGeom prst="rightArrow">
          <a:avLst>
            <a:gd name="adj1" fmla="val 60000"/>
            <a:gd name="adj2" fmla="val 50000"/>
          </a:avLst>
        </a:prstGeom>
        <a:gradFill rotWithShape="0">
          <a:gsLst>
            <a:gs pos="0">
              <a:schemeClr val="accent4">
                <a:hueOff val="20423033"/>
                <a:satOff val="-23986"/>
                <a:lumOff val="9216"/>
                <a:alphaOff val="0"/>
                <a:shade val="51000"/>
                <a:satMod val="130000"/>
              </a:schemeClr>
            </a:gs>
            <a:gs pos="80000">
              <a:schemeClr val="accent4">
                <a:hueOff val="20423033"/>
                <a:satOff val="-23986"/>
                <a:lumOff val="9216"/>
                <a:alphaOff val="0"/>
                <a:shade val="93000"/>
                <a:satMod val="130000"/>
              </a:schemeClr>
            </a:gs>
            <a:gs pos="100000">
              <a:schemeClr val="accent4">
                <a:hueOff val="20423033"/>
                <a:satOff val="-23986"/>
                <a:lumOff val="921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5411926" y="2102137"/>
        <a:ext cx="320822" cy="321687"/>
      </dsp:txXfrm>
    </dsp:sp>
    <dsp:sp modelId="{B70427C9-42F0-4291-AB25-4A0B4B22915B}">
      <dsp:nvSpPr>
        <dsp:cNvPr id="0" name=""/>
        <dsp:cNvSpPr/>
      </dsp:nvSpPr>
      <dsp:spPr>
        <a:xfrm>
          <a:off x="6060489" y="489566"/>
          <a:ext cx="2161877" cy="3546830"/>
        </a:xfrm>
        <a:prstGeom prst="roundRect">
          <a:avLst>
            <a:gd name="adj" fmla="val 10000"/>
          </a:avLst>
        </a:prstGeom>
        <a:gradFill rotWithShape="0">
          <a:gsLst>
            <a:gs pos="0">
              <a:schemeClr val="accent4">
                <a:hueOff val="20423033"/>
                <a:satOff val="-23986"/>
                <a:lumOff val="9216"/>
                <a:alphaOff val="0"/>
                <a:shade val="51000"/>
                <a:satMod val="130000"/>
              </a:schemeClr>
            </a:gs>
            <a:gs pos="80000">
              <a:schemeClr val="accent4">
                <a:hueOff val="20423033"/>
                <a:satOff val="-23986"/>
                <a:lumOff val="9216"/>
                <a:alphaOff val="0"/>
                <a:shade val="93000"/>
                <a:satMod val="130000"/>
              </a:schemeClr>
            </a:gs>
            <a:gs pos="100000">
              <a:schemeClr val="accent4">
                <a:hueOff val="20423033"/>
                <a:satOff val="-23986"/>
                <a:lumOff val="921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1" kern="1200" dirty="0" smtClean="0"/>
            <a:t>Complete Next Steps Plan at Summative Session with Mentor</a:t>
          </a:r>
          <a:endParaRPr lang="en-US" sz="1800" b="1" kern="1200" dirty="0"/>
        </a:p>
      </dsp:txBody>
      <dsp:txXfrm>
        <a:off x="6123808" y="552885"/>
        <a:ext cx="2035239" cy="34201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7ED2D-96AC-4D69-B5B9-90BD00A615CF}">
      <dsp:nvSpPr>
        <dsp:cNvPr id="0" name=""/>
        <dsp:cNvSpPr/>
      </dsp:nvSpPr>
      <dsp:spPr>
        <a:xfrm>
          <a:off x="0" y="475536"/>
          <a:ext cx="8229600" cy="110331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rtl="0">
            <a:lnSpc>
              <a:spcPct val="90000"/>
            </a:lnSpc>
            <a:spcBef>
              <a:spcPct val="0"/>
            </a:spcBef>
            <a:spcAft>
              <a:spcPct val="35000"/>
            </a:spcAft>
          </a:pPr>
          <a:r>
            <a:rPr lang="en-US" sz="4600" kern="1200" dirty="0" smtClean="0"/>
            <a:t>Rapid Improvement Leader Tool</a:t>
          </a:r>
          <a:endParaRPr lang="en-US" sz="4600" kern="1200" dirty="0"/>
        </a:p>
      </dsp:txBody>
      <dsp:txXfrm>
        <a:off x="53859" y="529395"/>
        <a:ext cx="8121882" cy="995592"/>
      </dsp:txXfrm>
    </dsp:sp>
    <dsp:sp modelId="{562FEBEF-3DF0-4DEE-BD7C-2913A8F4B021}">
      <dsp:nvSpPr>
        <dsp:cNvPr id="0" name=""/>
        <dsp:cNvSpPr/>
      </dsp:nvSpPr>
      <dsp:spPr>
        <a:xfrm>
          <a:off x="0" y="1711326"/>
          <a:ext cx="8229600" cy="1103310"/>
        </a:xfrm>
        <a:prstGeom prst="roundRect">
          <a:avLst/>
        </a:prstGeom>
        <a:gradFill rotWithShape="0">
          <a:gsLst>
            <a:gs pos="0">
              <a:schemeClr val="accent3">
                <a:hueOff val="-707096"/>
                <a:satOff val="3212"/>
                <a:lumOff val="-3725"/>
                <a:alphaOff val="0"/>
                <a:shade val="51000"/>
                <a:satMod val="130000"/>
              </a:schemeClr>
            </a:gs>
            <a:gs pos="80000">
              <a:schemeClr val="accent3">
                <a:hueOff val="-707096"/>
                <a:satOff val="3212"/>
                <a:lumOff val="-3725"/>
                <a:alphaOff val="0"/>
                <a:shade val="93000"/>
                <a:satMod val="130000"/>
              </a:schemeClr>
            </a:gs>
            <a:gs pos="100000">
              <a:schemeClr val="accent3">
                <a:hueOff val="-707096"/>
                <a:satOff val="3212"/>
                <a:lumOff val="-372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rtl="0">
            <a:lnSpc>
              <a:spcPct val="90000"/>
            </a:lnSpc>
            <a:spcBef>
              <a:spcPct val="0"/>
            </a:spcBef>
            <a:spcAft>
              <a:spcPct val="35000"/>
            </a:spcAft>
          </a:pPr>
          <a:r>
            <a:rPr lang="en-US" sz="4600" kern="1200" dirty="0" smtClean="0"/>
            <a:t>Native Star</a:t>
          </a:r>
          <a:endParaRPr lang="en-US" sz="4600" kern="1200" dirty="0"/>
        </a:p>
      </dsp:txBody>
      <dsp:txXfrm>
        <a:off x="53859" y="1765185"/>
        <a:ext cx="8121882" cy="995592"/>
      </dsp:txXfrm>
    </dsp:sp>
    <dsp:sp modelId="{1E9D0B9F-AEA9-49BD-B732-5B3A0FDF757F}">
      <dsp:nvSpPr>
        <dsp:cNvPr id="0" name=""/>
        <dsp:cNvSpPr/>
      </dsp:nvSpPr>
      <dsp:spPr>
        <a:xfrm>
          <a:off x="0" y="2947116"/>
          <a:ext cx="8229600" cy="1103310"/>
        </a:xfrm>
        <a:prstGeom prst="roundRect">
          <a:avLst/>
        </a:prstGeom>
        <a:gradFill rotWithShape="0">
          <a:gsLst>
            <a:gs pos="0">
              <a:schemeClr val="accent3">
                <a:hueOff val="-1414192"/>
                <a:satOff val="6425"/>
                <a:lumOff val="-7451"/>
                <a:alphaOff val="0"/>
                <a:shade val="51000"/>
                <a:satMod val="130000"/>
              </a:schemeClr>
            </a:gs>
            <a:gs pos="80000">
              <a:schemeClr val="accent3">
                <a:hueOff val="-1414192"/>
                <a:satOff val="6425"/>
                <a:lumOff val="-7451"/>
                <a:alphaOff val="0"/>
                <a:shade val="93000"/>
                <a:satMod val="130000"/>
              </a:schemeClr>
            </a:gs>
            <a:gs pos="100000">
              <a:schemeClr val="accent3">
                <a:hueOff val="-1414192"/>
                <a:satOff val="6425"/>
                <a:lumOff val="-745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rtl="0">
            <a:lnSpc>
              <a:spcPct val="90000"/>
            </a:lnSpc>
            <a:spcBef>
              <a:spcPct val="0"/>
            </a:spcBef>
            <a:spcAft>
              <a:spcPct val="35000"/>
            </a:spcAft>
          </a:pPr>
          <a:r>
            <a:rPr lang="en-US" sz="4600" kern="1200" dirty="0" smtClean="0"/>
            <a:t>Project Management Tool</a:t>
          </a:r>
          <a:endParaRPr lang="en-US" sz="4600" kern="1200" dirty="0"/>
        </a:p>
      </dsp:txBody>
      <dsp:txXfrm>
        <a:off x="53859" y="3000975"/>
        <a:ext cx="8121882" cy="99559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024EEB42-6B6C-4280-BFF1-228AEB421EA6}" type="datetimeFigureOut">
              <a:rPr lang="en-US" smtClean="0"/>
              <a:t>11/16/2012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4CA4354C-4050-4029-8B4A-3FD54B3ECF1D}" type="slidenum">
              <a:rPr lang="en-US" smtClean="0"/>
              <a:t>‹#›</a:t>
            </a:fld>
            <a:endParaRPr lang="en-US"/>
          </a:p>
        </p:txBody>
      </p:sp>
    </p:spTree>
    <p:extLst>
      <p:ext uri="{BB962C8B-B14F-4D97-AF65-F5344CB8AC3E}">
        <p14:creationId xmlns:p14="http://schemas.microsoft.com/office/powerpoint/2010/main" val="23233753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164524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420699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2356118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1063864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1547104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210151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3988068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905541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3122655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2996735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A6575-8004-4FB1-84D4-EB8F97109D85}" type="datetimeFigureOut">
              <a:rPr lang="en-US" smtClean="0"/>
              <a:pPr/>
              <a:t>11/16/2012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37D129-D457-4FEF-88A4-1694888437B8}" type="slidenum">
              <a:rPr lang="en-US" smtClean="0"/>
              <a:pPr/>
              <a:t>‹#›</a:t>
            </a:fld>
            <a:endParaRPr lang="en-US"/>
          </a:p>
        </p:txBody>
      </p:sp>
    </p:spTree>
    <p:extLst>
      <p:ext uri="{BB962C8B-B14F-4D97-AF65-F5344CB8AC3E}">
        <p14:creationId xmlns:p14="http://schemas.microsoft.com/office/powerpoint/2010/main" val="4284954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A6575-8004-4FB1-84D4-EB8F97109D85}" type="datetimeFigureOut">
              <a:rPr lang="en-US" smtClean="0"/>
              <a:pPr/>
              <a:t>11/16/2012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7D129-D457-4FEF-88A4-1694888437B8}" type="slidenum">
              <a:rPr lang="en-US" smtClean="0"/>
              <a:pPr/>
              <a:t>‹#›</a:t>
            </a:fld>
            <a:endParaRPr lang="en-US"/>
          </a:p>
        </p:txBody>
      </p:sp>
    </p:spTree>
    <p:extLst>
      <p:ext uri="{BB962C8B-B14F-4D97-AF65-F5344CB8AC3E}">
        <p14:creationId xmlns:p14="http://schemas.microsoft.com/office/powerpoint/2010/main" val="324657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ainting landscape.jpg"/>
          <p:cNvPicPr>
            <a:picLocks noChangeAspect="1"/>
          </p:cNvPicPr>
          <p:nvPr/>
        </p:nvPicPr>
        <p:blipFill>
          <a:blip r:embed="rId2" cstate="print"/>
          <a:srcRect l="6007" t="2915" r="5389" b="12633"/>
          <a:stretch>
            <a:fillRect/>
          </a:stretch>
        </p:blipFill>
        <p:spPr>
          <a:xfrm>
            <a:off x="76200" y="152400"/>
            <a:ext cx="8991600" cy="6622473"/>
          </a:xfrm>
          <a:prstGeom prst="rect">
            <a:avLst/>
          </a:prstGeom>
        </p:spPr>
      </p:pic>
      <p:sp>
        <p:nvSpPr>
          <p:cNvPr id="5" name="Rounded Rectangle 4"/>
          <p:cNvSpPr/>
          <p:nvPr/>
        </p:nvSpPr>
        <p:spPr>
          <a:xfrm>
            <a:off x="1752600" y="1143000"/>
            <a:ext cx="5486400" cy="4724400"/>
          </a:xfrm>
          <a:prstGeom prst="roundRect">
            <a:avLst/>
          </a:prstGeom>
          <a:solidFill>
            <a:srgbClr val="D9D9D9">
              <a:alpha val="74902"/>
            </a:srgbClr>
          </a:soli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667000" y="2130425"/>
            <a:ext cx="3810000" cy="1470025"/>
          </a:xfrm>
        </p:spPr>
        <p:txBody>
          <a:bodyPr>
            <a:normAutofit fontScale="90000"/>
          </a:bodyPr>
          <a:lstStyle/>
          <a:p>
            <a:r>
              <a:rPr lang="en-US" b="1" dirty="0" smtClean="0"/>
              <a:t>Principal Leadership Academy</a:t>
            </a:r>
            <a:endParaRPr lang="en-US" b="1" dirty="0"/>
          </a:p>
        </p:txBody>
      </p:sp>
      <p:sp>
        <p:nvSpPr>
          <p:cNvPr id="3" name="Subtitle 2"/>
          <p:cNvSpPr>
            <a:spLocks noGrp="1"/>
          </p:cNvSpPr>
          <p:nvPr>
            <p:ph type="subTitle" idx="1"/>
          </p:nvPr>
        </p:nvSpPr>
        <p:spPr/>
        <p:txBody>
          <a:bodyPr/>
          <a:lstStyle/>
          <a:p>
            <a:r>
              <a:rPr lang="en-US" dirty="0" smtClean="0">
                <a:solidFill>
                  <a:schemeClr val="tx1">
                    <a:lumMod val="75000"/>
                    <a:lumOff val="25000"/>
                  </a:schemeClr>
                </a:solidFill>
              </a:rPr>
              <a:t>Basic Leadership Training</a:t>
            </a:r>
            <a:endParaRPr lang="en-US" dirty="0" smtClean="0">
              <a:solidFill>
                <a:schemeClr val="tx1">
                  <a:lumMod val="75000"/>
                  <a:lumOff val="25000"/>
                </a:schemeClr>
              </a:solidFill>
            </a:endParaRPr>
          </a:p>
          <a:p>
            <a:r>
              <a:rPr lang="en-US" dirty="0" smtClean="0">
                <a:solidFill>
                  <a:schemeClr val="tx1">
                    <a:lumMod val="75000"/>
                    <a:lumOff val="25000"/>
                  </a:schemeClr>
                </a:solidFill>
              </a:rPr>
              <a:t>November 2012</a:t>
            </a:r>
            <a:endParaRPr lang="en-US" dirty="0">
              <a:solidFill>
                <a:schemeClr val="tx1">
                  <a:lumMod val="75000"/>
                  <a:lumOff val="25000"/>
                </a:schemeClr>
              </a:solidFill>
            </a:endParaRPr>
          </a:p>
        </p:txBody>
      </p:sp>
    </p:spTree>
    <p:extLst>
      <p:ext uri="{BB962C8B-B14F-4D97-AF65-F5344CB8AC3E}">
        <p14:creationId xmlns:p14="http://schemas.microsoft.com/office/powerpoint/2010/main" val="3703032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b="1" dirty="0" smtClean="0"/>
              <a:t>Certification Requirements</a:t>
            </a:r>
            <a:endParaRPr lang="en-US" b="1" dirty="0"/>
          </a:p>
        </p:txBody>
      </p:sp>
      <p:graphicFrame>
        <p:nvGraphicFramePr>
          <p:cNvPr id="7" name="Content Placeholder 6"/>
          <p:cNvGraphicFramePr>
            <a:graphicFrameLocks noGrp="1"/>
          </p:cNvGraphicFramePr>
          <p:nvPr>
            <p:ph idx="1"/>
          </p:nvPr>
        </p:nvGraphicFramePr>
        <p:xfrm>
          <a:off x="152400" y="2514600"/>
          <a:ext cx="88392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painting landscape.jpg"/>
          <p:cNvPicPr>
            <a:picLocks noChangeAspect="1"/>
          </p:cNvPicPr>
          <p:nvPr/>
        </p:nvPicPr>
        <p:blipFill>
          <a:blip r:embed="rId7" cstate="print"/>
          <a:srcRect l="6007" t="7774" r="5389" b="76679"/>
          <a:stretch>
            <a:fillRect/>
          </a:stretch>
        </p:blipFill>
        <p:spPr>
          <a:xfrm>
            <a:off x="76200" y="76200"/>
            <a:ext cx="8991600" cy="1219200"/>
          </a:xfrm>
          <a:prstGeom prst="rect">
            <a:avLst/>
          </a:prstGeom>
        </p:spPr>
      </p:pic>
      <p:sp>
        <p:nvSpPr>
          <p:cNvPr id="5" name="TextBox 4"/>
          <p:cNvSpPr txBox="1"/>
          <p:nvPr/>
        </p:nvSpPr>
        <p:spPr>
          <a:xfrm>
            <a:off x="533400" y="1981200"/>
            <a:ext cx="3733800" cy="461665"/>
          </a:xfrm>
          <a:prstGeom prst="rect">
            <a:avLst/>
          </a:prstGeom>
          <a:noFill/>
        </p:spPr>
        <p:txBody>
          <a:bodyPr wrap="square" rtlCol="0">
            <a:spAutoFit/>
          </a:bodyPr>
          <a:lstStyle/>
          <a:p>
            <a:r>
              <a:rPr lang="en-US" sz="2400" b="1" i="1" dirty="0" smtClean="0"/>
              <a:t>Participation Requirements </a:t>
            </a:r>
            <a:endParaRPr lang="en-US" sz="2400" dirty="0"/>
          </a:p>
        </p:txBody>
      </p:sp>
    </p:spTree>
    <p:extLst>
      <p:ext uri="{BB962C8B-B14F-4D97-AF65-F5344CB8AC3E}">
        <p14:creationId xmlns:p14="http://schemas.microsoft.com/office/powerpoint/2010/main" val="1807014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US" b="1" dirty="0" smtClean="0"/>
              <a:t>Certification Requirements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22369731"/>
              </p:ext>
            </p:extLst>
          </p:nvPr>
        </p:nvGraphicFramePr>
        <p:xfrm>
          <a:off x="457200" y="233203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painting landscape.jpg"/>
          <p:cNvPicPr>
            <a:picLocks noChangeAspect="1"/>
          </p:cNvPicPr>
          <p:nvPr/>
        </p:nvPicPr>
        <p:blipFill>
          <a:blip r:embed="rId7" cstate="print"/>
          <a:srcRect l="6007" t="7774" r="5389" b="76679"/>
          <a:stretch>
            <a:fillRect/>
          </a:stretch>
        </p:blipFill>
        <p:spPr>
          <a:xfrm>
            <a:off x="76200" y="76200"/>
            <a:ext cx="8991600" cy="12192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6934200" cy="1143000"/>
          </a:xfrm>
        </p:spPr>
        <p:txBody>
          <a:bodyPr/>
          <a:lstStyle/>
          <a:p>
            <a:r>
              <a:rPr lang="en-US" b="1" dirty="0" smtClean="0"/>
              <a:t>Certification Requirements</a:t>
            </a:r>
            <a:endParaRPr lang="en-US" b="1" dirty="0"/>
          </a:p>
        </p:txBody>
      </p:sp>
      <p:sp>
        <p:nvSpPr>
          <p:cNvPr id="3" name="Content Placeholder 2"/>
          <p:cNvSpPr>
            <a:spLocks noGrp="1"/>
          </p:cNvSpPr>
          <p:nvPr>
            <p:ph idx="1"/>
          </p:nvPr>
        </p:nvSpPr>
        <p:spPr>
          <a:xfrm>
            <a:off x="228600" y="1600200"/>
            <a:ext cx="6934200" cy="4953000"/>
          </a:xfrm>
          <a:solidFill>
            <a:schemeClr val="bg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ormAutofit fontScale="47500" lnSpcReduction="20000"/>
          </a:bodyPr>
          <a:lstStyle/>
          <a:p>
            <a:pPr marL="0" indent="0">
              <a:buNone/>
            </a:pPr>
            <a:r>
              <a:rPr lang="en-US" sz="3600" b="1" i="1" dirty="0"/>
              <a:t>Setting the Direction of Change: Rapid Improvement Leader Plan </a:t>
            </a:r>
            <a:endParaRPr lang="en-US" sz="3600" dirty="0"/>
          </a:p>
          <a:p>
            <a:pPr marL="0" indent="0">
              <a:buNone/>
            </a:pPr>
            <a:r>
              <a:rPr lang="en-US" sz="3600" b="1" dirty="0"/>
              <a:t>Pre-reading</a:t>
            </a:r>
            <a:r>
              <a:rPr lang="en-US" sz="3600" dirty="0"/>
              <a:t>: (1) Brinson, D., </a:t>
            </a:r>
            <a:r>
              <a:rPr lang="en-US" sz="3600" dirty="0" err="1"/>
              <a:t>Kowal</a:t>
            </a:r>
            <a:r>
              <a:rPr lang="en-US" sz="3600" dirty="0"/>
              <a:t>, J. Hassel, B. C., Rhim, L. M., &amp; </a:t>
            </a:r>
            <a:r>
              <a:rPr lang="en-US" sz="3600" dirty="0" err="1"/>
              <a:t>Valsing</a:t>
            </a:r>
            <a:r>
              <a:rPr lang="en-US" sz="3600" dirty="0"/>
              <a:t>, E. (2008). </a:t>
            </a:r>
            <a:r>
              <a:rPr lang="en-US" sz="3600" i="1" dirty="0"/>
              <a:t>School turnarounds: Actions and results</a:t>
            </a:r>
            <a:r>
              <a:rPr lang="en-US" sz="3600" dirty="0"/>
              <a:t>. (2) Redding, S. (2012) </a:t>
            </a:r>
            <a:r>
              <a:rPr lang="en-US" sz="3600" i="1" dirty="0"/>
              <a:t>Change Leadership </a:t>
            </a:r>
            <a:r>
              <a:rPr lang="en-US" sz="3600" dirty="0"/>
              <a:t>(Part I only</a:t>
            </a:r>
            <a:r>
              <a:rPr lang="en-US" sz="3600" dirty="0" smtClean="0"/>
              <a:t>), (3) Hess (2010), </a:t>
            </a:r>
            <a:r>
              <a:rPr lang="en-US" sz="3600" i="1" dirty="0" smtClean="0"/>
              <a:t>Cages of their Own Design, </a:t>
            </a:r>
            <a:r>
              <a:rPr lang="en-US" sz="3600" dirty="0" smtClean="0"/>
              <a:t>(4) Hassel &amp; Hassel, (2009), </a:t>
            </a:r>
            <a:r>
              <a:rPr lang="en-US" sz="3600" i="1" dirty="0" smtClean="0"/>
              <a:t>The Big U-Turn.</a:t>
            </a:r>
          </a:p>
          <a:p>
            <a:pPr marL="0" indent="0">
              <a:buNone/>
            </a:pPr>
            <a:endParaRPr lang="en-US" dirty="0"/>
          </a:p>
          <a:p>
            <a:pPr marL="514350" indent="-514350">
              <a:buFont typeface="+mj-lt"/>
              <a:buAutoNum type="arabicPeriod"/>
            </a:pPr>
            <a:r>
              <a:rPr lang="en-US" sz="3800" dirty="0" smtClean="0"/>
              <a:t>Develop </a:t>
            </a:r>
            <a:r>
              <a:rPr lang="en-US" sz="3800" dirty="0"/>
              <a:t>initial Rapid Improvement Leader (RIL) Plan in RIL Tool during Basic Leadership Training </a:t>
            </a:r>
          </a:p>
          <a:p>
            <a:pPr marL="514350" indent="-514350">
              <a:buFont typeface="+mj-lt"/>
              <a:buAutoNum type="arabicPeriod"/>
            </a:pPr>
            <a:r>
              <a:rPr lang="en-US" sz="3800" dirty="0" smtClean="0"/>
              <a:t>Respond </a:t>
            </a:r>
            <a:r>
              <a:rPr lang="en-US" sz="3800" dirty="0"/>
              <a:t>to each coaching comment from Mentor in RIL Tool </a:t>
            </a:r>
          </a:p>
          <a:p>
            <a:pPr marL="514350" indent="-514350">
              <a:buFont typeface="+mj-lt"/>
              <a:buAutoNum type="arabicPeriod"/>
            </a:pPr>
            <a:r>
              <a:rPr lang="en-US" sz="3800" dirty="0" smtClean="0"/>
              <a:t>Modify </a:t>
            </a:r>
            <a:r>
              <a:rPr lang="en-US" sz="3800" dirty="0"/>
              <a:t>RIL Plan and track tasks </a:t>
            </a:r>
          </a:p>
          <a:p>
            <a:pPr marL="514350" indent="-514350">
              <a:buFont typeface="+mj-lt"/>
              <a:buAutoNum type="arabicPeriod"/>
            </a:pPr>
            <a:r>
              <a:rPr lang="en-US" sz="3800" b="1" i="1" dirty="0" smtClean="0"/>
              <a:t>May </a:t>
            </a:r>
            <a:r>
              <a:rPr lang="en-US" sz="3800" b="1" i="1" dirty="0"/>
              <a:t>15</a:t>
            </a:r>
            <a:r>
              <a:rPr lang="en-US" sz="3800" dirty="0"/>
              <a:t>: Submit electronic Report showing completion of at least 7 of the 14 Objectives; scored on 10 point scale with 7 points or better required </a:t>
            </a:r>
          </a:p>
          <a:p>
            <a:pPr marL="514350" indent="-514350">
              <a:buFont typeface="+mj-lt"/>
              <a:buAutoNum type="arabicPeriod"/>
            </a:pPr>
            <a:r>
              <a:rPr lang="en-US" sz="3800" b="1" i="1" dirty="0" smtClean="0"/>
              <a:t>May </a:t>
            </a:r>
            <a:r>
              <a:rPr lang="en-US" sz="3800" b="1" i="1" dirty="0"/>
              <a:t>15</a:t>
            </a:r>
            <a:r>
              <a:rPr lang="en-US" sz="3800" dirty="0"/>
              <a:t>: Complete </a:t>
            </a:r>
            <a:r>
              <a:rPr lang="en-US" sz="3800" i="1" dirty="0"/>
              <a:t>Personal Summary of Rapid Improvement Leader </a:t>
            </a:r>
            <a:r>
              <a:rPr lang="en-US" sz="3800" dirty="0"/>
              <a:t>in Project Management Tool; scored on 10 point scale with 7 points or better required</a:t>
            </a:r>
          </a:p>
        </p:txBody>
      </p:sp>
      <p:pic>
        <p:nvPicPr>
          <p:cNvPr id="4" name="Picture 3" descr="painting landscape.jpg"/>
          <p:cNvPicPr>
            <a:picLocks noChangeAspect="1"/>
          </p:cNvPicPr>
          <p:nvPr/>
        </p:nvPicPr>
        <p:blipFill>
          <a:blip r:embed="rId2" cstate="print"/>
          <a:srcRect l="73586" t="2915" r="12147" b="12633"/>
          <a:stretch>
            <a:fillRect/>
          </a:stretch>
        </p:blipFill>
        <p:spPr>
          <a:xfrm>
            <a:off x="7467600" y="152400"/>
            <a:ext cx="1447800" cy="6622473"/>
          </a:xfrm>
          <a:prstGeom prst="rect">
            <a:avLst/>
          </a:prstGeom>
        </p:spPr>
      </p:pic>
    </p:spTree>
    <p:extLst>
      <p:ext uri="{BB962C8B-B14F-4D97-AF65-F5344CB8AC3E}">
        <p14:creationId xmlns:p14="http://schemas.microsoft.com/office/powerpoint/2010/main" val="2754887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086600" cy="1143000"/>
          </a:xfrm>
        </p:spPr>
        <p:txBody>
          <a:bodyPr/>
          <a:lstStyle/>
          <a:p>
            <a:r>
              <a:rPr lang="en-US" b="1" dirty="0" smtClean="0"/>
              <a:t>Certification Requirements</a:t>
            </a:r>
            <a:endParaRPr lang="en-US" b="1" dirty="0"/>
          </a:p>
        </p:txBody>
      </p:sp>
      <p:sp>
        <p:nvSpPr>
          <p:cNvPr id="3" name="Content Placeholder 2"/>
          <p:cNvSpPr>
            <a:spLocks noGrp="1"/>
          </p:cNvSpPr>
          <p:nvPr>
            <p:ph idx="1"/>
          </p:nvPr>
        </p:nvSpPr>
        <p:spPr>
          <a:xfrm>
            <a:off x="152400" y="838200"/>
            <a:ext cx="7239000" cy="5638800"/>
          </a:xfr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ormAutofit fontScale="32500" lnSpcReduction="20000"/>
          </a:bodyPr>
          <a:lstStyle/>
          <a:p>
            <a:pPr marL="0" indent="0">
              <a:buNone/>
            </a:pPr>
            <a:r>
              <a:rPr lang="en-US" sz="5500" b="1" i="1" dirty="0"/>
              <a:t>Managing Change: Leadership and Decision Making Indicators in Native Star </a:t>
            </a:r>
            <a:endParaRPr lang="en-US" sz="5500" dirty="0"/>
          </a:p>
          <a:p>
            <a:pPr marL="0" indent="0">
              <a:buNone/>
            </a:pPr>
            <a:r>
              <a:rPr lang="en-US" sz="5500" b="1" dirty="0"/>
              <a:t>Pre-reading</a:t>
            </a:r>
            <a:r>
              <a:rPr lang="en-US" sz="5500" dirty="0"/>
              <a:t>: Walberg, H. J., (Ed.). (2007). </a:t>
            </a:r>
            <a:r>
              <a:rPr lang="en-US" sz="5500" i="1" dirty="0"/>
              <a:t>Handbook on restructuring and substantial school improvement</a:t>
            </a:r>
            <a:r>
              <a:rPr lang="en-US" sz="5500" dirty="0"/>
              <a:t>. Chapters by Wong, </a:t>
            </a:r>
            <a:r>
              <a:rPr lang="en-US" sz="5500" dirty="0" err="1"/>
              <a:t>Cawelti</a:t>
            </a:r>
            <a:r>
              <a:rPr lang="en-US" sz="5500" dirty="0"/>
              <a:t> and </a:t>
            </a:r>
            <a:r>
              <a:rPr lang="en-US" sz="5500" dirty="0" err="1"/>
              <a:t>Protheroe</a:t>
            </a:r>
            <a:r>
              <a:rPr lang="en-US" sz="5500" dirty="0"/>
              <a:t>, Perlman, and Murphy </a:t>
            </a:r>
            <a:endParaRPr lang="en-US" sz="5500" dirty="0" smtClean="0"/>
          </a:p>
          <a:p>
            <a:pPr marL="0" indent="0">
              <a:buNone/>
            </a:pPr>
            <a:endParaRPr lang="en-US" dirty="0"/>
          </a:p>
          <a:p>
            <a:pPr marL="514350" indent="-514350">
              <a:buFont typeface="+mj-lt"/>
              <a:buAutoNum type="arabicPeriod"/>
            </a:pPr>
            <a:r>
              <a:rPr lang="en-US" sz="5500" dirty="0" smtClean="0"/>
              <a:t>Meet </a:t>
            </a:r>
            <a:r>
              <a:rPr lang="en-US" sz="5500" dirty="0"/>
              <a:t>with Leadership Team at least twice each month, with agendas and minutes recorded in Native Star system; 80% of documented meetings required </a:t>
            </a:r>
          </a:p>
          <a:p>
            <a:pPr marL="514350" indent="-514350">
              <a:buFont typeface="+mj-lt"/>
              <a:buAutoNum type="arabicPeriod"/>
            </a:pPr>
            <a:r>
              <a:rPr lang="en-US" sz="5500" dirty="0" smtClean="0"/>
              <a:t>With </a:t>
            </a:r>
            <a:r>
              <a:rPr lang="en-US" sz="5500" dirty="0"/>
              <a:t>Leadership Team, review indicator assessment for Key Indicators in Leadership and Decision Making sections and revise to bring to high quality; scored for quality of evidence on 20 point scale with 15 points required </a:t>
            </a:r>
            <a:endParaRPr lang="en-US" sz="5500" dirty="0" smtClean="0"/>
          </a:p>
          <a:p>
            <a:pPr marL="514350" indent="-514350">
              <a:buFont typeface="+mj-lt"/>
              <a:buAutoNum type="arabicPeriod"/>
            </a:pPr>
            <a:r>
              <a:rPr lang="en-US" sz="5500" dirty="0" smtClean="0"/>
              <a:t>With </a:t>
            </a:r>
            <a:r>
              <a:rPr lang="en-US" sz="5500" dirty="0"/>
              <a:t>Leadership Team, bring all Key Leadership and Decision Making Objectives to full implementation; scored for quality of evidence on 20 point scale with 15 points </a:t>
            </a:r>
            <a:r>
              <a:rPr lang="en-US" sz="5500" dirty="0" smtClean="0"/>
              <a:t>required</a:t>
            </a:r>
          </a:p>
          <a:p>
            <a:pPr marL="514350" indent="-514350">
              <a:buFont typeface="+mj-lt"/>
              <a:buAutoNum type="arabicPeriod"/>
            </a:pPr>
            <a:r>
              <a:rPr lang="en-US" sz="5500" dirty="0"/>
              <a:t>Respond to each coaching comment and review from Native Star Specialist in Native Star; all coaching comments and reviews must be responded to </a:t>
            </a:r>
          </a:p>
          <a:p>
            <a:pPr marL="514350" indent="-514350">
              <a:buFont typeface="+mj-lt"/>
              <a:buAutoNum type="arabicPeriod"/>
            </a:pPr>
            <a:r>
              <a:rPr lang="en-US" sz="5500" b="1" i="1" dirty="0" smtClean="0"/>
              <a:t>May </a:t>
            </a:r>
            <a:r>
              <a:rPr lang="en-US" sz="5500" b="1" i="1" dirty="0"/>
              <a:t>15</a:t>
            </a:r>
            <a:r>
              <a:rPr lang="en-US" sz="5500" dirty="0"/>
              <a:t>: Submit electronic Comprehensive Report </a:t>
            </a:r>
          </a:p>
          <a:p>
            <a:pPr marL="514350" indent="-514350">
              <a:buFont typeface="+mj-lt"/>
              <a:buAutoNum type="arabicPeriod"/>
            </a:pPr>
            <a:r>
              <a:rPr lang="en-US" sz="5500" b="1" i="1" dirty="0" smtClean="0"/>
              <a:t>May </a:t>
            </a:r>
            <a:r>
              <a:rPr lang="en-US" sz="5500" b="1" i="1" dirty="0"/>
              <a:t>15</a:t>
            </a:r>
            <a:r>
              <a:rPr lang="en-US" sz="5500" dirty="0"/>
              <a:t>: Complete </a:t>
            </a:r>
            <a:r>
              <a:rPr lang="en-US" sz="5500" i="1" dirty="0"/>
              <a:t>Summary of Managing Leadership </a:t>
            </a:r>
            <a:r>
              <a:rPr lang="en-US" sz="5500" dirty="0"/>
              <a:t>in Project Management Tool; scored on 10 point scale with 7 points or better required</a:t>
            </a:r>
          </a:p>
        </p:txBody>
      </p:sp>
      <p:pic>
        <p:nvPicPr>
          <p:cNvPr id="4" name="Picture 3" descr="painting landscape.jpg"/>
          <p:cNvPicPr>
            <a:picLocks noChangeAspect="1"/>
          </p:cNvPicPr>
          <p:nvPr/>
        </p:nvPicPr>
        <p:blipFill>
          <a:blip r:embed="rId2" cstate="print"/>
          <a:srcRect l="73586" t="2915" r="12147" b="12633"/>
          <a:stretch>
            <a:fillRect/>
          </a:stretch>
        </p:blipFill>
        <p:spPr>
          <a:xfrm>
            <a:off x="7467600" y="152400"/>
            <a:ext cx="1447800" cy="6622473"/>
          </a:xfrm>
          <a:prstGeom prst="rect">
            <a:avLst/>
          </a:prstGeom>
        </p:spPr>
      </p:pic>
    </p:spTree>
    <p:extLst>
      <p:ext uri="{BB962C8B-B14F-4D97-AF65-F5344CB8AC3E}">
        <p14:creationId xmlns:p14="http://schemas.microsoft.com/office/powerpoint/2010/main" val="719838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6934200" cy="1143000"/>
          </a:xfrm>
        </p:spPr>
        <p:txBody>
          <a:bodyPr/>
          <a:lstStyle/>
          <a:p>
            <a:r>
              <a:rPr lang="en-US" b="1" dirty="0" smtClean="0"/>
              <a:t>Certification Requirements</a:t>
            </a:r>
            <a:endParaRPr lang="en-US" b="1" dirty="0"/>
          </a:p>
        </p:txBody>
      </p:sp>
      <p:sp>
        <p:nvSpPr>
          <p:cNvPr id="3" name="Content Placeholder 2"/>
          <p:cNvSpPr>
            <a:spLocks noGrp="1"/>
          </p:cNvSpPr>
          <p:nvPr>
            <p:ph idx="1"/>
          </p:nvPr>
        </p:nvSpPr>
        <p:spPr>
          <a:xfrm>
            <a:off x="304800" y="914400"/>
            <a:ext cx="6934200" cy="5943600"/>
          </a:xfr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marL="0" indent="0">
              <a:buNone/>
            </a:pPr>
            <a:r>
              <a:rPr lang="en-US" sz="1600" b="1" i="1" dirty="0"/>
              <a:t>Engaging People: Culture and Language Project </a:t>
            </a:r>
            <a:endParaRPr lang="en-US" sz="1600" dirty="0"/>
          </a:p>
          <a:p>
            <a:pPr marL="0" indent="0">
              <a:buNone/>
            </a:pPr>
            <a:r>
              <a:rPr lang="en-US" sz="1600" b="1" dirty="0"/>
              <a:t>Pre-reading</a:t>
            </a:r>
            <a:r>
              <a:rPr lang="en-US" sz="1600" dirty="0"/>
              <a:t>: Wise Ways briefs for Culture and Language Indicators </a:t>
            </a:r>
            <a:endParaRPr lang="en-US" sz="1600" dirty="0" smtClean="0"/>
          </a:p>
          <a:p>
            <a:pPr marL="0" indent="0">
              <a:buNone/>
            </a:pPr>
            <a:endParaRPr lang="en-US" sz="1600" dirty="0"/>
          </a:p>
          <a:p>
            <a:pPr marL="514350" indent="-514350">
              <a:buFont typeface="+mj-lt"/>
              <a:buAutoNum type="arabicPeriod"/>
            </a:pPr>
            <a:r>
              <a:rPr lang="en-US" sz="1600" b="1" dirty="0" smtClean="0"/>
              <a:t>Project </a:t>
            </a:r>
            <a:r>
              <a:rPr lang="en-US" sz="1600" b="1" dirty="0"/>
              <a:t>1</a:t>
            </a:r>
            <a:r>
              <a:rPr lang="en-US" sz="1600" dirty="0"/>
              <a:t>: From the list of 14 Culture and Language Indicators, select three indicators and develop an innovative project around them. </a:t>
            </a:r>
          </a:p>
          <a:p>
            <a:pPr marL="514350" indent="-514350">
              <a:buFont typeface="+mj-lt"/>
              <a:buAutoNum type="arabicPeriod"/>
            </a:pPr>
            <a:r>
              <a:rPr lang="en-US" sz="1600" dirty="0" smtClean="0"/>
              <a:t>Complete </a:t>
            </a:r>
            <a:r>
              <a:rPr lang="en-US" sz="1600" dirty="0"/>
              <a:t>draft Plan for Culture and Language Project, as per planning template provided at Basic Leadership Training; plan must meet requirements of template </a:t>
            </a:r>
          </a:p>
          <a:p>
            <a:pPr marL="514350" indent="-514350">
              <a:buFont typeface="+mj-lt"/>
              <a:buAutoNum type="arabicPeriod"/>
            </a:pPr>
            <a:r>
              <a:rPr lang="en-US" sz="1600" dirty="0" smtClean="0"/>
              <a:t>Engage </a:t>
            </a:r>
            <a:r>
              <a:rPr lang="en-US" sz="1600" dirty="0"/>
              <a:t>appropriate group of people at school (including from community) to further develop Culture and Language Project Plan and to assist in implementing the Plan </a:t>
            </a:r>
          </a:p>
          <a:p>
            <a:pPr marL="514350" indent="-514350">
              <a:buFont typeface="+mj-lt"/>
              <a:buAutoNum type="arabicPeriod"/>
            </a:pPr>
            <a:r>
              <a:rPr lang="en-US" sz="1600" b="1" i="1" dirty="0" smtClean="0"/>
              <a:t>January </a:t>
            </a:r>
            <a:r>
              <a:rPr lang="en-US" sz="1600" b="1" i="1" dirty="0"/>
              <a:t>6</a:t>
            </a:r>
            <a:r>
              <a:rPr lang="en-US" sz="1600" dirty="0"/>
              <a:t>: Submit Revised Culture and Language Project Plan; plan must meet requirements of template </a:t>
            </a:r>
          </a:p>
          <a:p>
            <a:pPr marL="514350" indent="-514350">
              <a:buFont typeface="+mj-lt"/>
              <a:buAutoNum type="arabicPeriod"/>
            </a:pPr>
            <a:r>
              <a:rPr lang="en-US" sz="1600" dirty="0" smtClean="0"/>
              <a:t>Maintain </a:t>
            </a:r>
            <a:r>
              <a:rPr lang="en-US" sz="1600" dirty="0"/>
              <a:t>weekly log of Project 1 implementation in Project Management Tool; entries must be made for all weeks in which the school is in session at least 3 days until Report is submitted </a:t>
            </a:r>
          </a:p>
          <a:p>
            <a:pPr marL="514350" indent="-514350">
              <a:buFont typeface="+mj-lt"/>
              <a:buAutoNum type="arabicPeriod"/>
            </a:pPr>
            <a:r>
              <a:rPr lang="en-US" sz="1600" b="1" i="1" dirty="0" smtClean="0"/>
              <a:t>March </a:t>
            </a:r>
            <a:r>
              <a:rPr lang="en-US" sz="1600" b="1" i="1" dirty="0"/>
              <a:t>15</a:t>
            </a:r>
            <a:r>
              <a:rPr lang="en-US" sz="1600" dirty="0"/>
              <a:t>: Complete </a:t>
            </a:r>
            <a:r>
              <a:rPr lang="en-US" sz="1600" i="1" dirty="0"/>
              <a:t>Culture and Language Project Report </a:t>
            </a:r>
            <a:r>
              <a:rPr lang="en-US" sz="1600" dirty="0"/>
              <a:t>in Project Management Tool; scored on 10 point scale with 7 points or better required </a:t>
            </a:r>
          </a:p>
          <a:p>
            <a:pPr marL="514350" indent="-514350">
              <a:buFont typeface="+mj-lt"/>
              <a:buAutoNum type="arabicPeriod"/>
            </a:pPr>
            <a:r>
              <a:rPr lang="en-US" sz="1600" dirty="0" smtClean="0"/>
              <a:t>Summative </a:t>
            </a:r>
            <a:r>
              <a:rPr lang="en-US" sz="1600" dirty="0"/>
              <a:t>Session: Present Culture and Language Project in 5-minute presentation with </a:t>
            </a:r>
            <a:r>
              <a:rPr lang="en-US" sz="1600" dirty="0" err="1"/>
              <a:t>powerpoint</a:t>
            </a:r>
            <a:r>
              <a:rPr lang="en-US" sz="1600" dirty="0"/>
              <a:t>; presentation and submitted </a:t>
            </a:r>
            <a:r>
              <a:rPr lang="en-US" sz="1600" dirty="0" err="1"/>
              <a:t>powerpoint</a:t>
            </a:r>
            <a:r>
              <a:rPr lang="en-US" sz="1600" dirty="0"/>
              <a:t> required</a:t>
            </a:r>
          </a:p>
        </p:txBody>
      </p:sp>
      <p:pic>
        <p:nvPicPr>
          <p:cNvPr id="4" name="Picture 3" descr="painting landscape.jpg"/>
          <p:cNvPicPr>
            <a:picLocks noChangeAspect="1"/>
          </p:cNvPicPr>
          <p:nvPr/>
        </p:nvPicPr>
        <p:blipFill>
          <a:blip r:embed="rId2" cstate="print"/>
          <a:srcRect l="73586" t="2915" r="12147" b="12633"/>
          <a:stretch>
            <a:fillRect/>
          </a:stretch>
        </p:blipFill>
        <p:spPr>
          <a:xfrm>
            <a:off x="7467600" y="152400"/>
            <a:ext cx="1447800" cy="6622473"/>
          </a:xfrm>
          <a:prstGeom prst="rect">
            <a:avLst/>
          </a:prstGeom>
        </p:spPr>
      </p:pic>
    </p:spTree>
    <p:extLst>
      <p:ext uri="{BB962C8B-B14F-4D97-AF65-F5344CB8AC3E}">
        <p14:creationId xmlns:p14="http://schemas.microsoft.com/office/powerpoint/2010/main" val="2370167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6934200" cy="1143000"/>
          </a:xfrm>
        </p:spPr>
        <p:txBody>
          <a:bodyPr/>
          <a:lstStyle/>
          <a:p>
            <a:r>
              <a:rPr lang="en-US" b="1" dirty="0" smtClean="0"/>
              <a:t>Certification Requirements</a:t>
            </a:r>
            <a:endParaRPr lang="en-US" b="1" dirty="0"/>
          </a:p>
        </p:txBody>
      </p:sp>
      <p:sp>
        <p:nvSpPr>
          <p:cNvPr id="3" name="Content Placeholder 2"/>
          <p:cNvSpPr>
            <a:spLocks noGrp="1"/>
          </p:cNvSpPr>
          <p:nvPr>
            <p:ph idx="1"/>
          </p:nvPr>
        </p:nvSpPr>
        <p:spPr>
          <a:xfrm>
            <a:off x="228600" y="838200"/>
            <a:ext cx="7162800" cy="5715000"/>
          </a:xfr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marL="0" indent="0">
              <a:buNone/>
            </a:pPr>
            <a:r>
              <a:rPr lang="en-US" sz="1600" b="1" i="1" dirty="0"/>
              <a:t>Instruction: Seeing Change Through to the Classroom </a:t>
            </a:r>
            <a:endParaRPr lang="en-US" sz="1600" dirty="0"/>
          </a:p>
          <a:p>
            <a:pPr marL="0" indent="0">
              <a:buNone/>
            </a:pPr>
            <a:r>
              <a:rPr lang="en-US" sz="1600" b="1" dirty="0"/>
              <a:t>Pre-reading</a:t>
            </a:r>
            <a:r>
              <a:rPr lang="en-US" sz="1600" dirty="0"/>
              <a:t>: Walberg, H. J., (Ed.). (2007). </a:t>
            </a:r>
            <a:r>
              <a:rPr lang="en-US" sz="1600" i="1" dirty="0"/>
              <a:t>Handbook on restructuring and substantial school improvement</a:t>
            </a:r>
            <a:r>
              <a:rPr lang="en-US" sz="1600" dirty="0"/>
              <a:t>. Chapters by Walberg and Redding </a:t>
            </a:r>
            <a:endParaRPr lang="en-US" sz="1600" dirty="0" smtClean="0"/>
          </a:p>
          <a:p>
            <a:pPr marL="0" indent="0">
              <a:buNone/>
            </a:pPr>
            <a:endParaRPr lang="en-US" sz="1600" dirty="0"/>
          </a:p>
          <a:p>
            <a:pPr marL="228600" indent="-228600">
              <a:buFont typeface="+mj-lt"/>
              <a:buAutoNum type="arabicPeriod"/>
            </a:pPr>
            <a:r>
              <a:rPr lang="en-US" sz="1600" dirty="0" smtClean="0"/>
              <a:t>With </a:t>
            </a:r>
            <a:r>
              <a:rPr lang="en-US" sz="1600" dirty="0"/>
              <a:t>Leadership Team, review indicator assessment for ALL Indicators in Classroom Instruction sections and revise to bring to high quality; scored for quality of evidence on 20 point scale with 15 points required </a:t>
            </a:r>
          </a:p>
          <a:p>
            <a:pPr marL="228600" indent="-228600">
              <a:buFont typeface="+mj-lt"/>
              <a:buAutoNum type="arabicPeriod"/>
            </a:pPr>
            <a:r>
              <a:rPr lang="en-US" sz="1600" dirty="0" smtClean="0"/>
              <a:t>With </a:t>
            </a:r>
            <a:r>
              <a:rPr lang="en-US" sz="1600" dirty="0"/>
              <a:t>Leadership Team, develop plans for at least 15 indicators in Classroom Instruction section; implement plan, and fully meet the objectives; scored for quality of evidence on 20 point scale with 15 points required </a:t>
            </a:r>
          </a:p>
          <a:p>
            <a:pPr marL="228600" indent="-228600">
              <a:buFont typeface="+mj-lt"/>
              <a:buAutoNum type="arabicPeriod"/>
            </a:pPr>
            <a:r>
              <a:rPr lang="en-US" sz="1600" dirty="0" smtClean="0"/>
              <a:t>Project </a:t>
            </a:r>
            <a:r>
              <a:rPr lang="en-US" sz="1600" dirty="0"/>
              <a:t>2: With planning template provided at Basic Leadership Training, develop a plan to bring all staff to a full understanding of Common Core standards by the end of the school year (if similar plan is already in place, the Principal may request an alternative topic) </a:t>
            </a:r>
          </a:p>
          <a:p>
            <a:pPr marL="228600" indent="-228600">
              <a:buFont typeface="+mj-lt"/>
              <a:buAutoNum type="arabicPeriod"/>
            </a:pPr>
            <a:r>
              <a:rPr lang="en-US" sz="1600" b="1" dirty="0" smtClean="0"/>
              <a:t>January </a:t>
            </a:r>
            <a:r>
              <a:rPr lang="en-US" sz="1600" b="1" dirty="0"/>
              <a:t>6: </a:t>
            </a:r>
            <a:r>
              <a:rPr lang="en-US" sz="1600" dirty="0"/>
              <a:t>Submit Plan for Common Core Standards, as per planning template provided at Basic Leadership Training; plan must meet requirements of template </a:t>
            </a:r>
          </a:p>
          <a:p>
            <a:pPr marL="228600" indent="-228600">
              <a:buFont typeface="+mj-lt"/>
              <a:buAutoNum type="arabicPeriod"/>
            </a:pPr>
            <a:r>
              <a:rPr lang="en-US" sz="1600" dirty="0" smtClean="0"/>
              <a:t>Maintain </a:t>
            </a:r>
            <a:r>
              <a:rPr lang="en-US" sz="1600" dirty="0"/>
              <a:t>weekly log of Project 2 implementation in Project Management Tool; entries must be made for all weeks in which the school is in session at least 3 days until Report is submitted </a:t>
            </a:r>
          </a:p>
          <a:p>
            <a:pPr marL="228600" indent="-228600">
              <a:buFont typeface="+mj-lt"/>
              <a:buAutoNum type="arabicPeriod"/>
            </a:pPr>
            <a:r>
              <a:rPr lang="en-US" sz="1600" b="1" i="1" dirty="0" smtClean="0"/>
              <a:t>May </a:t>
            </a:r>
            <a:r>
              <a:rPr lang="en-US" sz="1600" b="1" i="1" dirty="0"/>
              <a:t>15</a:t>
            </a:r>
            <a:r>
              <a:rPr lang="en-US" sz="1600" dirty="0"/>
              <a:t>: Complete </a:t>
            </a:r>
            <a:r>
              <a:rPr lang="en-US" sz="1600" i="1" dirty="0"/>
              <a:t>Common Core Project Report </a:t>
            </a:r>
            <a:r>
              <a:rPr lang="en-US" sz="1600" dirty="0"/>
              <a:t>in Project Management Tool; scored on 10 point scale with 7 points or better required</a:t>
            </a:r>
          </a:p>
        </p:txBody>
      </p:sp>
      <p:pic>
        <p:nvPicPr>
          <p:cNvPr id="4" name="Picture 3" descr="painting landscape.jpg"/>
          <p:cNvPicPr>
            <a:picLocks noChangeAspect="1"/>
          </p:cNvPicPr>
          <p:nvPr/>
        </p:nvPicPr>
        <p:blipFill>
          <a:blip r:embed="rId2" cstate="print"/>
          <a:srcRect l="73586" t="2915" r="12147" b="12633"/>
          <a:stretch>
            <a:fillRect/>
          </a:stretch>
        </p:blipFill>
        <p:spPr>
          <a:xfrm>
            <a:off x="7467600" y="152400"/>
            <a:ext cx="1447800" cy="6622473"/>
          </a:xfrm>
          <a:prstGeom prst="rect">
            <a:avLst/>
          </a:prstGeom>
        </p:spPr>
      </p:pic>
    </p:spTree>
    <p:extLst>
      <p:ext uri="{BB962C8B-B14F-4D97-AF65-F5344CB8AC3E}">
        <p14:creationId xmlns:p14="http://schemas.microsoft.com/office/powerpoint/2010/main" val="2895545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6248400" cy="1143000"/>
          </a:xfrm>
        </p:spPr>
        <p:txBody>
          <a:bodyPr>
            <a:normAutofit fontScale="90000"/>
          </a:bodyPr>
          <a:lstStyle/>
          <a:p>
            <a:r>
              <a:rPr lang="en-US" b="1" dirty="0" smtClean="0"/>
              <a:t>PLA Timeline – October, November</a:t>
            </a:r>
            <a:endParaRPr lang="en-US" b="1" dirty="0"/>
          </a:p>
        </p:txBody>
      </p:sp>
      <p:sp>
        <p:nvSpPr>
          <p:cNvPr id="3" name="Content Placeholder 2"/>
          <p:cNvSpPr>
            <a:spLocks noGrp="1"/>
          </p:cNvSpPr>
          <p:nvPr>
            <p:ph idx="1"/>
          </p:nvPr>
        </p:nvSpPr>
        <p:spPr>
          <a:xfrm>
            <a:off x="2362200" y="1600200"/>
            <a:ext cx="6324600" cy="5105400"/>
          </a:xfrm>
        </p:spPr>
        <p:txBody>
          <a:bodyPr>
            <a:normAutofit fontScale="92500" lnSpcReduction="20000"/>
          </a:bodyPr>
          <a:lstStyle/>
          <a:p>
            <a:pPr marL="0" indent="0">
              <a:buNone/>
            </a:pPr>
            <a:r>
              <a:rPr lang="en-US" b="1" dirty="0" smtClean="0"/>
              <a:t>October </a:t>
            </a:r>
            <a:endParaRPr lang="en-US" dirty="0"/>
          </a:p>
          <a:p>
            <a:r>
              <a:rPr lang="en-US" dirty="0" smtClean="0"/>
              <a:t>Register </a:t>
            </a:r>
            <a:r>
              <a:rPr lang="en-US" dirty="0"/>
              <a:t>for Principal Leadership Academy with ADD </a:t>
            </a:r>
          </a:p>
          <a:p>
            <a:r>
              <a:rPr lang="en-US" dirty="0" smtClean="0"/>
              <a:t>Attend </a:t>
            </a:r>
            <a:r>
              <a:rPr lang="en-US" dirty="0"/>
              <a:t>Orientation Webinar </a:t>
            </a:r>
          </a:p>
          <a:p>
            <a:pPr marL="0" indent="0">
              <a:buNone/>
            </a:pPr>
            <a:r>
              <a:rPr lang="en-US" b="1" dirty="0"/>
              <a:t>November </a:t>
            </a:r>
            <a:endParaRPr lang="en-US" dirty="0"/>
          </a:p>
          <a:p>
            <a:r>
              <a:rPr lang="en-US" dirty="0" smtClean="0"/>
              <a:t>Attend </a:t>
            </a:r>
            <a:r>
              <a:rPr lang="en-US" dirty="0"/>
              <a:t>Basic Leadership Training </a:t>
            </a:r>
          </a:p>
          <a:p>
            <a:r>
              <a:rPr lang="en-US" dirty="0" smtClean="0"/>
              <a:t>Develop </a:t>
            </a:r>
            <a:r>
              <a:rPr lang="en-US" dirty="0"/>
              <a:t>initial Rapid Improvement Leader (RIL) Plan in RIL Tool </a:t>
            </a:r>
          </a:p>
          <a:p>
            <a:r>
              <a:rPr lang="en-US" dirty="0" smtClean="0"/>
              <a:t>Draft </a:t>
            </a:r>
            <a:r>
              <a:rPr lang="en-US" dirty="0"/>
              <a:t>Plan for Culture and Language Project (Project 1) and review with Mentor </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43128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74638"/>
            <a:ext cx="6324600" cy="1143000"/>
          </a:xfrm>
        </p:spPr>
        <p:txBody>
          <a:bodyPr/>
          <a:lstStyle/>
          <a:p>
            <a:r>
              <a:rPr lang="en-US" b="1" dirty="0" smtClean="0"/>
              <a:t>PLA Timeline – December </a:t>
            </a:r>
            <a:endParaRPr lang="en-US" b="1" dirty="0"/>
          </a:p>
        </p:txBody>
      </p:sp>
      <p:sp>
        <p:nvSpPr>
          <p:cNvPr id="3" name="Content Placeholder 2"/>
          <p:cNvSpPr>
            <a:spLocks noGrp="1"/>
          </p:cNvSpPr>
          <p:nvPr>
            <p:ph idx="1"/>
          </p:nvPr>
        </p:nvSpPr>
        <p:spPr>
          <a:xfrm>
            <a:off x="2362200" y="1295400"/>
            <a:ext cx="6477000" cy="5334000"/>
          </a:xfrm>
        </p:spPr>
        <p:txBody>
          <a:bodyPr>
            <a:noAutofit/>
          </a:bodyPr>
          <a:lstStyle/>
          <a:p>
            <a:r>
              <a:rPr lang="en-US" sz="2100" dirty="0" smtClean="0"/>
              <a:t>Continue </a:t>
            </a:r>
            <a:r>
              <a:rPr lang="en-US" sz="2100" dirty="0"/>
              <a:t>to work on RIL Plan in RIL Tool </a:t>
            </a:r>
          </a:p>
          <a:p>
            <a:r>
              <a:rPr lang="en-US" sz="2100" dirty="0" smtClean="0"/>
              <a:t>Respond </a:t>
            </a:r>
            <a:r>
              <a:rPr lang="en-US" sz="2100" dirty="0"/>
              <a:t>to all Mentor comments in RIL Tool </a:t>
            </a:r>
          </a:p>
          <a:p>
            <a:r>
              <a:rPr lang="en-US" sz="2100" dirty="0" smtClean="0"/>
              <a:t>Implement </a:t>
            </a:r>
            <a:r>
              <a:rPr lang="en-US" sz="2100" dirty="0"/>
              <a:t>Culture and Language Project (Project 1); Engage appropriate group of staff at school as well as from the community to further develop and revise the draft of the Culture and Language Project (Project 1) </a:t>
            </a:r>
          </a:p>
          <a:p>
            <a:r>
              <a:rPr lang="en-US" sz="2100" dirty="0" smtClean="0"/>
              <a:t>Attend </a:t>
            </a:r>
            <a:r>
              <a:rPr lang="en-US" sz="2100" dirty="0"/>
              <a:t>webinar with Mentor </a:t>
            </a:r>
          </a:p>
          <a:p>
            <a:r>
              <a:rPr lang="en-US" sz="2100" dirty="0" smtClean="0"/>
              <a:t>Continue </a:t>
            </a:r>
            <a:r>
              <a:rPr lang="en-US" sz="2100" dirty="0"/>
              <a:t>meeting with school Leadership Team, planning and implementing Rapid Improvement Indicators (Key Leadership and Decision Making Indicators and Key Classroom Instruction Indicators) </a:t>
            </a:r>
          </a:p>
          <a:p>
            <a:r>
              <a:rPr lang="en-US" sz="2100" dirty="0" smtClean="0"/>
              <a:t>Document </a:t>
            </a:r>
            <a:r>
              <a:rPr lang="en-US" sz="2100" dirty="0"/>
              <a:t>Leadership Team meetings </a:t>
            </a:r>
          </a:p>
          <a:p>
            <a:r>
              <a:rPr lang="en-US" sz="2100" dirty="0" smtClean="0"/>
              <a:t>Develop </a:t>
            </a:r>
            <a:r>
              <a:rPr lang="en-US" sz="2100" dirty="0"/>
              <a:t>Common Core Project Plan (Project 2) to bring all staff to full understanding of Common Core standards by end of school year </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3588176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0"/>
            <a:ext cx="6324600" cy="1143000"/>
          </a:xfrm>
        </p:spPr>
        <p:txBody>
          <a:bodyPr/>
          <a:lstStyle/>
          <a:p>
            <a:r>
              <a:rPr lang="en-US" b="1" dirty="0" smtClean="0"/>
              <a:t>PLA Timeline – January </a:t>
            </a:r>
            <a:endParaRPr lang="en-US" b="1" dirty="0"/>
          </a:p>
        </p:txBody>
      </p:sp>
      <p:sp>
        <p:nvSpPr>
          <p:cNvPr id="3" name="Content Placeholder 2"/>
          <p:cNvSpPr>
            <a:spLocks noGrp="1"/>
          </p:cNvSpPr>
          <p:nvPr>
            <p:ph idx="1"/>
          </p:nvPr>
        </p:nvSpPr>
        <p:spPr>
          <a:xfrm>
            <a:off x="2438400" y="914400"/>
            <a:ext cx="6248400" cy="5715000"/>
          </a:xfrm>
        </p:spPr>
        <p:txBody>
          <a:bodyPr>
            <a:noAutofit/>
          </a:bodyPr>
          <a:lstStyle/>
          <a:p>
            <a:r>
              <a:rPr lang="en-US" sz="2000" dirty="0" smtClean="0"/>
              <a:t>January 6: Submit Revised (Final) Culture and Language Project Plan (Project 1) </a:t>
            </a:r>
          </a:p>
          <a:p>
            <a:r>
              <a:rPr lang="en-US" sz="2000" dirty="0" smtClean="0"/>
              <a:t>January 6: Submit Plan for Common Core Standards (Project 2) </a:t>
            </a:r>
          </a:p>
          <a:p>
            <a:r>
              <a:rPr lang="en-US" sz="2000" dirty="0" smtClean="0"/>
              <a:t>Continue to work on RIL Plan in RIL Tool </a:t>
            </a:r>
          </a:p>
          <a:p>
            <a:r>
              <a:rPr lang="en-US" sz="2000" dirty="0" smtClean="0"/>
              <a:t>Respond to all Mentor comments in RIL Tool </a:t>
            </a:r>
          </a:p>
          <a:p>
            <a:r>
              <a:rPr lang="en-US" sz="2000" dirty="0" smtClean="0"/>
              <a:t>Implement Culture and Language Project (Project 1); maintain weekly log of Project 1 in Project Management Tool</a:t>
            </a:r>
          </a:p>
          <a:p>
            <a:r>
              <a:rPr lang="en-US" sz="2000" dirty="0"/>
              <a:t>Implement Common Core Project (Project 2); maintain weekly log of Projects in Project Management Tool </a:t>
            </a:r>
          </a:p>
          <a:p>
            <a:r>
              <a:rPr lang="en-US" sz="2000" dirty="0" smtClean="0"/>
              <a:t>Attend </a:t>
            </a:r>
            <a:r>
              <a:rPr lang="en-US" sz="2000" dirty="0"/>
              <a:t>webinar with Mentor </a:t>
            </a:r>
          </a:p>
          <a:p>
            <a:r>
              <a:rPr lang="en-US" sz="2000" dirty="0" smtClean="0"/>
              <a:t>Continue </a:t>
            </a:r>
            <a:r>
              <a:rPr lang="en-US" sz="2000" dirty="0"/>
              <a:t>meeting with school Leadership Team, planning and implementing Rapid Improvement Indicators (Key Leadership and Decision Making Indicators and Key Classroom Instruction Indicators) </a:t>
            </a:r>
          </a:p>
          <a:p>
            <a:r>
              <a:rPr lang="en-US" sz="2000" dirty="0" smtClean="0"/>
              <a:t>Document </a:t>
            </a:r>
            <a:r>
              <a:rPr lang="en-US" sz="2000" dirty="0"/>
              <a:t>Leadership Team meetings </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2329552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74638"/>
            <a:ext cx="6324600" cy="1143000"/>
          </a:xfrm>
        </p:spPr>
        <p:txBody>
          <a:bodyPr/>
          <a:lstStyle/>
          <a:p>
            <a:r>
              <a:rPr lang="en-US" b="1" dirty="0" smtClean="0"/>
              <a:t>PLA Timeline – February </a:t>
            </a:r>
            <a:endParaRPr lang="en-US" b="1" dirty="0"/>
          </a:p>
        </p:txBody>
      </p:sp>
      <p:sp>
        <p:nvSpPr>
          <p:cNvPr id="3" name="Content Placeholder 2"/>
          <p:cNvSpPr>
            <a:spLocks noGrp="1"/>
          </p:cNvSpPr>
          <p:nvPr>
            <p:ph idx="1"/>
          </p:nvPr>
        </p:nvSpPr>
        <p:spPr>
          <a:xfrm>
            <a:off x="2438400" y="1295400"/>
            <a:ext cx="6248400" cy="4830763"/>
          </a:xfrm>
        </p:spPr>
        <p:txBody>
          <a:bodyPr>
            <a:normAutofit fontScale="70000" lnSpcReduction="20000"/>
          </a:bodyPr>
          <a:lstStyle/>
          <a:p>
            <a:r>
              <a:rPr lang="en-US" dirty="0" smtClean="0"/>
              <a:t>Continue </a:t>
            </a:r>
            <a:r>
              <a:rPr lang="en-US" dirty="0"/>
              <a:t>to work on RIL Plan in RIL Tool </a:t>
            </a:r>
          </a:p>
          <a:p>
            <a:r>
              <a:rPr lang="en-US" dirty="0" smtClean="0"/>
              <a:t>Respond </a:t>
            </a:r>
            <a:r>
              <a:rPr lang="en-US" dirty="0"/>
              <a:t>to all Mentor comments in RIL Tool </a:t>
            </a:r>
          </a:p>
          <a:p>
            <a:r>
              <a:rPr lang="en-US" dirty="0" smtClean="0"/>
              <a:t>Implement </a:t>
            </a:r>
            <a:r>
              <a:rPr lang="en-US" dirty="0"/>
              <a:t>Culture and Language Project (Project 1); maintain weekly log of Project 1 in Project Management Tool </a:t>
            </a:r>
          </a:p>
          <a:p>
            <a:r>
              <a:rPr lang="en-US" dirty="0" smtClean="0"/>
              <a:t>Implement </a:t>
            </a:r>
            <a:r>
              <a:rPr lang="en-US" dirty="0"/>
              <a:t>Common Core Project (Project 2); maintain weekly log of Project 2 in Project Management Tool </a:t>
            </a:r>
          </a:p>
          <a:p>
            <a:r>
              <a:rPr lang="en-US" dirty="0" smtClean="0"/>
              <a:t>Attend </a:t>
            </a:r>
            <a:r>
              <a:rPr lang="en-US" dirty="0"/>
              <a:t>webinar with Mentor </a:t>
            </a:r>
          </a:p>
          <a:p>
            <a:r>
              <a:rPr lang="en-US" dirty="0" smtClean="0"/>
              <a:t>Continue </a:t>
            </a:r>
            <a:r>
              <a:rPr lang="en-US" dirty="0"/>
              <a:t>meeting with school Leadership Team, planning and implementing Rapid Improvement Indicators (Key Leadership and Decision Making Indicators and Key Classroom Instruction Indicators) </a:t>
            </a:r>
          </a:p>
          <a:p>
            <a:r>
              <a:rPr lang="en-US" dirty="0" smtClean="0"/>
              <a:t>Document </a:t>
            </a:r>
            <a:r>
              <a:rPr lang="en-US" dirty="0"/>
              <a:t>Leadership Team meetings </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1830286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6248400" cy="1143000"/>
          </a:xfrm>
        </p:spPr>
        <p:txBody>
          <a:bodyPr/>
          <a:lstStyle/>
          <a:p>
            <a:r>
              <a:rPr lang="en-US" b="1" dirty="0" smtClean="0"/>
              <a:t>Purpose of the PLA</a:t>
            </a:r>
            <a:endParaRPr lang="en-US" b="1" dirty="0"/>
          </a:p>
        </p:txBody>
      </p:sp>
      <p:sp>
        <p:nvSpPr>
          <p:cNvPr id="3" name="Content Placeholder 2"/>
          <p:cNvSpPr>
            <a:spLocks noGrp="1"/>
          </p:cNvSpPr>
          <p:nvPr>
            <p:ph idx="1"/>
          </p:nvPr>
        </p:nvSpPr>
        <p:spPr>
          <a:xfrm>
            <a:off x="2590800" y="1600200"/>
            <a:ext cx="6248400" cy="4525963"/>
          </a:xfrm>
          <a:solidFill>
            <a:schemeClr val="accent3">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normAutofit/>
          </a:bodyPr>
          <a:lstStyle/>
          <a:p>
            <a:pPr marL="0" indent="0">
              <a:buNone/>
            </a:pPr>
            <a:r>
              <a:rPr lang="en-US" dirty="0"/>
              <a:t>The purpose of the </a:t>
            </a:r>
            <a:r>
              <a:rPr lang="en-US" dirty="0" smtClean="0"/>
              <a:t>Principal </a:t>
            </a:r>
            <a:r>
              <a:rPr lang="en-US" dirty="0"/>
              <a:t>Leadership Academy (PLA) is to prepare principals to achieve rapid and sustained improvement of their schools by providing them with training, mentoring, and support. </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4196422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74638"/>
            <a:ext cx="6324600" cy="1143000"/>
          </a:xfrm>
        </p:spPr>
        <p:txBody>
          <a:bodyPr/>
          <a:lstStyle/>
          <a:p>
            <a:r>
              <a:rPr lang="en-US" b="1" dirty="0" smtClean="0"/>
              <a:t>PLA Timeline - March</a:t>
            </a:r>
            <a:endParaRPr lang="en-US" b="1" dirty="0"/>
          </a:p>
        </p:txBody>
      </p:sp>
      <p:sp>
        <p:nvSpPr>
          <p:cNvPr id="3" name="Content Placeholder 2"/>
          <p:cNvSpPr>
            <a:spLocks noGrp="1"/>
          </p:cNvSpPr>
          <p:nvPr>
            <p:ph idx="1"/>
          </p:nvPr>
        </p:nvSpPr>
        <p:spPr>
          <a:xfrm>
            <a:off x="2362200" y="1295400"/>
            <a:ext cx="6324600" cy="4830763"/>
          </a:xfrm>
        </p:spPr>
        <p:txBody>
          <a:bodyPr>
            <a:normAutofit fontScale="70000" lnSpcReduction="20000"/>
          </a:bodyPr>
          <a:lstStyle/>
          <a:p>
            <a:r>
              <a:rPr lang="en-US" dirty="0" smtClean="0"/>
              <a:t>Attend 2-day Mid-Year Training </a:t>
            </a:r>
          </a:p>
          <a:p>
            <a:r>
              <a:rPr lang="en-US" dirty="0" smtClean="0"/>
              <a:t>March 15: Complete </a:t>
            </a:r>
            <a:r>
              <a:rPr lang="en-US" i="1" dirty="0" smtClean="0"/>
              <a:t>Culture and Language Project Report </a:t>
            </a:r>
            <a:r>
              <a:rPr lang="en-US" dirty="0" smtClean="0"/>
              <a:t>in Project Management Tool </a:t>
            </a:r>
          </a:p>
          <a:p>
            <a:r>
              <a:rPr lang="en-US" dirty="0" smtClean="0"/>
              <a:t>Continue to work on RIL Plan in RIL Tool </a:t>
            </a:r>
          </a:p>
          <a:p>
            <a:r>
              <a:rPr lang="en-US" dirty="0" smtClean="0"/>
              <a:t>Respond to all Mentor comments in RIL Tool </a:t>
            </a:r>
          </a:p>
          <a:p>
            <a:r>
              <a:rPr lang="en-US" dirty="0" smtClean="0"/>
              <a:t>Implement Common Core Project (Project 2); maintain weekly log of Project 2 in Project Management Tool </a:t>
            </a:r>
          </a:p>
          <a:p>
            <a:r>
              <a:rPr lang="en-US" dirty="0" smtClean="0"/>
              <a:t>Attend webinar with Mentor </a:t>
            </a:r>
          </a:p>
          <a:p>
            <a:r>
              <a:rPr lang="en-US" dirty="0" smtClean="0"/>
              <a:t>Continue meeting with school Leadership Team, planning and implementing Rapid Improvement Indicators (Key Leadership and Decision Making Indicators and Key Classroom Instruction Indicators) </a:t>
            </a:r>
          </a:p>
          <a:p>
            <a:r>
              <a:rPr lang="en-US" dirty="0" smtClean="0"/>
              <a:t>Document Leadership Team meetings </a:t>
            </a:r>
          </a:p>
          <a:p>
            <a:pPr marL="0" indent="0">
              <a:buNone/>
            </a:pPr>
            <a:endParaRPr lang="en-US" dirty="0"/>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559400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74638"/>
            <a:ext cx="6324600" cy="1143000"/>
          </a:xfrm>
        </p:spPr>
        <p:txBody>
          <a:bodyPr/>
          <a:lstStyle/>
          <a:p>
            <a:r>
              <a:rPr lang="en-US" b="1" dirty="0" smtClean="0"/>
              <a:t>PLA Timeline – April </a:t>
            </a:r>
            <a:endParaRPr lang="en-US" b="1" dirty="0"/>
          </a:p>
        </p:txBody>
      </p:sp>
      <p:sp>
        <p:nvSpPr>
          <p:cNvPr id="3" name="Content Placeholder 2"/>
          <p:cNvSpPr>
            <a:spLocks noGrp="1"/>
          </p:cNvSpPr>
          <p:nvPr>
            <p:ph idx="1"/>
          </p:nvPr>
        </p:nvSpPr>
        <p:spPr>
          <a:xfrm>
            <a:off x="2438400" y="1371600"/>
            <a:ext cx="6248400" cy="4754563"/>
          </a:xfrm>
        </p:spPr>
        <p:txBody>
          <a:bodyPr>
            <a:normAutofit fontScale="77500" lnSpcReduction="20000"/>
          </a:bodyPr>
          <a:lstStyle/>
          <a:p>
            <a:r>
              <a:rPr lang="en-US" dirty="0" smtClean="0"/>
              <a:t>Continue </a:t>
            </a:r>
            <a:r>
              <a:rPr lang="en-US" dirty="0"/>
              <a:t>to work on RIL Plan in RIL Tool </a:t>
            </a:r>
          </a:p>
          <a:p>
            <a:r>
              <a:rPr lang="en-US" dirty="0" smtClean="0"/>
              <a:t>Respond </a:t>
            </a:r>
            <a:r>
              <a:rPr lang="en-US" dirty="0"/>
              <a:t>to all Mentor comments in RIL Tool </a:t>
            </a:r>
          </a:p>
          <a:p>
            <a:r>
              <a:rPr lang="en-US" dirty="0" smtClean="0"/>
              <a:t>Implement </a:t>
            </a:r>
            <a:r>
              <a:rPr lang="en-US" dirty="0"/>
              <a:t>Common Core Project; maintain weekly log of Project 2 in Project Management Tool </a:t>
            </a:r>
          </a:p>
          <a:p>
            <a:r>
              <a:rPr lang="en-US" dirty="0" smtClean="0"/>
              <a:t>Attend </a:t>
            </a:r>
            <a:r>
              <a:rPr lang="en-US" dirty="0"/>
              <a:t>webinar with Mentor </a:t>
            </a:r>
          </a:p>
          <a:p>
            <a:r>
              <a:rPr lang="en-US" dirty="0" smtClean="0"/>
              <a:t>Continue </a:t>
            </a:r>
            <a:r>
              <a:rPr lang="en-US" dirty="0"/>
              <a:t>meeting with school Leadership Team, planning and implementing Rapid Improvement Indicators (Key Leadership and Decision Making Indicators and Key Classroom Instruction Indicators) </a:t>
            </a:r>
          </a:p>
          <a:p>
            <a:r>
              <a:rPr lang="en-US" dirty="0" smtClean="0"/>
              <a:t>Document </a:t>
            </a:r>
            <a:r>
              <a:rPr lang="en-US" dirty="0"/>
              <a:t>Leadership Team meetings</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4150809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6248400" cy="1143000"/>
          </a:xfrm>
        </p:spPr>
        <p:txBody>
          <a:bodyPr/>
          <a:lstStyle/>
          <a:p>
            <a:r>
              <a:rPr lang="en-US" b="1" dirty="0" smtClean="0"/>
              <a:t>PLA Timeline – May</a:t>
            </a:r>
            <a:endParaRPr lang="en-US" dirty="0"/>
          </a:p>
        </p:txBody>
      </p:sp>
      <p:sp>
        <p:nvSpPr>
          <p:cNvPr id="3" name="Content Placeholder 2"/>
          <p:cNvSpPr>
            <a:spLocks noGrp="1"/>
          </p:cNvSpPr>
          <p:nvPr>
            <p:ph idx="1"/>
          </p:nvPr>
        </p:nvSpPr>
        <p:spPr>
          <a:xfrm>
            <a:off x="2438400" y="1143000"/>
            <a:ext cx="6248400" cy="4983163"/>
          </a:xfrm>
        </p:spPr>
        <p:txBody>
          <a:bodyPr>
            <a:noAutofit/>
          </a:bodyPr>
          <a:lstStyle/>
          <a:p>
            <a:pPr marL="0" indent="0">
              <a:buNone/>
            </a:pPr>
            <a:r>
              <a:rPr lang="en-US" sz="2000" b="1" dirty="0"/>
              <a:t>May </a:t>
            </a:r>
            <a:endParaRPr lang="en-US" sz="2000" dirty="0"/>
          </a:p>
          <a:p>
            <a:r>
              <a:rPr lang="en-US" sz="2000" dirty="0" smtClean="0"/>
              <a:t>May </a:t>
            </a:r>
            <a:r>
              <a:rPr lang="en-US" sz="2000" dirty="0"/>
              <a:t>15: Submit electronic Report showing completion of 7-14 RIL Indicators </a:t>
            </a:r>
          </a:p>
          <a:p>
            <a:r>
              <a:rPr lang="en-US" sz="2000" dirty="0" smtClean="0"/>
              <a:t>May </a:t>
            </a:r>
            <a:r>
              <a:rPr lang="en-US" sz="2000" dirty="0"/>
              <a:t>15: Complete </a:t>
            </a:r>
            <a:r>
              <a:rPr lang="en-US" sz="2000" i="1" dirty="0"/>
              <a:t>Personal Summary of Rapid Improvement Leader </a:t>
            </a:r>
            <a:r>
              <a:rPr lang="en-US" sz="2000" dirty="0"/>
              <a:t>in Project Management Tool </a:t>
            </a:r>
          </a:p>
          <a:p>
            <a:r>
              <a:rPr lang="en-US" sz="2000" dirty="0" smtClean="0"/>
              <a:t>May </a:t>
            </a:r>
            <a:r>
              <a:rPr lang="en-US" sz="2000" dirty="0"/>
              <a:t>15: Submit electronic Comprehensive Report (to show work on Leadership and Decision Making Indicators and Classroom Instruction Indicators) </a:t>
            </a:r>
          </a:p>
          <a:p>
            <a:r>
              <a:rPr lang="en-US" sz="2000" dirty="0" smtClean="0"/>
              <a:t>May </a:t>
            </a:r>
            <a:r>
              <a:rPr lang="en-US" sz="2000" dirty="0"/>
              <a:t>15: Complete </a:t>
            </a:r>
            <a:r>
              <a:rPr lang="en-US" sz="2000" i="1" dirty="0"/>
              <a:t>Summary of Managing Leadership </a:t>
            </a:r>
            <a:r>
              <a:rPr lang="en-US" sz="2000" dirty="0"/>
              <a:t>in Project Management Tool </a:t>
            </a:r>
          </a:p>
          <a:p>
            <a:r>
              <a:rPr lang="en-US" sz="2000" dirty="0" smtClean="0"/>
              <a:t>May </a:t>
            </a:r>
            <a:r>
              <a:rPr lang="en-US" sz="2000" dirty="0"/>
              <a:t>15: Complete </a:t>
            </a:r>
            <a:r>
              <a:rPr lang="en-US" sz="2000" i="1" dirty="0"/>
              <a:t>Common Core Project Report </a:t>
            </a:r>
            <a:r>
              <a:rPr lang="en-US" sz="2000" dirty="0"/>
              <a:t>in Project Management Tool </a:t>
            </a:r>
          </a:p>
          <a:p>
            <a:r>
              <a:rPr lang="en-US" sz="2000" dirty="0" smtClean="0"/>
              <a:t>Attend </a:t>
            </a:r>
            <a:r>
              <a:rPr lang="en-US" sz="2000" dirty="0"/>
              <a:t>webinar with Mentor </a:t>
            </a:r>
          </a:p>
          <a:p>
            <a:r>
              <a:rPr lang="en-US" sz="2000" dirty="0" smtClean="0"/>
              <a:t>Prepare </a:t>
            </a:r>
            <a:r>
              <a:rPr lang="en-US" sz="2000" dirty="0"/>
              <a:t>presentations and </a:t>
            </a:r>
            <a:r>
              <a:rPr lang="en-US" sz="2000" dirty="0" err="1"/>
              <a:t>powerpoints</a:t>
            </a:r>
            <a:r>
              <a:rPr lang="en-US" sz="2000" dirty="0"/>
              <a:t> for Culture and Language project as well as Common Core (or other approved) project </a:t>
            </a:r>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extLst>
      <p:ext uri="{BB962C8B-B14F-4D97-AF65-F5344CB8AC3E}">
        <p14:creationId xmlns:p14="http://schemas.microsoft.com/office/powerpoint/2010/main" val="1365342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6248400" cy="1143000"/>
          </a:xfrm>
        </p:spPr>
        <p:txBody>
          <a:bodyPr/>
          <a:lstStyle/>
          <a:p>
            <a:r>
              <a:rPr lang="en-US" b="1" dirty="0" smtClean="0"/>
              <a:t>PLA Timeline –June </a:t>
            </a:r>
            <a:endParaRPr lang="en-US" b="1" dirty="0"/>
          </a:p>
        </p:txBody>
      </p:sp>
      <p:sp>
        <p:nvSpPr>
          <p:cNvPr id="3" name="Content Placeholder 2"/>
          <p:cNvSpPr>
            <a:spLocks noGrp="1"/>
          </p:cNvSpPr>
          <p:nvPr>
            <p:ph idx="1"/>
          </p:nvPr>
        </p:nvSpPr>
        <p:spPr>
          <a:xfrm>
            <a:off x="2438400" y="1295400"/>
            <a:ext cx="6248400" cy="4830763"/>
          </a:xfrm>
        </p:spPr>
        <p:txBody>
          <a:bodyPr>
            <a:normAutofit fontScale="92500" lnSpcReduction="20000"/>
          </a:bodyPr>
          <a:lstStyle/>
          <a:p>
            <a:pPr marL="0" indent="0">
              <a:buNone/>
            </a:pPr>
            <a:r>
              <a:rPr lang="en-US" b="1" dirty="0" smtClean="0"/>
              <a:t>June </a:t>
            </a:r>
            <a:endParaRPr lang="en-US" dirty="0" smtClean="0"/>
          </a:p>
          <a:p>
            <a:r>
              <a:rPr lang="en-US" dirty="0" smtClean="0"/>
              <a:t>Principals who have completed all the requirements for Certification will be notified by June 1 </a:t>
            </a:r>
          </a:p>
          <a:p>
            <a:r>
              <a:rPr lang="en-US" dirty="0" smtClean="0"/>
              <a:t>Only Principals who have completed all the requirements for Certification will attend Summative Meeting </a:t>
            </a:r>
          </a:p>
          <a:p>
            <a:r>
              <a:rPr lang="en-US" dirty="0" smtClean="0"/>
              <a:t>Principals who have completed all the requirements for Certification will present both Project 1 and Project 2 </a:t>
            </a:r>
            <a:r>
              <a:rPr lang="en-US" dirty="0" err="1" smtClean="0"/>
              <a:t>powerpoints</a:t>
            </a:r>
            <a:r>
              <a:rPr lang="en-US" dirty="0" smtClean="0"/>
              <a:t> </a:t>
            </a:r>
          </a:p>
          <a:p>
            <a:endParaRPr lang="en-US" dirty="0"/>
          </a:p>
        </p:txBody>
      </p:sp>
      <p:pic>
        <p:nvPicPr>
          <p:cNvPr id="4" name="Picture 3" descr="painting landscape.jpg"/>
          <p:cNvPicPr>
            <a:picLocks noChangeAspect="1"/>
          </p:cNvPicPr>
          <p:nvPr/>
        </p:nvPicPr>
        <p:blipFill>
          <a:blip r:embed="rId2" cstate="print"/>
          <a:srcRect l="6007" t="2915" r="72217" b="12633"/>
          <a:stretch>
            <a:fillRect/>
          </a:stretch>
        </p:blipFill>
        <p:spPr>
          <a:xfrm>
            <a:off x="76200" y="152400"/>
            <a:ext cx="2209800" cy="6622473"/>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lstStyle/>
          <a:p>
            <a:r>
              <a:rPr lang="en-US" b="1" dirty="0" smtClean="0"/>
              <a:t>3 Web Systems</a:t>
            </a:r>
            <a:endParaRPr lang="en-US" b="1" dirty="0"/>
          </a:p>
        </p:txBody>
      </p:sp>
      <p:graphicFrame>
        <p:nvGraphicFramePr>
          <p:cNvPr id="7" name="Content Placeholder 6"/>
          <p:cNvGraphicFramePr>
            <a:graphicFrameLocks noGrp="1"/>
          </p:cNvGraphicFramePr>
          <p:nvPr>
            <p:ph idx="1"/>
          </p:nvPr>
        </p:nvGraphicFramePr>
        <p:xfrm>
          <a:off x="457200" y="2057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descr="painting landscape.jpg"/>
          <p:cNvPicPr>
            <a:picLocks noChangeAspect="1"/>
          </p:cNvPicPr>
          <p:nvPr/>
        </p:nvPicPr>
        <p:blipFill>
          <a:blip r:embed="rId7" cstate="print"/>
          <a:srcRect l="6007" t="7774" r="5389" b="76679"/>
          <a:stretch>
            <a:fillRect/>
          </a:stretch>
        </p:blipFill>
        <p:spPr>
          <a:xfrm>
            <a:off x="76200" y="76200"/>
            <a:ext cx="8991600" cy="1219200"/>
          </a:xfrm>
          <a:prstGeom prst="rect">
            <a:avLst/>
          </a:prstGeom>
        </p:spPr>
      </p:pic>
    </p:spTree>
    <p:extLst>
      <p:ext uri="{BB962C8B-B14F-4D97-AF65-F5344CB8AC3E}">
        <p14:creationId xmlns:p14="http://schemas.microsoft.com/office/powerpoint/2010/main" val="202522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painting landscape.jpg"/>
          <p:cNvPicPr>
            <a:picLocks noChangeAspect="1"/>
          </p:cNvPicPr>
          <p:nvPr/>
        </p:nvPicPr>
        <p:blipFill>
          <a:blip r:embed="rId2" cstate="print"/>
          <a:srcRect l="6007" t="2915" r="5389" b="12633"/>
          <a:stretch>
            <a:fillRect/>
          </a:stretch>
        </p:blipFill>
        <p:spPr>
          <a:xfrm>
            <a:off x="76200" y="152400"/>
            <a:ext cx="8991600" cy="6622473"/>
          </a:xfrm>
          <a:prstGeom prst="rect">
            <a:avLst/>
          </a:prstGeom>
        </p:spPr>
      </p:pic>
      <p:sp>
        <p:nvSpPr>
          <p:cNvPr id="4" name="Rounded Rectangle 3"/>
          <p:cNvSpPr/>
          <p:nvPr/>
        </p:nvSpPr>
        <p:spPr>
          <a:xfrm>
            <a:off x="1752600" y="1143000"/>
            <a:ext cx="5486400" cy="4724400"/>
          </a:xfrm>
          <a:prstGeom prst="roundRect">
            <a:avLst/>
          </a:prstGeom>
          <a:solidFill>
            <a:srgbClr val="D9D9D9">
              <a:alpha val="74902"/>
            </a:srgbClr>
          </a:soli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819400"/>
            <a:ext cx="8229600" cy="1143000"/>
          </a:xfrm>
        </p:spPr>
        <p:txBody>
          <a:bodyPr>
            <a:normAutofit fontScale="90000"/>
          </a:bodyPr>
          <a:lstStyle/>
          <a:p>
            <a:r>
              <a:rPr lang="en-US" b="1" dirty="0" smtClean="0"/>
              <a:t>Questions </a:t>
            </a:r>
            <a:br>
              <a:rPr lang="en-US" b="1" dirty="0" smtClean="0"/>
            </a:br>
            <a:r>
              <a:rPr lang="en-US" b="1" dirty="0" smtClean="0"/>
              <a:t>and Discussion</a:t>
            </a:r>
            <a:endParaRPr lang="en-US" b="1" dirty="0"/>
          </a:p>
        </p:txBody>
      </p:sp>
    </p:spTree>
    <p:extLst>
      <p:ext uri="{BB962C8B-B14F-4D97-AF65-F5344CB8AC3E}">
        <p14:creationId xmlns:p14="http://schemas.microsoft.com/office/powerpoint/2010/main" val="1770753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lstStyle/>
          <a:p>
            <a:r>
              <a:rPr lang="en-US" b="1" dirty="0" smtClean="0"/>
              <a:t>Focus of PLA</a:t>
            </a:r>
            <a:endParaRPr lang="en-US" b="1" dirty="0"/>
          </a:p>
        </p:txBody>
      </p:sp>
      <p:sp>
        <p:nvSpPr>
          <p:cNvPr id="3" name="Content Placeholder 2"/>
          <p:cNvSpPr>
            <a:spLocks noGrp="1"/>
          </p:cNvSpPr>
          <p:nvPr>
            <p:ph idx="1"/>
          </p:nvPr>
        </p:nvSpPr>
        <p:spPr>
          <a:xfrm>
            <a:off x="457200" y="2057400"/>
            <a:ext cx="8229600" cy="4525963"/>
          </a:xfrm>
          <a:solidFill>
            <a:schemeClr val="accent3">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lnSpcReduction="10000"/>
          </a:bodyPr>
          <a:lstStyle/>
          <a:p>
            <a:pPr marL="0" indent="0">
              <a:buNone/>
            </a:pPr>
            <a:r>
              <a:rPr lang="en-US" dirty="0" smtClean="0"/>
              <a:t>The PLA focuses on the principal’s role in</a:t>
            </a:r>
          </a:p>
          <a:p>
            <a:r>
              <a:rPr lang="en-US" dirty="0" smtClean="0"/>
              <a:t> </a:t>
            </a:r>
            <a:r>
              <a:rPr lang="en-US" b="1" dirty="0" smtClean="0"/>
              <a:t>setting direction</a:t>
            </a:r>
          </a:p>
          <a:p>
            <a:r>
              <a:rPr lang="en-US" b="1" dirty="0" smtClean="0"/>
              <a:t>managing change</a:t>
            </a:r>
          </a:p>
          <a:p>
            <a:r>
              <a:rPr lang="en-US" b="1" dirty="0" smtClean="0"/>
              <a:t>engaging people </a:t>
            </a:r>
          </a:p>
          <a:p>
            <a:r>
              <a:rPr lang="en-US" b="1" dirty="0" smtClean="0"/>
              <a:t>improving instruction</a:t>
            </a:r>
            <a:endParaRPr lang="en-US" dirty="0" smtClean="0"/>
          </a:p>
          <a:p>
            <a:endParaRPr lang="en-US" dirty="0"/>
          </a:p>
          <a:p>
            <a:pPr marL="0" indent="0">
              <a:buNone/>
            </a:pPr>
            <a:r>
              <a:rPr lang="en-US" dirty="0" smtClean="0"/>
              <a:t>The mentoring and support ensure that training is effectively translated into practice.</a:t>
            </a:r>
            <a:endParaRPr lang="en-US" dirty="0"/>
          </a:p>
        </p:txBody>
      </p:sp>
      <p:pic>
        <p:nvPicPr>
          <p:cNvPr id="4" name="Picture 3" descr="painting landscape.jpg"/>
          <p:cNvPicPr>
            <a:picLocks noChangeAspect="1"/>
          </p:cNvPicPr>
          <p:nvPr/>
        </p:nvPicPr>
        <p:blipFill>
          <a:blip r:embed="rId2" cstate="print"/>
          <a:srcRect l="6007" t="7774" r="5389" b="76679"/>
          <a:stretch>
            <a:fillRect/>
          </a:stretch>
        </p:blipFill>
        <p:spPr>
          <a:xfrm>
            <a:off x="76200" y="152400"/>
            <a:ext cx="8991600" cy="1219200"/>
          </a:xfrm>
          <a:prstGeom prst="rect">
            <a:avLst/>
          </a:prstGeom>
        </p:spPr>
      </p:pic>
    </p:spTree>
    <p:extLst>
      <p:ext uri="{BB962C8B-B14F-4D97-AF65-F5344CB8AC3E}">
        <p14:creationId xmlns:p14="http://schemas.microsoft.com/office/powerpoint/2010/main" val="3466013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1143000"/>
          </a:xfrm>
        </p:spPr>
        <p:txBody>
          <a:bodyPr/>
          <a:lstStyle/>
          <a:p>
            <a:r>
              <a:rPr lang="en-US" b="1" dirty="0" smtClean="0"/>
              <a:t>Goals of the PLA</a:t>
            </a:r>
            <a:endParaRPr lang="en-US" b="1" dirty="0"/>
          </a:p>
        </p:txBody>
      </p:sp>
      <p:graphicFrame>
        <p:nvGraphicFramePr>
          <p:cNvPr id="5" name="Content Placeholder 4"/>
          <p:cNvGraphicFramePr>
            <a:graphicFrameLocks noGrp="1"/>
          </p:cNvGraphicFramePr>
          <p:nvPr>
            <p:ph idx="1"/>
          </p:nvPr>
        </p:nvGraphicFramePr>
        <p:xfrm>
          <a:off x="457200" y="1600200"/>
          <a:ext cx="6858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painting landscape.jpg"/>
          <p:cNvPicPr>
            <a:picLocks noChangeAspect="1"/>
          </p:cNvPicPr>
          <p:nvPr/>
        </p:nvPicPr>
        <p:blipFill>
          <a:blip r:embed="rId7" cstate="print"/>
          <a:srcRect l="73586" t="2915" r="12147" b="12633"/>
          <a:stretch>
            <a:fillRect/>
          </a:stretch>
        </p:blipFill>
        <p:spPr>
          <a:xfrm>
            <a:off x="7467600" y="152400"/>
            <a:ext cx="1447800" cy="6622473"/>
          </a:xfrm>
          <a:prstGeom prst="rect">
            <a:avLst/>
          </a:prstGeom>
        </p:spPr>
      </p:pic>
    </p:spTree>
    <p:extLst>
      <p:ext uri="{BB962C8B-B14F-4D97-AF65-F5344CB8AC3E}">
        <p14:creationId xmlns:p14="http://schemas.microsoft.com/office/powerpoint/2010/main" val="416335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34200" cy="1143000"/>
          </a:xfrm>
        </p:spPr>
        <p:txBody>
          <a:bodyPr/>
          <a:lstStyle/>
          <a:p>
            <a:r>
              <a:rPr lang="en-US" b="1" dirty="0" smtClean="0"/>
              <a:t>Goals of the PLA</a:t>
            </a:r>
            <a:endParaRPr lang="en-US" dirty="0"/>
          </a:p>
        </p:txBody>
      </p:sp>
      <p:graphicFrame>
        <p:nvGraphicFramePr>
          <p:cNvPr id="5" name="Content Placeholder 4"/>
          <p:cNvGraphicFramePr>
            <a:graphicFrameLocks noGrp="1"/>
          </p:cNvGraphicFramePr>
          <p:nvPr>
            <p:ph idx="1"/>
          </p:nvPr>
        </p:nvGraphicFramePr>
        <p:xfrm>
          <a:off x="457200" y="1600200"/>
          <a:ext cx="6858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painting landscape.jpg"/>
          <p:cNvPicPr>
            <a:picLocks noChangeAspect="1"/>
          </p:cNvPicPr>
          <p:nvPr/>
        </p:nvPicPr>
        <p:blipFill>
          <a:blip r:embed="rId7" cstate="print"/>
          <a:srcRect l="73586" t="2915" r="12147" b="12633"/>
          <a:stretch>
            <a:fillRect/>
          </a:stretch>
        </p:blipFill>
        <p:spPr>
          <a:xfrm>
            <a:off x="7467600" y="152400"/>
            <a:ext cx="1447800" cy="662247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 Components</a:t>
            </a:r>
            <a:endParaRPr lang="en-US" b="1" dirty="0"/>
          </a:p>
        </p:txBody>
      </p:sp>
      <p:sp>
        <p:nvSpPr>
          <p:cNvPr id="3" name="Content Placeholder 2"/>
          <p:cNvSpPr>
            <a:spLocks noGrp="1"/>
          </p:cNvSpPr>
          <p:nvPr>
            <p:ph idx="1"/>
          </p:nvPr>
        </p:nvSpPr>
        <p:spPr>
          <a:xfrm>
            <a:off x="457200" y="1295400"/>
            <a:ext cx="8229600" cy="4830763"/>
          </a:xfrm>
          <a:solidFill>
            <a:schemeClr val="bg2">
              <a:lumMod val="75000"/>
            </a:schemeClr>
          </a:solidFill>
          <a:effectLst>
            <a:glow rad="228600">
              <a:schemeClr val="accent3">
                <a:satMod val="175000"/>
                <a:alpha val="40000"/>
              </a:schemeClr>
            </a:glow>
          </a:effectLst>
        </p:spPr>
        <p:txBody>
          <a:bodyPr>
            <a:normAutofit fontScale="47500" lnSpcReduction="20000"/>
          </a:bodyPr>
          <a:lstStyle/>
          <a:p>
            <a:pPr marL="0" indent="0">
              <a:buNone/>
            </a:pPr>
            <a:r>
              <a:rPr lang="en-US" sz="5600" b="1" dirty="0"/>
              <a:t>1. Orientation</a:t>
            </a:r>
            <a:r>
              <a:rPr lang="en-US" sz="5600" dirty="0"/>
              <a:t>: A webinar prior to Basic Leadership Training to discuss reading assignments and review project goals and timelines. </a:t>
            </a:r>
          </a:p>
          <a:p>
            <a:pPr marL="0" indent="0">
              <a:buNone/>
            </a:pPr>
            <a:r>
              <a:rPr lang="en-US" sz="5600" b="1" dirty="0"/>
              <a:t>2. Basic Leadership Training</a:t>
            </a:r>
            <a:r>
              <a:rPr lang="en-US" sz="5600" dirty="0"/>
              <a:t>: Three full days of training focused on: </a:t>
            </a:r>
          </a:p>
          <a:p>
            <a:pPr marL="685800" indent="-228600">
              <a:buNone/>
            </a:pPr>
            <a:r>
              <a:rPr lang="en-US" sz="5600" dirty="0" smtClean="0"/>
              <a:t>a</a:t>
            </a:r>
            <a:r>
              <a:rPr lang="en-US" sz="5600" dirty="0"/>
              <a:t>. </a:t>
            </a:r>
            <a:r>
              <a:rPr lang="en-US" sz="5600" b="1" dirty="0"/>
              <a:t>Setting direction </a:t>
            </a:r>
            <a:r>
              <a:rPr lang="en-US" sz="5600" dirty="0"/>
              <a:t>(rapid improvement leadership indicators) </a:t>
            </a:r>
          </a:p>
          <a:p>
            <a:pPr marL="685800" indent="-228600">
              <a:buNone/>
            </a:pPr>
            <a:r>
              <a:rPr lang="en-US" sz="5600" dirty="0" smtClean="0"/>
              <a:t>b</a:t>
            </a:r>
            <a:r>
              <a:rPr lang="en-US" sz="5600" dirty="0"/>
              <a:t>. </a:t>
            </a:r>
            <a:r>
              <a:rPr lang="en-US" sz="5600" b="1" dirty="0"/>
              <a:t>Managing change </a:t>
            </a:r>
            <a:r>
              <a:rPr lang="en-US" sz="5600" dirty="0"/>
              <a:t>(team processes and data use) </a:t>
            </a:r>
          </a:p>
          <a:p>
            <a:pPr marL="685800" lvl="1" indent="-228600">
              <a:buNone/>
            </a:pPr>
            <a:r>
              <a:rPr lang="en-US" sz="5600" dirty="0" smtClean="0"/>
              <a:t>c</a:t>
            </a:r>
            <a:r>
              <a:rPr lang="en-US" sz="5600" dirty="0"/>
              <a:t>. </a:t>
            </a:r>
            <a:r>
              <a:rPr lang="en-US" sz="5600" b="1" dirty="0"/>
              <a:t>Engaging people </a:t>
            </a:r>
            <a:r>
              <a:rPr lang="en-US" sz="5600" dirty="0"/>
              <a:t>(communication, motivation, coordination of all stakeholders, including tribal councils, school boards, parents, and teachers) </a:t>
            </a:r>
          </a:p>
          <a:p>
            <a:pPr marL="685800" indent="-228600">
              <a:buNone/>
            </a:pPr>
            <a:r>
              <a:rPr lang="en-US" sz="5600" dirty="0" smtClean="0"/>
              <a:t>d</a:t>
            </a:r>
            <a:r>
              <a:rPr lang="en-US" sz="5600" dirty="0"/>
              <a:t>. </a:t>
            </a:r>
            <a:r>
              <a:rPr lang="en-US" sz="5600" b="1" dirty="0"/>
              <a:t>Improving instruction </a:t>
            </a:r>
            <a:r>
              <a:rPr lang="en-US" sz="5600" dirty="0"/>
              <a:t>(full implementation of indicators of effective instruction) </a:t>
            </a:r>
          </a:p>
        </p:txBody>
      </p:sp>
    </p:spTree>
    <p:extLst>
      <p:ext uri="{BB962C8B-B14F-4D97-AF65-F5344CB8AC3E}">
        <p14:creationId xmlns:p14="http://schemas.microsoft.com/office/powerpoint/2010/main" val="3725714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 Components</a:t>
            </a:r>
            <a:endParaRPr lang="en-US" dirty="0"/>
          </a:p>
        </p:txBody>
      </p:sp>
      <p:sp>
        <p:nvSpPr>
          <p:cNvPr id="3" name="Content Placeholder 2"/>
          <p:cNvSpPr>
            <a:spLocks noGrp="1"/>
          </p:cNvSpPr>
          <p:nvPr>
            <p:ph idx="1"/>
          </p:nvPr>
        </p:nvSpPr>
        <p:spPr>
          <a:solidFill>
            <a:schemeClr val="bg2">
              <a:lumMod val="75000"/>
            </a:schemeClr>
          </a:solidFill>
          <a:effectLst>
            <a:glow rad="228600">
              <a:schemeClr val="accent3">
                <a:satMod val="175000"/>
                <a:alpha val="40000"/>
              </a:schemeClr>
            </a:glow>
          </a:effectLst>
        </p:spPr>
        <p:txBody>
          <a:bodyPr anchor="ctr">
            <a:normAutofit fontScale="55000" lnSpcReduction="20000"/>
          </a:bodyPr>
          <a:lstStyle/>
          <a:p>
            <a:pPr marL="0" indent="0">
              <a:buNone/>
            </a:pPr>
            <a:r>
              <a:rPr lang="en-US" sz="4400" b="1" dirty="0" smtClean="0"/>
              <a:t>3. Implementation</a:t>
            </a:r>
            <a:r>
              <a:rPr lang="en-US" sz="4400" dirty="0" smtClean="0"/>
              <a:t>: Upon completion of the Basic Leadership Training, principals will implement two strands of work: </a:t>
            </a:r>
          </a:p>
          <a:p>
            <a:pPr marL="685800" lvl="1" indent="-228600">
              <a:buAutoNum type="alphaLcPeriod"/>
            </a:pPr>
            <a:r>
              <a:rPr lang="en-US" sz="4400" dirty="0" smtClean="0"/>
              <a:t>Project tasks assigned by the PLA, and </a:t>
            </a:r>
          </a:p>
          <a:p>
            <a:pPr marL="685800" lvl="1" indent="-228600">
              <a:buAutoNum type="alphaLcPeriod"/>
            </a:pPr>
            <a:r>
              <a:rPr lang="en-US" sz="4400" dirty="0" smtClean="0"/>
              <a:t>Individually-designed projects created by each participant within guidelines established by the PLA. </a:t>
            </a:r>
          </a:p>
          <a:p>
            <a:pPr marL="0" indent="0">
              <a:buNone/>
            </a:pPr>
            <a:r>
              <a:rPr lang="en-US" sz="4400" b="1" dirty="0" smtClean="0"/>
              <a:t>4. Mentorship</a:t>
            </a:r>
            <a:r>
              <a:rPr lang="en-US" sz="4400" dirty="0" smtClean="0"/>
              <a:t>: Each principal will be assigned a mentor (one mentor will assist 5-8 principals) who will review the principal’s work in the Rapid Improvement Leader planning system and in Native Star and provide feedback through the year. Each mentor will hold a monthly webinar with his/her mentees. The content and </a:t>
            </a:r>
            <a:r>
              <a:rPr lang="en-US" sz="4400" dirty="0" err="1" smtClean="0"/>
              <a:t>powerpoints</a:t>
            </a:r>
            <a:r>
              <a:rPr lang="en-US" sz="4400" dirty="0" smtClean="0"/>
              <a:t> for the webinars will be prepared by ADI. Mentors will document their interactions in the Project Management Tool.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 Components</a:t>
            </a:r>
            <a:endParaRPr lang="en-US" dirty="0"/>
          </a:p>
        </p:txBody>
      </p:sp>
      <p:sp>
        <p:nvSpPr>
          <p:cNvPr id="3" name="Content Placeholder 2"/>
          <p:cNvSpPr>
            <a:spLocks noGrp="1"/>
          </p:cNvSpPr>
          <p:nvPr>
            <p:ph idx="1"/>
          </p:nvPr>
        </p:nvSpPr>
        <p:spPr>
          <a:solidFill>
            <a:schemeClr val="bg2">
              <a:lumMod val="75000"/>
            </a:schemeClr>
          </a:solidFill>
          <a:effectLst>
            <a:glow rad="228600">
              <a:schemeClr val="accent3">
                <a:satMod val="175000"/>
                <a:alpha val="40000"/>
              </a:schemeClr>
            </a:glow>
          </a:effectLst>
        </p:spPr>
        <p:txBody>
          <a:bodyPr anchor="ctr">
            <a:normAutofit fontScale="85000" lnSpcReduction="20000"/>
          </a:bodyPr>
          <a:lstStyle/>
          <a:p>
            <a:pPr marL="0" indent="0">
              <a:buNone/>
            </a:pPr>
            <a:r>
              <a:rPr lang="en-US" b="1" dirty="0" smtClean="0"/>
              <a:t>5. Site Visits</a:t>
            </a:r>
            <a:r>
              <a:rPr lang="en-US" dirty="0" smtClean="0"/>
              <a:t>: Each principal’s school will be visited by the mentor for a two-day site review and consultation between the Basic Leadership Training and the Mid-Year Training. </a:t>
            </a:r>
          </a:p>
          <a:p>
            <a:pPr marL="0" indent="0">
              <a:buNone/>
            </a:pPr>
            <a:r>
              <a:rPr lang="en-US" b="1" dirty="0" smtClean="0"/>
              <a:t>6. Mid-Year Training</a:t>
            </a:r>
            <a:r>
              <a:rPr lang="en-US" dirty="0" smtClean="0"/>
              <a:t>: In March following the fall Basic Leadership Training, the principals will meet for a two-day Mid-Year Training. </a:t>
            </a:r>
          </a:p>
          <a:p>
            <a:pPr marL="0" indent="0">
              <a:buNone/>
            </a:pPr>
            <a:r>
              <a:rPr lang="en-US" b="1" dirty="0" smtClean="0"/>
              <a:t>7. Summative Meeting</a:t>
            </a:r>
            <a:r>
              <a:rPr lang="en-US" dirty="0" smtClean="0"/>
              <a:t>: The principals will meet for two days in the summer at the end of the year-long project to present their portfolios of work, plan next steps, and, for those meeting certification criteria, a graduation ceremony.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lstStyle/>
          <a:p>
            <a:r>
              <a:rPr lang="en-US" b="1" dirty="0" smtClean="0"/>
              <a:t>Certification</a:t>
            </a:r>
            <a:endParaRPr lang="en-US" b="1" dirty="0"/>
          </a:p>
        </p:txBody>
      </p:sp>
      <p:graphicFrame>
        <p:nvGraphicFramePr>
          <p:cNvPr id="5" name="Content Placeholder 4"/>
          <p:cNvGraphicFramePr>
            <a:graphicFrameLocks noGrp="1"/>
          </p:cNvGraphicFramePr>
          <p:nvPr>
            <p:ph idx="1"/>
          </p:nvPr>
        </p:nvGraphicFramePr>
        <p:xfrm>
          <a:off x="457200" y="217963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painting landscape.jpg"/>
          <p:cNvPicPr>
            <a:picLocks noChangeAspect="1"/>
          </p:cNvPicPr>
          <p:nvPr/>
        </p:nvPicPr>
        <p:blipFill>
          <a:blip r:embed="rId7" cstate="print"/>
          <a:srcRect l="6007" t="7774" r="5389" b="76679"/>
          <a:stretch>
            <a:fillRect/>
          </a:stretch>
        </p:blipFill>
        <p:spPr>
          <a:xfrm>
            <a:off x="76200" y="152400"/>
            <a:ext cx="8991600" cy="1219200"/>
          </a:xfrm>
          <a:prstGeom prst="rect">
            <a:avLst/>
          </a:prstGeom>
        </p:spPr>
      </p:pic>
    </p:spTree>
    <p:extLst>
      <p:ext uri="{BB962C8B-B14F-4D97-AF65-F5344CB8AC3E}">
        <p14:creationId xmlns:p14="http://schemas.microsoft.com/office/powerpoint/2010/main" val="294759857"/>
      </p:ext>
    </p:extLst>
  </p:cSld>
  <p:clrMapOvr>
    <a:masterClrMapping/>
  </p:clrMapOvr>
</p:sld>
</file>

<file path=ppt/theme/theme1.xml><?xml version="1.0" encoding="utf-8"?>
<a:theme xmlns:a="http://schemas.openxmlformats.org/drawingml/2006/main" name="Office Them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777</TotalTime>
  <Words>2242</Words>
  <Application>Microsoft Office PowerPoint</Application>
  <PresentationFormat>On-screen Show (4:3)</PresentationFormat>
  <Paragraphs>163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Principal Leadership Academy</vt:lpstr>
      <vt:lpstr>Purpose of the PLA</vt:lpstr>
      <vt:lpstr>Focus of PLA</vt:lpstr>
      <vt:lpstr>Goals of the PLA</vt:lpstr>
      <vt:lpstr>Goals of the PLA</vt:lpstr>
      <vt:lpstr>PLA Components</vt:lpstr>
      <vt:lpstr>PLA Components</vt:lpstr>
      <vt:lpstr>PLA Components</vt:lpstr>
      <vt:lpstr>Certification</vt:lpstr>
      <vt:lpstr>Certification Requirements</vt:lpstr>
      <vt:lpstr>Certification Requirements</vt:lpstr>
      <vt:lpstr>Certification Requirements</vt:lpstr>
      <vt:lpstr>Certification Requirements</vt:lpstr>
      <vt:lpstr>Certification Requirements</vt:lpstr>
      <vt:lpstr>Certification Requirements</vt:lpstr>
      <vt:lpstr>PLA Timeline – October, November</vt:lpstr>
      <vt:lpstr>PLA Timeline – December </vt:lpstr>
      <vt:lpstr>PLA Timeline – January </vt:lpstr>
      <vt:lpstr>PLA Timeline – February </vt:lpstr>
      <vt:lpstr>PLA Timeline - March</vt:lpstr>
      <vt:lpstr>PLA Timeline – April </vt:lpstr>
      <vt:lpstr>PLA Timeline – May</vt:lpstr>
      <vt:lpstr>PLA Timeline –June </vt:lpstr>
      <vt:lpstr>3 Web Systems</vt:lpstr>
      <vt:lpstr>Questions  and Discussion</vt:lpstr>
    </vt:vector>
  </TitlesOfParts>
  <Company>Academic Development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Leadership Academy</dc:title>
  <dc:creator>Sam Redding</dc:creator>
  <cp:lastModifiedBy>Pam Sheley</cp:lastModifiedBy>
  <cp:revision>29</cp:revision>
  <cp:lastPrinted>2012-11-16T17:17:20Z</cp:lastPrinted>
  <dcterms:created xsi:type="dcterms:W3CDTF">2012-10-26T23:39:43Z</dcterms:created>
  <dcterms:modified xsi:type="dcterms:W3CDTF">2012-11-16T17:24:55Z</dcterms:modified>
</cp:coreProperties>
</file>