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57" r:id="rId5"/>
    <p:sldId id="276" r:id="rId6"/>
    <p:sldId id="258" r:id="rId7"/>
    <p:sldId id="259" r:id="rId8"/>
    <p:sldId id="260" r:id="rId9"/>
    <p:sldId id="261" r:id="rId10"/>
    <p:sldId id="263" r:id="rId11"/>
    <p:sldId id="264" r:id="rId12"/>
    <p:sldId id="265" r:id="rId13"/>
    <p:sldId id="266" r:id="rId14"/>
    <p:sldId id="267" r:id="rId15"/>
    <p:sldId id="268" r:id="rId16"/>
    <p:sldId id="269" r:id="rId17"/>
    <p:sldId id="272" r:id="rId18"/>
    <p:sldId id="273"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833C9-0CCA-497C-BA9A-6885BF0EE442}"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1BF85-DBF4-44DE-8F8E-E25DEE9AAF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833C9-0CCA-497C-BA9A-6885BF0EE442}" type="datetimeFigureOut">
              <a:rPr lang="en-US" smtClean="0"/>
              <a:pPr/>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1BF85-DBF4-44DE-8F8E-E25DEE9AAF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inting landscape.jpg"/>
          <p:cNvPicPr>
            <a:picLocks noChangeAspect="1"/>
          </p:cNvPicPr>
          <p:nvPr/>
        </p:nvPicPr>
        <p:blipFill>
          <a:blip r:embed="rId2" cstate="print"/>
          <a:srcRect l="6007" t="2915" r="5389" b="12633"/>
          <a:stretch>
            <a:fillRect/>
          </a:stretch>
        </p:blipFill>
        <p:spPr>
          <a:xfrm>
            <a:off x="76200" y="117764"/>
            <a:ext cx="8991600" cy="6622473"/>
          </a:xfrm>
          <a:prstGeom prst="rect">
            <a:avLst/>
          </a:prstGeom>
        </p:spPr>
      </p:pic>
      <p:sp>
        <p:nvSpPr>
          <p:cNvPr id="3" name="Rounded Rectangle 2"/>
          <p:cNvSpPr/>
          <p:nvPr/>
        </p:nvSpPr>
        <p:spPr>
          <a:xfrm>
            <a:off x="1752600" y="1108364"/>
            <a:ext cx="5486400" cy="4724400"/>
          </a:xfrm>
          <a:prstGeom prst="roundRect">
            <a:avLst/>
          </a:prstGeom>
          <a:solidFill>
            <a:srgbClr val="D9D9D9">
              <a:alpha val="74902"/>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p:cNvSpPr txBox="1"/>
          <p:nvPr/>
        </p:nvSpPr>
        <p:spPr>
          <a:xfrm>
            <a:off x="2590800" y="1828800"/>
            <a:ext cx="3810000" cy="3477875"/>
          </a:xfrm>
          <a:prstGeom prst="rect">
            <a:avLst/>
          </a:prstGeom>
          <a:noFill/>
        </p:spPr>
        <p:txBody>
          <a:bodyPr wrap="square" rtlCol="0">
            <a:spAutoFit/>
          </a:bodyPr>
          <a:lstStyle/>
          <a:p>
            <a:pPr algn="ctr"/>
            <a:r>
              <a:rPr lang="en-US" sz="3200" b="1" dirty="0" smtClean="0">
                <a:latin typeface="+mj-lt"/>
              </a:rPr>
              <a:t>Principal Leadership Academy</a:t>
            </a:r>
          </a:p>
          <a:p>
            <a:pPr algn="ctr"/>
            <a:r>
              <a:rPr lang="en-US" b="1" dirty="0" smtClean="0">
                <a:latin typeface="+mj-lt"/>
              </a:rPr>
              <a:t>November 2012</a:t>
            </a:r>
          </a:p>
          <a:p>
            <a:pPr algn="ctr"/>
            <a:endParaRPr lang="en-US" dirty="0">
              <a:latin typeface="+mj-lt"/>
            </a:endParaRPr>
          </a:p>
          <a:p>
            <a:pPr algn="ctr"/>
            <a:r>
              <a:rPr lang="en-US" sz="4000" b="1" dirty="0" smtClean="0">
                <a:latin typeface="+mj-lt"/>
              </a:rPr>
              <a:t>Project Management System</a:t>
            </a:r>
            <a:endParaRPr lang="en-US" sz="4000" b="1" dirty="0">
              <a:latin typeface="+mj-lt"/>
            </a:endParaRPr>
          </a:p>
        </p:txBody>
      </p:sp>
    </p:spTree>
    <p:extLst>
      <p:ext uri="{BB962C8B-B14F-4D97-AF65-F5344CB8AC3E}">
        <p14:creationId xmlns:p14="http://schemas.microsoft.com/office/powerpoint/2010/main" xmlns="" val="383518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895600" y="2438400"/>
            <a:ext cx="5805487" cy="298180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Reflections: Webinars</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 y="1162508"/>
            <a:ext cx="2590800" cy="14909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685799" y="17526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8756691">
            <a:off x="3009898" y="2211817"/>
            <a:ext cx="228600" cy="5334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2895600"/>
            <a:ext cx="2971799" cy="1754326"/>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Likewise, after each webinar with the mentor, principals will be given the opportunity to reflect on what was learned and record those thoughts here.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572000" y="1828800"/>
            <a:ext cx="3940609" cy="473948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676400"/>
            <a:ext cx="2590800" cy="14909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Arrow 3"/>
          <p:cNvSpPr/>
          <p:nvPr/>
        </p:nvSpPr>
        <p:spPr>
          <a:xfrm>
            <a:off x="1676400" y="28956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Reflections: Personal Summary</a:t>
            </a:r>
            <a:endParaRPr lang="en-US" sz="2800" b="1" dirty="0"/>
          </a:p>
        </p:txBody>
      </p:sp>
      <p:sp>
        <p:nvSpPr>
          <p:cNvPr id="6" name="TextBox 5"/>
          <p:cNvSpPr txBox="1"/>
          <p:nvPr/>
        </p:nvSpPr>
        <p:spPr>
          <a:xfrm>
            <a:off x="914401" y="3808274"/>
            <a:ext cx="2971799" cy="1754326"/>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Before submitting final reports to the certification board, the principal enters reflections on the whole principal leadership academy process. </a:t>
            </a:r>
            <a:endParaRPr lang="en-US" dirty="0"/>
          </a:p>
        </p:txBody>
      </p:sp>
      <p:sp>
        <p:nvSpPr>
          <p:cNvPr id="7" name="Down Arrow 6"/>
          <p:cNvSpPr/>
          <p:nvPr/>
        </p:nvSpPr>
        <p:spPr>
          <a:xfrm rot="16200000">
            <a:off x="4169010" y="2667000"/>
            <a:ext cx="228600" cy="5334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038600" y="1151522"/>
            <a:ext cx="4953000" cy="486827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838200"/>
            <a:ext cx="2619375" cy="1495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Project 1 (and 2) Plan</a:t>
            </a:r>
            <a:endParaRPr lang="en-US" sz="2800" b="1" dirty="0"/>
          </a:p>
        </p:txBody>
      </p:sp>
      <p:sp>
        <p:nvSpPr>
          <p:cNvPr id="5" name="Right Arrow 4"/>
          <p:cNvSpPr/>
          <p:nvPr/>
        </p:nvSpPr>
        <p:spPr>
          <a:xfrm>
            <a:off x="685800" y="10668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85800" y="18288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3543300" y="1104901"/>
            <a:ext cx="228600" cy="9144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5776" y="2458283"/>
            <a:ext cx="3400424" cy="3693319"/>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During Basic Training, principals and mentors will have a chance to begin planning the </a:t>
            </a:r>
            <a:r>
              <a:rPr lang="en-US" dirty="0" smtClean="0"/>
              <a:t>Project 1 of the</a:t>
            </a:r>
            <a:r>
              <a:rPr lang="en-US" dirty="0" smtClean="0"/>
              <a:t> </a:t>
            </a:r>
            <a:r>
              <a:rPr lang="en-US" dirty="0" smtClean="0"/>
              <a:t>required projects for the Principal Leadership Academy. Project Plan 1 and 2 provides a place to document the goal for each project, the objectives, how you know the objective has been met, activities to meet the objectives, a timeline for each activity, and a person responsible for each activity.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0" y="1828800"/>
            <a:ext cx="5764437" cy="404035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Project 1 (and 2) Weekly Log</a:t>
            </a:r>
            <a:endParaRPr lang="en-US"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838200"/>
            <a:ext cx="2619375" cy="1495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685800" y="12192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85800" y="19812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7922993">
            <a:off x="3247711" y="1560446"/>
            <a:ext cx="228600" cy="59085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505200"/>
            <a:ext cx="2971799" cy="2308324"/>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Principals will record weekly the progress on each project. Once the screen is saved, a link will appear in the Previous Logs. The link will be the date of the week recorded. Prior logs may be edited.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810000" y="1828800"/>
            <a:ext cx="5029200" cy="482406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Project 1 (and 2) Final Report</a:t>
            </a:r>
            <a:endParaRPr lang="en-US" sz="2800" b="1" dirty="0"/>
          </a:p>
        </p:txBody>
      </p:sp>
      <p:sp>
        <p:nvSpPr>
          <p:cNvPr id="4" name="TextBox 3"/>
          <p:cNvSpPr txBox="1"/>
          <p:nvPr/>
        </p:nvSpPr>
        <p:spPr>
          <a:xfrm>
            <a:off x="914401" y="3808274"/>
            <a:ext cx="2971799" cy="1754326"/>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Before submitting final reports to the certification board, the principal enters reflections on the implementation and success of Project 1 and Project 2. </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25" y="942975"/>
            <a:ext cx="2619375" cy="1495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Arrow 5"/>
          <p:cNvSpPr/>
          <p:nvPr/>
        </p:nvSpPr>
        <p:spPr>
          <a:xfrm>
            <a:off x="838200" y="14478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38200" y="22098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7922993">
            <a:off x="3534088" y="1560446"/>
            <a:ext cx="228600" cy="59085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2128811"/>
            <a:ext cx="5372100" cy="453468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914400"/>
            <a:ext cx="3800475" cy="1371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Site Visit Plan and Schedule</a:t>
            </a:r>
            <a:endParaRPr lang="en-US" sz="2800" b="1" dirty="0"/>
          </a:p>
        </p:txBody>
      </p:sp>
      <p:sp>
        <p:nvSpPr>
          <p:cNvPr id="5" name="Right Arrow 4"/>
          <p:cNvSpPr/>
          <p:nvPr/>
        </p:nvSpPr>
        <p:spPr>
          <a:xfrm>
            <a:off x="457200" y="11430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7922993">
            <a:off x="3848100" y="1833384"/>
            <a:ext cx="228600" cy="59085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3429000"/>
            <a:ext cx="2971799" cy="2308324"/>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The principal will be responsible for planning and hosting a two-day site visit for the mentor. The activities which should be included are listed in the checklist. A place to assign a time for each activity is also provided.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883" y="2296153"/>
            <a:ext cx="5052117" cy="448564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2590800" y="1846285"/>
            <a:ext cx="5334000" cy="4402115"/>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4267200" y="1143000"/>
            <a:ext cx="4724400" cy="4556338"/>
          </a:xfrm>
          <a:prstGeom prst="rect">
            <a:avLst/>
          </a:prstGeom>
          <a:noFill/>
          <a:ln w="9525">
            <a:noFill/>
            <a:miter lim="800000"/>
            <a:headEnd/>
            <a:tailEnd/>
          </a:ln>
        </p:spPr>
      </p:pic>
      <p:sp>
        <p:nvSpPr>
          <p:cNvPr id="5" name="Title 3"/>
          <p:cNvSpPr txBox="1">
            <a:spLocks/>
          </p:cNvSpPr>
          <p:nvPr/>
        </p:nvSpPr>
        <p:spPr>
          <a:xfrm>
            <a:off x="457200" y="228600"/>
            <a:ext cx="8229600" cy="8683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Post Site Visit Mentor Report &amp;</a:t>
            </a:r>
          </a:p>
          <a:p>
            <a:r>
              <a:rPr lang="en-US" sz="2800" b="1" dirty="0" smtClean="0"/>
              <a:t>Principal Action Plan</a:t>
            </a:r>
            <a:endParaRPr lang="en-US" sz="2800" b="1" dirty="0"/>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83" y="990600"/>
            <a:ext cx="3343275" cy="1206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ight Arrow 6"/>
          <p:cNvSpPr/>
          <p:nvPr/>
        </p:nvSpPr>
        <p:spPr>
          <a:xfrm>
            <a:off x="207402" y="1337733"/>
            <a:ext cx="402198" cy="11006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7922993">
            <a:off x="3612262" y="1143044"/>
            <a:ext cx="165100" cy="51977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7511" y="3810000"/>
            <a:ext cx="2614289" cy="2862322"/>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After the visit, the mentor will complete the Post Site Visit Report and create an action plan to be shared with the principal. The principal will use this same form to record progress on the action plan. (It’s a really long form.)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276600" y="1600200"/>
            <a:ext cx="5486400" cy="433873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3"/>
          <p:cNvSpPr txBox="1">
            <a:spLocks/>
          </p:cNvSpPr>
          <p:nvPr/>
        </p:nvSpPr>
        <p:spPr>
          <a:xfrm>
            <a:off x="457200" y="228600"/>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Principal-Mentor Interaction</a:t>
            </a:r>
            <a:endParaRPr lang="en-US" sz="28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29" y="1035468"/>
            <a:ext cx="3343275" cy="12065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164148" y="1722860"/>
            <a:ext cx="402198" cy="11006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7922993">
            <a:off x="3385437" y="1770307"/>
            <a:ext cx="165100" cy="51977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2362200"/>
            <a:ext cx="3276600" cy="4247317"/>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The most important aspect of the Principal Leadership Academy will be the relationship that is formed between the principal and the mentor. In order to facilitate communication, the Principal-Mentor Interaction page was created to post comments, questions, and conversations. Either principal or mentor may initiate a “thread” and either may respond to a thread already started by selecting the subject link in the box to the right.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048000" y="1741758"/>
            <a:ext cx="5943600" cy="389301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3"/>
          <p:cNvSpPr txBox="1">
            <a:spLocks/>
          </p:cNvSpPr>
          <p:nvPr/>
        </p:nvSpPr>
        <p:spPr>
          <a:xfrm>
            <a:off x="457200" y="228600"/>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Mentor’s Final Report</a:t>
            </a:r>
            <a:endParaRPr lang="en-US" sz="28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29" y="1035468"/>
            <a:ext cx="3343275" cy="12065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164148" y="1722860"/>
            <a:ext cx="402198" cy="11006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7922993">
            <a:off x="3385437" y="1770307"/>
            <a:ext cx="165100" cy="51977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2362200"/>
            <a:ext cx="2590800" cy="2585323"/>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Before any final reports are submitted to the Certification Board, the mentor will complete the final report. If any item on the final report is not complete, a principal cannot be recommended for Certification.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362200"/>
            <a:ext cx="4648200" cy="2246769"/>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smtClean="0"/>
              <a:t>If you have any questions, please contact:</a:t>
            </a:r>
          </a:p>
          <a:p>
            <a:pPr algn="ctr"/>
            <a:r>
              <a:rPr lang="en-US" sz="2800" dirty="0" smtClean="0"/>
              <a:t>Pam Sheley</a:t>
            </a:r>
          </a:p>
          <a:p>
            <a:pPr algn="ctr"/>
            <a:r>
              <a:rPr lang="en-US" sz="2800" dirty="0" smtClean="0"/>
              <a:t>217-732-6462 ext. 19</a:t>
            </a:r>
          </a:p>
          <a:p>
            <a:pPr algn="ctr"/>
            <a:r>
              <a:rPr lang="en-US" sz="2800" dirty="0" smtClean="0"/>
              <a:t>psheley@adi.org</a:t>
            </a:r>
            <a:endParaRPr lang="en-US" sz="2800" dirty="0"/>
          </a:p>
        </p:txBody>
      </p:sp>
      <p:sp>
        <p:nvSpPr>
          <p:cNvPr id="3" name="Title 3"/>
          <p:cNvSpPr txBox="1">
            <a:spLocks/>
          </p:cNvSpPr>
          <p:nvPr/>
        </p:nvSpPr>
        <p:spPr>
          <a:xfrm>
            <a:off x="457200" y="11128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Questions?</a:t>
            </a:r>
            <a:endParaRPr lang="en-US" sz="2800" b="1" dirty="0"/>
          </a:p>
        </p:txBody>
      </p:sp>
    </p:spTree>
    <p:extLst>
      <p:ext uri="{BB962C8B-B14F-4D97-AF65-F5344CB8AC3E}">
        <p14:creationId xmlns:p14="http://schemas.microsoft.com/office/powerpoint/2010/main" xmlns="" val="418662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81000"/>
            <a:ext cx="4819113" cy="5950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638800" y="1219974"/>
            <a:ext cx="3048000" cy="4647426"/>
          </a:xfrm>
          <a:prstGeom prst="rect">
            <a:avLst/>
          </a:prstGeom>
          <a:noFill/>
          <a:ln>
            <a:solidFill>
              <a:schemeClr val="accent3">
                <a:lumMod val="50000"/>
              </a:schemeClr>
            </a:solidFill>
          </a:ln>
        </p:spPr>
        <p:txBody>
          <a:bodyPr wrap="square" rtlCol="0">
            <a:spAutoFit/>
          </a:bodyPr>
          <a:lstStyle/>
          <a:p>
            <a:pPr algn="ctr"/>
            <a:r>
              <a:rPr lang="en-US" sz="2800" b="1" dirty="0" smtClean="0">
                <a:latin typeface="+mj-lt"/>
              </a:rPr>
              <a:t>Finding the PLA Website</a:t>
            </a:r>
          </a:p>
          <a:p>
            <a:pPr marL="342900" indent="-342900" algn="ctr">
              <a:buFont typeface="Arial" pitchFamily="34" charset="0"/>
              <a:buChar char="•"/>
            </a:pPr>
            <a:r>
              <a:rPr lang="en-US" sz="2400" b="1" dirty="0" smtClean="0"/>
              <a:t>We aren’t dentists</a:t>
            </a:r>
          </a:p>
          <a:p>
            <a:pPr marL="342900" indent="-342900" algn="ctr">
              <a:buFont typeface="Arial" pitchFamily="34" charset="0"/>
              <a:buChar char="•"/>
            </a:pPr>
            <a:r>
              <a:rPr lang="en-US" sz="2400" b="1" dirty="0" smtClean="0"/>
              <a:t>A little like finding Waldo</a:t>
            </a:r>
          </a:p>
          <a:p>
            <a:pPr marL="342900" indent="-342900" algn="ctr">
              <a:buFont typeface="Arial" pitchFamily="34" charset="0"/>
              <a:buChar char="•"/>
            </a:pPr>
            <a:r>
              <a:rPr lang="en-US" sz="2400" b="1" dirty="0" smtClean="0"/>
              <a:t>Typing in the web address wasn’t working</a:t>
            </a:r>
          </a:p>
          <a:p>
            <a:pPr marL="342900" indent="-342900" algn="ctr">
              <a:buFont typeface="Arial" pitchFamily="34" charset="0"/>
              <a:buChar char="•"/>
            </a:pPr>
            <a:r>
              <a:rPr lang="en-US" sz="2400" b="1" dirty="0" smtClean="0"/>
              <a:t>NOW! You can find the link on the ADI homepage (we still aren’t the dentists)</a:t>
            </a:r>
            <a:endParaRPr lang="en-US" sz="2400" b="1" dirty="0"/>
          </a:p>
        </p:txBody>
      </p:sp>
      <p:sp>
        <p:nvSpPr>
          <p:cNvPr id="3" name="Oval 2"/>
          <p:cNvSpPr/>
          <p:nvPr/>
        </p:nvSpPr>
        <p:spPr>
          <a:xfrm>
            <a:off x="3095356" y="5257800"/>
            <a:ext cx="1857644" cy="4572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5559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0886" y="990600"/>
            <a:ext cx="6810375" cy="555781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a:xfrm>
            <a:off x="457200" y="76200"/>
            <a:ext cx="8229600" cy="1143000"/>
          </a:xfrm>
        </p:spPr>
        <p:txBody>
          <a:bodyPr/>
          <a:lstStyle/>
          <a:p>
            <a:r>
              <a:rPr lang="en-US" b="1" dirty="0" smtClean="0"/>
              <a:t>PLA Main Page</a:t>
            </a:r>
            <a:endParaRPr lang="en-US" b="1" dirty="0"/>
          </a:p>
        </p:txBody>
      </p:sp>
      <p:sp>
        <p:nvSpPr>
          <p:cNvPr id="4" name="TextBox 3"/>
          <p:cNvSpPr txBox="1"/>
          <p:nvPr/>
        </p:nvSpPr>
        <p:spPr>
          <a:xfrm>
            <a:off x="3429000" y="4419600"/>
            <a:ext cx="5334000" cy="1754326"/>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On the PLA Main Page, the required readings are posted as well as other useful documents, </a:t>
            </a:r>
            <a:r>
              <a:rPr lang="en-US" dirty="0" err="1" smtClean="0"/>
              <a:t>powerpoints</a:t>
            </a:r>
            <a:r>
              <a:rPr lang="en-US" dirty="0" smtClean="0"/>
              <a:t> used in all the  trainings, and agendas for trainings. Also found on the Main Page is contact information for questions, a download for adobe reader, and the login to the PLA Work Space Management.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86200" y="2362200"/>
            <a:ext cx="4686300" cy="30956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normAutofit/>
          </a:bodyPr>
          <a:lstStyle/>
          <a:p>
            <a:pPr algn="ctr"/>
            <a:r>
              <a:rPr lang="en-US" sz="4800" dirty="0" smtClean="0"/>
              <a:t>Logging In </a:t>
            </a:r>
            <a:endParaRPr lang="en-US" sz="4800" dirty="0"/>
          </a:p>
        </p:txBody>
      </p:sp>
      <p:sp>
        <p:nvSpPr>
          <p:cNvPr id="4" name="Text Placeholder 3"/>
          <p:cNvSpPr>
            <a:spLocks noGrp="1"/>
          </p:cNvSpPr>
          <p:nvPr>
            <p:ph type="body" sz="half" idx="2"/>
          </p:nvPr>
        </p:nvSpPr>
        <p:spPr/>
        <p:txBody>
          <a:bodyPr/>
          <a:lstStyle/>
          <a:p>
            <a:pPr marL="285750" indent="-285750">
              <a:buFont typeface="Arial" pitchFamily="34" charset="0"/>
              <a:buChar char="•"/>
            </a:pPr>
            <a:r>
              <a:rPr lang="en-US" sz="2400" dirty="0" smtClean="0"/>
              <a:t>You will be assigned one login and password </a:t>
            </a:r>
          </a:p>
          <a:p>
            <a:pPr marL="285750" indent="-285750">
              <a:buFont typeface="Arial" pitchFamily="34" charset="0"/>
              <a:buChar char="•"/>
            </a:pPr>
            <a:r>
              <a:rPr lang="en-US" sz="2400" dirty="0" smtClean="0"/>
              <a:t>The login and password will allow you to enter the Work Space Management page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Work Space Management</a:t>
            </a:r>
            <a:endParaRPr lang="en-US" sz="3600" b="1" dirty="0"/>
          </a:p>
        </p:txBody>
      </p:sp>
      <p:sp>
        <p:nvSpPr>
          <p:cNvPr id="3" name="TextBox 2"/>
          <p:cNvSpPr txBox="1"/>
          <p:nvPr/>
        </p:nvSpPr>
        <p:spPr>
          <a:xfrm>
            <a:off x="838200" y="4648200"/>
            <a:ext cx="7772400" cy="1477328"/>
          </a:xfrm>
          <a:prstGeom prst="rect">
            <a:avLst/>
          </a:prstGeom>
          <a:noFill/>
        </p:spPr>
        <p:txBody>
          <a:bodyPr wrap="square" rtlCol="0">
            <a:spAutoFit/>
          </a:bodyPr>
          <a:lstStyle/>
          <a:p>
            <a:r>
              <a:rPr lang="en-US" dirty="0" smtClean="0"/>
              <a:t>We wanted to make this as convenient as possible for your busy schedules. From the one login, you will be able to access your work in Native Star, your work in the Rapid Improvement Leader indicators, and your work in the Project Management System. We’ll cover the Rapid Improvement Leader indicators in another session. In this session, we are entering the Project Management System.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1371600"/>
            <a:ext cx="6134100" cy="2792630"/>
          </a:xfrm>
          <a:prstGeom prst="rect">
            <a:avLst/>
          </a:prstGeom>
          <a:noFill/>
          <a:ln w="9525">
            <a:noFill/>
            <a:miter lim="800000"/>
            <a:headEnd/>
            <a:tailEnd/>
          </a:ln>
        </p:spPr>
      </p:pic>
    </p:spTree>
    <p:extLst>
      <p:ext uri="{BB962C8B-B14F-4D97-AF65-F5344CB8AC3E}">
        <p14:creationId xmlns:p14="http://schemas.microsoft.com/office/powerpoint/2010/main" xmlns="" val="263617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a:bodyPr>
          <a:lstStyle/>
          <a:p>
            <a:r>
              <a:rPr lang="en-US" sz="2800" b="1" dirty="0" smtClean="0"/>
              <a:t>Main Menu</a:t>
            </a:r>
            <a:endParaRPr lang="en-US" sz="2800" b="1" dirty="0"/>
          </a:p>
        </p:txBody>
      </p:sp>
      <p:pic>
        <p:nvPicPr>
          <p:cNvPr id="2050" name="Picture 2"/>
          <p:cNvPicPr>
            <a:picLocks noChangeAspect="1" noChangeArrowheads="1"/>
          </p:cNvPicPr>
          <p:nvPr/>
        </p:nvPicPr>
        <p:blipFill>
          <a:blip r:embed="rId2" cstate="print"/>
          <a:srcRect/>
          <a:stretch>
            <a:fillRect/>
          </a:stretch>
        </p:blipFill>
        <p:spPr bwMode="auto">
          <a:xfrm>
            <a:off x="0" y="1219200"/>
            <a:ext cx="7797094" cy="5324475"/>
          </a:xfrm>
          <a:prstGeom prst="rect">
            <a:avLst/>
          </a:prstGeom>
          <a:noFill/>
          <a:ln w="9525">
            <a:noFill/>
            <a:miter lim="800000"/>
            <a:headEnd/>
            <a:tailEnd/>
          </a:ln>
        </p:spPr>
      </p:pic>
      <p:sp>
        <p:nvSpPr>
          <p:cNvPr id="3" name="TextBox 2"/>
          <p:cNvSpPr txBox="1"/>
          <p:nvPr/>
        </p:nvSpPr>
        <p:spPr>
          <a:xfrm>
            <a:off x="3505200" y="2895600"/>
            <a:ext cx="5105400" cy="923330"/>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From the Main Menu page, the principal or mentor may navigate to any page within the system. On each page, a Return to Main Page link is provided.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28800" y="3124200"/>
            <a:ext cx="6962775" cy="303382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057400"/>
            <a:ext cx="3886200" cy="9090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ight Arrow 2"/>
          <p:cNvSpPr/>
          <p:nvPr/>
        </p:nvSpPr>
        <p:spPr>
          <a:xfrm>
            <a:off x="914400" y="27432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74638"/>
            <a:ext cx="8229600" cy="868362"/>
          </a:xfrm>
        </p:spPr>
        <p:txBody>
          <a:bodyPr>
            <a:normAutofit/>
          </a:bodyPr>
          <a:lstStyle/>
          <a:p>
            <a:r>
              <a:rPr lang="en-US" sz="2800" b="1" dirty="0" smtClean="0"/>
              <a:t>Mentor Information</a:t>
            </a:r>
            <a:endParaRPr lang="en-US" sz="2800" b="1" dirty="0"/>
          </a:p>
        </p:txBody>
      </p:sp>
      <p:sp>
        <p:nvSpPr>
          <p:cNvPr id="5" name="TextBox 4"/>
          <p:cNvSpPr txBox="1"/>
          <p:nvPr/>
        </p:nvSpPr>
        <p:spPr>
          <a:xfrm>
            <a:off x="5310187" y="1371600"/>
            <a:ext cx="3300413" cy="1477328"/>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Mentors will fill in his or her information the first time you log in. You </a:t>
            </a:r>
            <a:r>
              <a:rPr lang="en-US" dirty="0" smtClean="0"/>
              <a:t>may edit the information at any time. Please make sure to keep it updated and correct.</a:t>
            </a:r>
            <a:endParaRPr lang="en-US" dirty="0"/>
          </a:p>
        </p:txBody>
      </p:sp>
      <p:sp>
        <p:nvSpPr>
          <p:cNvPr id="6" name="Down Arrow 5"/>
          <p:cNvSpPr/>
          <p:nvPr/>
        </p:nvSpPr>
        <p:spPr>
          <a:xfrm rot="18756691">
            <a:off x="3664565" y="2817383"/>
            <a:ext cx="228600" cy="5334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993136" y="2836263"/>
            <a:ext cx="5743575" cy="394553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910383"/>
            <a:ext cx="3886200" cy="9090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Arrow 3"/>
          <p:cNvSpPr/>
          <p:nvPr/>
        </p:nvSpPr>
        <p:spPr>
          <a:xfrm>
            <a:off x="381000" y="25146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8756691">
            <a:off x="3390900" y="2571714"/>
            <a:ext cx="228600" cy="5334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914400"/>
            <a:ext cx="4038600" cy="1754326"/>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Basic information will be “pre-loaded” into the system. Principals will need to answer the extra questions at the bottom of the page. Information may be updated or edited at any time. Please make sure it is always correct.</a:t>
            </a:r>
            <a:endParaRPr lang="en-US" dirty="0"/>
          </a:p>
        </p:txBody>
      </p:sp>
      <p:sp>
        <p:nvSpPr>
          <p:cNvPr id="7" name="Title 3"/>
          <p:cNvSpPr txBox="1">
            <a:spLocks/>
          </p:cNvSpPr>
          <p:nvPr/>
        </p:nvSpPr>
        <p:spPr>
          <a:xfrm>
            <a:off x="457200" y="274638"/>
            <a:ext cx="82296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Principal and School Information</a:t>
            </a: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4657725" y="1248224"/>
            <a:ext cx="4324350" cy="378097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146" name="Picture 2"/>
          <p:cNvPicPr>
            <a:picLocks noChangeAspect="1" noChangeArrowheads="1"/>
          </p:cNvPicPr>
          <p:nvPr/>
        </p:nvPicPr>
        <p:blipFill>
          <a:blip r:embed="rId3" cstate="print"/>
          <a:srcRect/>
          <a:stretch>
            <a:fillRect/>
          </a:stretch>
        </p:blipFill>
        <p:spPr bwMode="auto">
          <a:xfrm>
            <a:off x="3048000" y="2360812"/>
            <a:ext cx="5029200" cy="442098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3"/>
          <p:cNvSpPr txBox="1">
            <a:spLocks/>
          </p:cNvSpPr>
          <p:nvPr/>
        </p:nvSpPr>
        <p:spPr>
          <a:xfrm>
            <a:off x="457200" y="274638"/>
            <a:ext cx="8229600" cy="8683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Reflections: Basic Leadership Training and Mid-Year Training</a:t>
            </a:r>
            <a:endParaRPr lang="en-US" sz="2800" b="1"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599" y="1162508"/>
            <a:ext cx="2590800" cy="14909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685799" y="1447800"/>
            <a:ext cx="457200" cy="152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8756691">
            <a:off x="3009898" y="2059417"/>
            <a:ext cx="228600" cy="5334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2895600"/>
            <a:ext cx="2971799" cy="1477328"/>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After each training, principals will be given the opportunity to reflect on what was learned and record those thoughts here.</a:t>
            </a:r>
            <a:endParaRPr lang="en-US" dirty="0"/>
          </a:p>
        </p:txBody>
      </p:sp>
      <p:sp>
        <p:nvSpPr>
          <p:cNvPr id="4" name="Oval 3"/>
          <p:cNvSpPr/>
          <p:nvPr/>
        </p:nvSpPr>
        <p:spPr>
          <a:xfrm>
            <a:off x="6248400" y="12192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2307989"/>
            <a:ext cx="1600200" cy="587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3733800" y="838200"/>
            <a:ext cx="228600" cy="1447800"/>
          </a:xfrm>
          <a:prstGeom prst="downArrow">
            <a:avLst>
              <a:gd name="adj1" fmla="val 30488"/>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812</Words>
  <Application>Microsoft Office PowerPoint</Application>
  <PresentationFormat>On-screen Show (4:3)</PresentationFormat>
  <Paragraphs>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PLA Main Page</vt:lpstr>
      <vt:lpstr>Logging In </vt:lpstr>
      <vt:lpstr>Work Space Management</vt:lpstr>
      <vt:lpstr>Main Menu</vt:lpstr>
      <vt:lpstr>Mentor Information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Sheley</dc:creator>
  <cp:lastModifiedBy>Pam Sheley</cp:lastModifiedBy>
  <cp:revision>20</cp:revision>
  <dcterms:created xsi:type="dcterms:W3CDTF">2012-10-30T22:25:56Z</dcterms:created>
  <dcterms:modified xsi:type="dcterms:W3CDTF">2012-11-27T04:23:08Z</dcterms:modified>
</cp:coreProperties>
</file>