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5" d="100"/>
          <a:sy n="125" d="100"/>
        </p:scale>
        <p:origin x="-34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4DB67E-2179-41FF-AE02-895EFE4CF4A4}" type="datetimeFigureOut">
              <a:rPr lang="en-US" smtClean="0"/>
              <a:t>11/15/2012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1053511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4DB67E-2179-41FF-AE02-895EFE4CF4A4}" type="datetimeFigureOut">
              <a:rPr lang="en-US" smtClean="0"/>
              <a:t>11/15/2012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2348560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4DB67E-2179-41FF-AE02-895EFE4CF4A4}" type="datetimeFigureOut">
              <a:rPr lang="en-US" smtClean="0"/>
              <a:t>11/15/2012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381999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4DB67E-2179-41FF-AE02-895EFE4CF4A4}" type="datetimeFigureOut">
              <a:rPr lang="en-US" smtClean="0"/>
              <a:t>11/15/2012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2176066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4DB67E-2179-41FF-AE02-895EFE4CF4A4}" type="datetimeFigureOut">
              <a:rPr lang="en-US" smtClean="0"/>
              <a:t>11/15/2012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4085441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4DB67E-2179-41FF-AE02-895EFE4CF4A4}" type="datetimeFigureOut">
              <a:rPr lang="en-US" smtClean="0"/>
              <a:t>11/15/2012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3470014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4DB67E-2179-41FF-AE02-895EFE4CF4A4}" type="datetimeFigureOut">
              <a:rPr lang="en-US" smtClean="0"/>
              <a:t>11/15/2012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1041625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4DB67E-2179-41FF-AE02-895EFE4CF4A4}" type="datetimeFigureOut">
              <a:rPr lang="en-US" smtClean="0"/>
              <a:t>11/15/2012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4034809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4DB67E-2179-41FF-AE02-895EFE4CF4A4}" type="datetimeFigureOut">
              <a:rPr lang="en-US" smtClean="0"/>
              <a:t>11/15/2012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11675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4DB67E-2179-41FF-AE02-895EFE4CF4A4}" type="datetimeFigureOut">
              <a:rPr lang="en-US" smtClean="0"/>
              <a:t>11/15/2012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53934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4DB67E-2179-41FF-AE02-895EFE4CF4A4}" type="datetimeFigureOut">
              <a:rPr lang="en-US" smtClean="0"/>
              <a:t>11/15/2012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C60FA6-4EF4-4F60-B0B4-86DE7D422221}" type="slidenum">
              <a:rPr lang="en-US" smtClean="0"/>
              <a:t>‹#›</a:t>
            </a:fld>
            <a:endParaRPr lang="en-US"/>
          </a:p>
        </p:txBody>
      </p:sp>
    </p:spTree>
    <p:extLst>
      <p:ext uri="{BB962C8B-B14F-4D97-AF65-F5344CB8AC3E}">
        <p14:creationId xmlns:p14="http://schemas.microsoft.com/office/powerpoint/2010/main" val="4166128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40000"/>
                <a:lumOff val="60000"/>
              </a:schemeClr>
            </a:gs>
            <a:gs pos="82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4DB67E-2179-41FF-AE02-895EFE4CF4A4}" type="datetimeFigureOut">
              <a:rPr lang="en-US" smtClean="0"/>
              <a:t>11/15/2012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C60FA6-4EF4-4F60-B0B4-86DE7D422221}" type="slidenum">
              <a:rPr lang="en-US" smtClean="0"/>
              <a:t>‹#›</a:t>
            </a:fld>
            <a:endParaRPr lang="en-US"/>
          </a:p>
        </p:txBody>
      </p:sp>
    </p:spTree>
    <p:extLst>
      <p:ext uri="{BB962C8B-B14F-4D97-AF65-F5344CB8AC3E}">
        <p14:creationId xmlns:p14="http://schemas.microsoft.com/office/powerpoint/2010/main" val="2066863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Rapid Improvement Leader</a:t>
            </a:r>
            <a:endParaRPr lang="en-US" dirty="0"/>
          </a:p>
        </p:txBody>
      </p:sp>
      <p:sp>
        <p:nvSpPr>
          <p:cNvPr id="3" name="Subtitle 2"/>
          <p:cNvSpPr>
            <a:spLocks noGrp="1"/>
          </p:cNvSpPr>
          <p:nvPr>
            <p:ph type="subTitle" idx="1"/>
          </p:nvPr>
        </p:nvSpPr>
        <p:spPr/>
        <p:txBody>
          <a:bodyPr/>
          <a:lstStyle/>
          <a:p>
            <a:r>
              <a:rPr lang="en-US" dirty="0" smtClean="0">
                <a:solidFill>
                  <a:schemeClr val="accent5">
                    <a:lumMod val="50000"/>
                  </a:schemeClr>
                </a:solidFill>
              </a:rPr>
              <a:t>Rapid Improvement Leader Web System: Thinking About Your RIL Plan</a:t>
            </a:r>
            <a:endParaRPr lang="en-US" dirty="0">
              <a:solidFill>
                <a:schemeClr val="accent5">
                  <a:lumMod val="50000"/>
                </a:schemeClr>
              </a:solidFill>
            </a:endParaRPr>
          </a:p>
        </p:txBody>
      </p:sp>
    </p:spTree>
    <p:extLst>
      <p:ext uri="{BB962C8B-B14F-4D97-AF65-F5344CB8AC3E}">
        <p14:creationId xmlns:p14="http://schemas.microsoft.com/office/powerpoint/2010/main" val="2044931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an Indicator</a:t>
            </a: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205241"/>
            <a:ext cx="6629400" cy="5510151"/>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219199"/>
            <a:ext cx="5472113" cy="5496193"/>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04800" y="1447800"/>
            <a:ext cx="2590800" cy="923330"/>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1. Select an Indicator to plan from the Home Screen</a:t>
            </a:r>
            <a:endParaRPr lang="en-US" dirty="0"/>
          </a:p>
        </p:txBody>
      </p:sp>
      <p:sp>
        <p:nvSpPr>
          <p:cNvPr id="6" name="Right Arrow 5"/>
          <p:cNvSpPr/>
          <p:nvPr/>
        </p:nvSpPr>
        <p:spPr>
          <a:xfrm rot="3460432">
            <a:off x="1371600" y="2619163"/>
            <a:ext cx="9144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088856" y="2308860"/>
            <a:ext cx="2590800" cy="923330"/>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2. State how the Objective will look when fully met in your school.</a:t>
            </a:r>
            <a:endParaRPr lang="en-US" dirty="0"/>
          </a:p>
        </p:txBody>
      </p:sp>
      <p:sp>
        <p:nvSpPr>
          <p:cNvPr id="9" name="Right Arrow 8"/>
          <p:cNvSpPr/>
          <p:nvPr/>
        </p:nvSpPr>
        <p:spPr>
          <a:xfrm rot="7787752">
            <a:off x="8009275" y="3287926"/>
            <a:ext cx="53328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874468" y="3657392"/>
            <a:ext cx="2590800" cy="369332"/>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3. Establish a target date.</a:t>
            </a:r>
            <a:endParaRPr lang="en-US" dirty="0"/>
          </a:p>
        </p:txBody>
      </p:sp>
      <p:sp>
        <p:nvSpPr>
          <p:cNvPr id="11" name="Right Arrow 10"/>
          <p:cNvSpPr/>
          <p:nvPr/>
        </p:nvSpPr>
        <p:spPr>
          <a:xfrm rot="2251791">
            <a:off x="3386144" y="3912423"/>
            <a:ext cx="350633"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92332" y="4834797"/>
            <a:ext cx="2590800" cy="1200329"/>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4. Add tasks that will get you from where you are now to where you want to be.</a:t>
            </a:r>
            <a:endParaRPr lang="en-US" dirty="0"/>
          </a:p>
        </p:txBody>
      </p:sp>
      <p:sp>
        <p:nvSpPr>
          <p:cNvPr id="12" name="Right Arrow 11"/>
          <p:cNvSpPr/>
          <p:nvPr/>
        </p:nvSpPr>
        <p:spPr>
          <a:xfrm>
            <a:off x="2752652" y="4905163"/>
            <a:ext cx="752548"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4108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 Tasks</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1295400"/>
            <a:ext cx="5829300" cy="5210680"/>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228600" y="1524000"/>
            <a:ext cx="2590800" cy="1477328"/>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1. Select a task to monitor. Add comments on the progress. Enter a completion date when task is met. </a:t>
            </a:r>
            <a:endParaRPr lang="en-US" dirty="0"/>
          </a:p>
        </p:txBody>
      </p:sp>
      <p:sp>
        <p:nvSpPr>
          <p:cNvPr id="6" name="Right Arrow 5"/>
          <p:cNvSpPr/>
          <p:nvPr/>
        </p:nvSpPr>
        <p:spPr>
          <a:xfrm rot="2054042">
            <a:off x="1636468" y="3039193"/>
            <a:ext cx="9144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0145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 Met</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1676400"/>
            <a:ext cx="5276850" cy="4176157"/>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228600" y="1524000"/>
            <a:ext cx="2971800" cy="1754326"/>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When all the tasks are complete, you will be asked to describe your experience and how you will sustain your efforts to continue to meet the objective. </a:t>
            </a:r>
            <a:endParaRPr lang="en-US" dirty="0"/>
          </a:p>
        </p:txBody>
      </p:sp>
      <p:sp>
        <p:nvSpPr>
          <p:cNvPr id="6" name="Right Arrow 5"/>
          <p:cNvSpPr/>
          <p:nvPr/>
        </p:nvSpPr>
        <p:spPr>
          <a:xfrm rot="2054042">
            <a:off x="3124199" y="2447206"/>
            <a:ext cx="9144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1998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Coaching Comments: Mentor</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657600"/>
            <a:ext cx="8439150" cy="2438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228600" y="1524000"/>
            <a:ext cx="3505200" cy="1754326"/>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When mentors log in, they will be able to choose the principal for whom they are adding coaching comments, as well as see if a principal has responded to a coaching comment.</a:t>
            </a:r>
            <a:endParaRPr lang="en-US" dirty="0"/>
          </a:p>
        </p:txBody>
      </p:sp>
      <p:sp>
        <p:nvSpPr>
          <p:cNvPr id="6" name="Right Arrow 5"/>
          <p:cNvSpPr/>
          <p:nvPr/>
        </p:nvSpPr>
        <p:spPr>
          <a:xfrm rot="4899944">
            <a:off x="2010144" y="3718172"/>
            <a:ext cx="1615379"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3713461">
            <a:off x="2353663" y="3482742"/>
            <a:ext cx="127808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26650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a Coaching Comment</a:t>
            </a: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022113"/>
            <a:ext cx="6400800" cy="2889544"/>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228600" y="1524000"/>
            <a:ext cx="3505200" cy="1200329"/>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Mentors may create a new Coaching Comment or may choose a response from a school to add a comment.</a:t>
            </a:r>
            <a:endParaRPr lang="en-US" dirty="0"/>
          </a:p>
        </p:txBody>
      </p:sp>
      <p:sp>
        <p:nvSpPr>
          <p:cNvPr id="6" name="Right Arrow 5"/>
          <p:cNvSpPr/>
          <p:nvPr/>
        </p:nvSpPr>
        <p:spPr>
          <a:xfrm rot="4899944">
            <a:off x="1817909" y="3360322"/>
            <a:ext cx="2065025"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3713461">
            <a:off x="1793697" y="3836396"/>
            <a:ext cx="3395758"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6705600" y="3886200"/>
            <a:ext cx="14478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4059807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Coaching Comments: Principal</a:t>
            </a:r>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447800"/>
            <a:ext cx="5272087" cy="2132217"/>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5527" y="2971800"/>
            <a:ext cx="6496050" cy="2778866"/>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876800" y="1305959"/>
            <a:ext cx="3505200" cy="923330"/>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1. Principals will be notified of a coaching comment when they log into the RIL system.</a:t>
            </a:r>
            <a:endParaRPr lang="en-US" dirty="0"/>
          </a:p>
        </p:txBody>
      </p:sp>
      <p:sp>
        <p:nvSpPr>
          <p:cNvPr id="7" name="Right Arrow 6"/>
          <p:cNvSpPr/>
          <p:nvPr/>
        </p:nvSpPr>
        <p:spPr>
          <a:xfrm rot="9671765">
            <a:off x="2845724" y="2078402"/>
            <a:ext cx="2065025"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73036" y="5562600"/>
            <a:ext cx="3505200" cy="923330"/>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2. Principals may respond to a coaching comment by selecting the comment.</a:t>
            </a:r>
            <a:endParaRPr lang="en-US" dirty="0"/>
          </a:p>
        </p:txBody>
      </p:sp>
      <p:sp>
        <p:nvSpPr>
          <p:cNvPr id="9" name="Right Arrow 8"/>
          <p:cNvSpPr/>
          <p:nvPr/>
        </p:nvSpPr>
        <p:spPr>
          <a:xfrm rot="20762992">
            <a:off x="3836825" y="5555201"/>
            <a:ext cx="782309"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6705600" y="3810000"/>
            <a:ext cx="1447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9363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Reports for Mentor and Principal</a:t>
            </a:r>
            <a:endParaRPr lang="en-US"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295400"/>
            <a:ext cx="6400800" cy="1679222"/>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2098" y="1600200"/>
            <a:ext cx="5007142" cy="4924425"/>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304800" y="3600747"/>
            <a:ext cx="3505200" cy="1200329"/>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Principals and Mentors may both view the Indicator Report which shows all the work of the principal on the objectives.</a:t>
            </a:r>
          </a:p>
        </p:txBody>
      </p:sp>
      <p:sp>
        <p:nvSpPr>
          <p:cNvPr id="7" name="Right Arrow 6"/>
          <p:cNvSpPr/>
          <p:nvPr/>
        </p:nvSpPr>
        <p:spPr>
          <a:xfrm rot="15659677">
            <a:off x="1067779" y="3001593"/>
            <a:ext cx="1060405"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1809882" y="2362200"/>
            <a:ext cx="2342216"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2232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Reports for Principals and Mentors</a:t>
            </a:r>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295400"/>
            <a:ext cx="6400800" cy="1679222"/>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304800" y="3600747"/>
            <a:ext cx="3505200" cy="1200329"/>
          </a:xfrm>
          <a:prstGeom prst="rect">
            <a:avLst/>
          </a:prstGeo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r>
              <a:rPr lang="en-US" dirty="0" smtClean="0"/>
              <a:t>The </a:t>
            </a:r>
            <a:r>
              <a:rPr lang="en-US" dirty="0"/>
              <a:t>C</a:t>
            </a:r>
            <a:r>
              <a:rPr lang="en-US" dirty="0" smtClean="0"/>
              <a:t>oaching Comments report displays the ongoing interactions between the Mentor and the Principal. </a:t>
            </a:r>
          </a:p>
        </p:txBody>
      </p:sp>
      <p:sp>
        <p:nvSpPr>
          <p:cNvPr id="6" name="Right Arrow 5"/>
          <p:cNvSpPr/>
          <p:nvPr/>
        </p:nvSpPr>
        <p:spPr>
          <a:xfrm rot="15659677">
            <a:off x="1154820" y="3075927"/>
            <a:ext cx="909882"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2476500"/>
            <a:ext cx="4975812" cy="1676400"/>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ight Arrow 6"/>
          <p:cNvSpPr/>
          <p:nvPr/>
        </p:nvSpPr>
        <p:spPr>
          <a:xfrm>
            <a:off x="2133600" y="2590800"/>
            <a:ext cx="1866098"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8743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0"/>
            <a:ext cx="8229600" cy="3124200"/>
          </a:xfrm>
          <a:solidFill>
            <a:schemeClr val="accent1">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en-US" dirty="0" smtClean="0"/>
              <a:t>Questions?</a:t>
            </a:r>
            <a:br>
              <a:rPr lang="en-US" dirty="0" smtClean="0"/>
            </a:br>
            <a:r>
              <a:rPr lang="en-US" sz="3100" dirty="0" smtClean="0"/>
              <a:t>For technical assistance in the use of the RIL system, please contact:</a:t>
            </a:r>
            <a:br>
              <a:rPr lang="en-US" sz="3100" dirty="0" smtClean="0"/>
            </a:br>
            <a:r>
              <a:rPr lang="en-US" sz="3600" dirty="0" smtClean="0"/>
              <a:t>Pam Sheley</a:t>
            </a:r>
            <a:br>
              <a:rPr lang="en-US" sz="3600" dirty="0" smtClean="0"/>
            </a:br>
            <a:r>
              <a:rPr lang="en-US" sz="3600" dirty="0" smtClean="0"/>
              <a:t>217-732-6462</a:t>
            </a:r>
            <a:br>
              <a:rPr lang="en-US" sz="3600" dirty="0" smtClean="0"/>
            </a:br>
            <a:r>
              <a:rPr lang="en-US" sz="3600" dirty="0" smtClean="0"/>
              <a:t>psheley@adi.org</a:t>
            </a:r>
            <a:endParaRPr lang="en-US" dirty="0"/>
          </a:p>
        </p:txBody>
      </p:sp>
    </p:spTree>
    <p:extLst>
      <p:ext uri="{BB962C8B-B14F-4D97-AF65-F5344CB8AC3E}">
        <p14:creationId xmlns:p14="http://schemas.microsoft.com/office/powerpoint/2010/main" val="505990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Rapid Improvement Leader Indicators</a:t>
            </a:r>
            <a:endParaRPr lang="en-US" dirty="0"/>
          </a:p>
        </p:txBody>
      </p:sp>
      <p:sp>
        <p:nvSpPr>
          <p:cNvPr id="3" name="Content Placeholder 2"/>
          <p:cNvSpPr>
            <a:spLocks noGrp="1"/>
          </p:cNvSpPr>
          <p:nvPr>
            <p:ph idx="1"/>
          </p:nvPr>
        </p:nvSpPr>
        <p:spPr/>
        <p:txBody>
          <a:bodyPr>
            <a:normAutofit fontScale="92500" lnSpcReduction="20000"/>
          </a:bodyPr>
          <a:lstStyle/>
          <a:p>
            <a:r>
              <a:rPr lang="en-US" dirty="0"/>
              <a:t>Rapid Improvement leader will make an action plan so that everyone involved knows specifically what they need to do differently</a:t>
            </a:r>
            <a:r>
              <a:rPr lang="en-US" dirty="0" smtClean="0"/>
              <a:t>.</a:t>
            </a:r>
          </a:p>
          <a:p>
            <a:pPr lvl="1"/>
            <a:r>
              <a:rPr lang="en-US" dirty="0" smtClean="0">
                <a:solidFill>
                  <a:schemeClr val="accent1">
                    <a:lumMod val="75000"/>
                  </a:schemeClr>
                </a:solidFill>
              </a:rPr>
              <a:t>This allows people to focus on changing what they do, rather than worrying about impending change.</a:t>
            </a:r>
          </a:p>
          <a:p>
            <a:r>
              <a:rPr lang="en-US" dirty="0"/>
              <a:t>Rapid Improvement leader will personally analyze data about the organization’s performance to identify high-priority problems that can be fixed quickly</a:t>
            </a:r>
            <a:r>
              <a:rPr lang="en-US" dirty="0" smtClean="0"/>
              <a:t>.</a:t>
            </a:r>
          </a:p>
          <a:p>
            <a:pPr lvl="1"/>
            <a:r>
              <a:rPr lang="en-US" dirty="0" smtClean="0">
                <a:solidFill>
                  <a:schemeClr val="accent1">
                    <a:lumMod val="75000"/>
                  </a:schemeClr>
                </a:solidFill>
              </a:rPr>
              <a:t>Later, they establish organization routines that include ongoing data analysis.</a:t>
            </a:r>
          </a:p>
        </p:txBody>
      </p:sp>
    </p:spTree>
    <p:extLst>
      <p:ext uri="{BB962C8B-B14F-4D97-AF65-F5344CB8AC3E}">
        <p14:creationId xmlns:p14="http://schemas.microsoft.com/office/powerpoint/2010/main" val="1111777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Indicators</a:t>
            </a:r>
            <a:endParaRPr lang="en-US" dirty="0"/>
          </a:p>
        </p:txBody>
      </p:sp>
      <p:sp>
        <p:nvSpPr>
          <p:cNvPr id="3" name="Content Placeholder 2"/>
          <p:cNvSpPr>
            <a:spLocks noGrp="1"/>
          </p:cNvSpPr>
          <p:nvPr>
            <p:ph idx="1"/>
          </p:nvPr>
        </p:nvSpPr>
        <p:spPr/>
        <p:txBody>
          <a:bodyPr>
            <a:normAutofit lnSpcReduction="10000"/>
          </a:bodyPr>
          <a:lstStyle/>
          <a:p>
            <a:r>
              <a:rPr lang="en-US" dirty="0" smtClean="0"/>
              <a:t>Rapid Improvement leader will make changes that deviate from organization’s norms and rules if necessary to gain visible wins.</a:t>
            </a:r>
          </a:p>
          <a:p>
            <a:pPr lvl="1"/>
            <a:r>
              <a:rPr lang="en-US" dirty="0" smtClean="0">
                <a:solidFill>
                  <a:schemeClr val="accent1">
                    <a:lumMod val="75000"/>
                  </a:schemeClr>
                </a:solidFill>
              </a:rPr>
              <a:t>In a failing organization, existing norms and rules often contribute to failure. Targeted deviations to achieve early wins teach the organization that new practices can lead to success.</a:t>
            </a:r>
            <a:endParaRPr lang="en-US" dirty="0" smtClean="0">
              <a:solidFill>
                <a:schemeClr val="accent1">
                  <a:lumMod val="75000"/>
                </a:schemeClr>
              </a:solidFill>
            </a:endParaRPr>
          </a:p>
          <a:p>
            <a:r>
              <a:rPr lang="en-US" dirty="0" smtClean="0"/>
              <a:t>Rapid Improvement leader will implement an action plan in which change is mandatory for </a:t>
            </a:r>
            <a:r>
              <a:rPr lang="en-US" dirty="0" smtClean="0">
                <a:solidFill>
                  <a:schemeClr val="accent1">
                    <a:lumMod val="75000"/>
                  </a:schemeClr>
                </a:solidFill>
              </a:rPr>
              <a:t>all staff</a:t>
            </a:r>
            <a:r>
              <a:rPr lang="en-US" dirty="0" smtClean="0"/>
              <a:t>, not optional.</a:t>
            </a:r>
          </a:p>
          <a:p>
            <a:endParaRPr lang="en-US" dirty="0"/>
          </a:p>
        </p:txBody>
      </p:sp>
    </p:spTree>
    <p:extLst>
      <p:ext uri="{BB962C8B-B14F-4D97-AF65-F5344CB8AC3E}">
        <p14:creationId xmlns:p14="http://schemas.microsoft.com/office/powerpoint/2010/main" val="136023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Indicators</a:t>
            </a:r>
            <a:endParaRPr lang="en-US" dirty="0"/>
          </a:p>
        </p:txBody>
      </p:sp>
      <p:sp>
        <p:nvSpPr>
          <p:cNvPr id="3" name="Content Placeholder 2"/>
          <p:cNvSpPr>
            <a:spLocks noGrp="1"/>
          </p:cNvSpPr>
          <p:nvPr>
            <p:ph idx="1"/>
          </p:nvPr>
        </p:nvSpPr>
        <p:spPr/>
        <p:txBody>
          <a:bodyPr>
            <a:normAutofit fontScale="85000" lnSpcReduction="10000"/>
          </a:bodyPr>
          <a:lstStyle/>
          <a:p>
            <a:r>
              <a:rPr lang="en-US" dirty="0"/>
              <a:t>Rapid Improvement leader will replace or redeploy some staff as necessary based on careful examination of skills and readiness for change</a:t>
            </a:r>
            <a:r>
              <a:rPr lang="en-US" dirty="0" smtClean="0"/>
              <a:t>.</a:t>
            </a:r>
          </a:p>
          <a:p>
            <a:pPr lvl="1"/>
            <a:r>
              <a:rPr lang="en-US" dirty="0" smtClean="0">
                <a:solidFill>
                  <a:schemeClr val="accent1">
                    <a:lumMod val="75000"/>
                  </a:schemeClr>
                </a:solidFill>
              </a:rPr>
              <a:t>Successful leaders typically do not replace all or most staff. But they often replace senior staff, particularly those who manage others. After the organization begins to show turnaround success, staff unwilling or unable to make changes that their colleagues have made leave or are removed by the leader.</a:t>
            </a:r>
          </a:p>
          <a:p>
            <a:r>
              <a:rPr lang="en-US" dirty="0"/>
              <a:t>Rapid Improvement leader will quickly discard tactics that don’t work and spend more resources and time on tactics that work.</a:t>
            </a:r>
          </a:p>
        </p:txBody>
      </p:sp>
    </p:spTree>
    <p:extLst>
      <p:ext uri="{BB962C8B-B14F-4D97-AF65-F5344CB8AC3E}">
        <p14:creationId xmlns:p14="http://schemas.microsoft.com/office/powerpoint/2010/main" val="2409166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Indicators</a:t>
            </a:r>
            <a:endParaRPr lang="en-US" dirty="0"/>
          </a:p>
        </p:txBody>
      </p:sp>
      <p:sp>
        <p:nvSpPr>
          <p:cNvPr id="3" name="Content Placeholder 2"/>
          <p:cNvSpPr>
            <a:spLocks noGrp="1"/>
          </p:cNvSpPr>
          <p:nvPr>
            <p:ph idx="1"/>
          </p:nvPr>
        </p:nvSpPr>
        <p:spPr/>
        <p:txBody>
          <a:bodyPr>
            <a:normAutofit fontScale="92500"/>
          </a:bodyPr>
          <a:lstStyle/>
          <a:p>
            <a:r>
              <a:rPr lang="en-US" dirty="0"/>
              <a:t>Rapid Improvement leader will report progress but keep the school’s focus on high priority goals</a:t>
            </a:r>
            <a:r>
              <a:rPr lang="en-US" dirty="0" smtClean="0"/>
              <a:t>.</a:t>
            </a:r>
          </a:p>
          <a:p>
            <a:pPr lvl="1"/>
            <a:r>
              <a:rPr lang="en-US" dirty="0" smtClean="0">
                <a:solidFill>
                  <a:schemeClr val="accent1">
                    <a:lumMod val="75000"/>
                  </a:schemeClr>
                </a:solidFill>
              </a:rPr>
              <a:t>Leaders are not satisfied with partial success. When a goal is met, they are likely to raise the bar.</a:t>
            </a:r>
          </a:p>
          <a:p>
            <a:r>
              <a:rPr lang="en-US" dirty="0"/>
              <a:t>Rapid Improvement leader will motivate others inside and outside the school to contribute to success</a:t>
            </a:r>
            <a:r>
              <a:rPr lang="en-US" dirty="0" smtClean="0"/>
              <a:t>.</a:t>
            </a:r>
          </a:p>
          <a:p>
            <a:pPr lvl="1"/>
            <a:r>
              <a:rPr lang="en-US" dirty="0" smtClean="0">
                <a:solidFill>
                  <a:schemeClr val="accent1">
                    <a:lumMod val="75000"/>
                  </a:schemeClr>
                </a:solidFill>
              </a:rPr>
              <a:t>Leaders communicate a clear picture of success and its benefits. </a:t>
            </a:r>
            <a:endParaRPr lang="en-US" dirty="0">
              <a:solidFill>
                <a:schemeClr val="accent1">
                  <a:lumMod val="75000"/>
                </a:schemeClr>
              </a:solidFill>
            </a:endParaRPr>
          </a:p>
        </p:txBody>
      </p:sp>
    </p:spTree>
    <p:extLst>
      <p:ext uri="{BB962C8B-B14F-4D97-AF65-F5344CB8AC3E}">
        <p14:creationId xmlns:p14="http://schemas.microsoft.com/office/powerpoint/2010/main" val="2491295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Indicators</a:t>
            </a:r>
            <a:endParaRPr lang="en-US" dirty="0"/>
          </a:p>
        </p:txBody>
      </p:sp>
      <p:sp>
        <p:nvSpPr>
          <p:cNvPr id="3" name="Content Placeholder 2"/>
          <p:cNvSpPr>
            <a:spLocks noGrp="1"/>
          </p:cNvSpPr>
          <p:nvPr>
            <p:ph idx="1"/>
          </p:nvPr>
        </p:nvSpPr>
        <p:spPr/>
        <p:txBody>
          <a:bodyPr>
            <a:normAutofit fontScale="92500" lnSpcReduction="20000"/>
          </a:bodyPr>
          <a:lstStyle/>
          <a:p>
            <a:r>
              <a:rPr lang="en-US" dirty="0"/>
              <a:t>Rapid Improvement leader will use various tactics to help staff empathize with those they serve and be motivated for change</a:t>
            </a:r>
            <a:r>
              <a:rPr lang="en-US" dirty="0" smtClean="0"/>
              <a:t>.</a:t>
            </a:r>
          </a:p>
          <a:p>
            <a:pPr lvl="1"/>
            <a:r>
              <a:rPr lang="en-US" dirty="0" smtClean="0">
                <a:solidFill>
                  <a:schemeClr val="accent1">
                    <a:lumMod val="75000"/>
                  </a:schemeClr>
                </a:solidFill>
              </a:rPr>
              <a:t>Leaders help their staff put themselves in the shoes of those whom they serve. This helps staff feel the problems that the status quo is causing and feel motivated to change.</a:t>
            </a:r>
          </a:p>
          <a:p>
            <a:r>
              <a:rPr lang="en-US" dirty="0"/>
              <a:t>Rapid Improvement leader will work hard to gain the support of trusted influencers among staff and community</a:t>
            </a:r>
            <a:r>
              <a:rPr lang="en-US" dirty="0" smtClean="0"/>
              <a:t>.</a:t>
            </a:r>
          </a:p>
          <a:p>
            <a:pPr lvl="1"/>
            <a:r>
              <a:rPr lang="en-US" dirty="0" smtClean="0">
                <a:solidFill>
                  <a:schemeClr val="accent1">
                    <a:lumMod val="75000"/>
                  </a:schemeClr>
                </a:solidFill>
              </a:rPr>
              <a:t>Leaders work with staff and community to build support for change.</a:t>
            </a:r>
            <a:endParaRPr lang="en-US" dirty="0">
              <a:solidFill>
                <a:schemeClr val="accent1">
                  <a:lumMod val="75000"/>
                </a:schemeClr>
              </a:solidFill>
            </a:endParaRPr>
          </a:p>
        </p:txBody>
      </p:sp>
    </p:spTree>
    <p:extLst>
      <p:ext uri="{BB962C8B-B14F-4D97-AF65-F5344CB8AC3E}">
        <p14:creationId xmlns:p14="http://schemas.microsoft.com/office/powerpoint/2010/main" val="2258371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Indicators</a:t>
            </a:r>
            <a:endParaRPr lang="en-US" dirty="0"/>
          </a:p>
        </p:txBody>
      </p:sp>
      <p:sp>
        <p:nvSpPr>
          <p:cNvPr id="3" name="Content Placeholder 2"/>
          <p:cNvSpPr>
            <a:spLocks noGrp="1"/>
          </p:cNvSpPr>
          <p:nvPr>
            <p:ph idx="1"/>
          </p:nvPr>
        </p:nvSpPr>
        <p:spPr/>
        <p:txBody>
          <a:bodyPr>
            <a:normAutofit fontScale="92500" lnSpcReduction="10000"/>
          </a:bodyPr>
          <a:lstStyle/>
          <a:p>
            <a:r>
              <a:rPr lang="en-US" dirty="0"/>
              <a:t>Rapid Improvement leader will silence critics with speedy success on “quick win” objectives</a:t>
            </a:r>
            <a:r>
              <a:rPr lang="en-US" dirty="0" smtClean="0"/>
              <a:t>.</a:t>
            </a:r>
          </a:p>
          <a:p>
            <a:pPr lvl="1"/>
            <a:r>
              <a:rPr lang="en-US" dirty="0" smtClean="0">
                <a:solidFill>
                  <a:schemeClr val="accent1">
                    <a:lumMod val="75000"/>
                  </a:schemeClr>
                </a:solidFill>
              </a:rPr>
              <a:t>Early, visible winds are used not just for success in their own right, but to make it harder for others to oppose further change. This reduces leader time spent addressing “politics” and increases time spent managing for results.</a:t>
            </a:r>
          </a:p>
          <a:p>
            <a:r>
              <a:rPr lang="en-US" dirty="0"/>
              <a:t>Rapid Improvement leader will set up systems to measure and report interim results often</a:t>
            </a:r>
            <a:r>
              <a:rPr lang="en-US" dirty="0" smtClean="0"/>
              <a:t>.</a:t>
            </a:r>
          </a:p>
          <a:p>
            <a:pPr lvl="1"/>
            <a:r>
              <a:rPr lang="en-US" dirty="0" smtClean="0">
                <a:solidFill>
                  <a:schemeClr val="accent1">
                    <a:lumMod val="75000"/>
                  </a:schemeClr>
                </a:solidFill>
              </a:rPr>
              <a:t>This enables the rapid discard of failed tactics and increase of successful tactics essential for fast results.</a:t>
            </a:r>
          </a:p>
          <a:p>
            <a:pPr marL="457200" lvl="1" indent="0">
              <a:buNone/>
            </a:pPr>
            <a:endParaRPr lang="en-US" dirty="0"/>
          </a:p>
        </p:txBody>
      </p:sp>
    </p:spTree>
    <p:extLst>
      <p:ext uri="{BB962C8B-B14F-4D97-AF65-F5344CB8AC3E}">
        <p14:creationId xmlns:p14="http://schemas.microsoft.com/office/powerpoint/2010/main" val="2767365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Indicators</a:t>
            </a:r>
            <a:endParaRPr lang="en-US" dirty="0"/>
          </a:p>
        </p:txBody>
      </p:sp>
      <p:sp>
        <p:nvSpPr>
          <p:cNvPr id="3" name="Content Placeholder 2"/>
          <p:cNvSpPr>
            <a:spLocks noGrp="1"/>
          </p:cNvSpPr>
          <p:nvPr>
            <p:ph idx="1"/>
          </p:nvPr>
        </p:nvSpPr>
        <p:spPr/>
        <p:txBody>
          <a:bodyPr>
            <a:normAutofit fontScale="92500"/>
          </a:bodyPr>
          <a:lstStyle/>
          <a:p>
            <a:r>
              <a:rPr lang="en-US" dirty="0" smtClean="0"/>
              <a:t>Rapid Improvement leader will share results in open-air meetings to hold all staff accountable for results and to focus on solving problems.</a:t>
            </a:r>
          </a:p>
          <a:p>
            <a:pPr lvl="1"/>
            <a:r>
              <a:rPr lang="en-US" dirty="0" smtClean="0">
                <a:solidFill>
                  <a:schemeClr val="accent1">
                    <a:lumMod val="75000"/>
                  </a:schemeClr>
                </a:solidFill>
              </a:rPr>
              <a:t>Sharing of results in open-air meetings allows leaders to hold staff who make key decisions accountable for results, creating discomfort for those who do not make needed changes and providing kudos to those who are achieving success. This shifts the focus of the organization’s meetings from power plays, blaming, and excuses to problem solving.</a:t>
            </a:r>
            <a:endParaRPr lang="en-US" dirty="0" smtClean="0">
              <a:solidFill>
                <a:schemeClr val="accent1">
                  <a:lumMod val="75000"/>
                </a:schemeClr>
              </a:solidFill>
            </a:endParaRPr>
          </a:p>
          <a:p>
            <a:endParaRPr lang="en-US" dirty="0"/>
          </a:p>
        </p:txBody>
      </p:sp>
    </p:spTree>
    <p:extLst>
      <p:ext uri="{BB962C8B-B14F-4D97-AF65-F5344CB8AC3E}">
        <p14:creationId xmlns:p14="http://schemas.microsoft.com/office/powerpoint/2010/main" val="3568393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RIL Online System: Home Screen</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219199"/>
            <a:ext cx="6629400" cy="5510151"/>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9631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852</Words>
  <Application>Microsoft Office PowerPoint</Application>
  <PresentationFormat>On-screen Show (4:3)</PresentationFormat>
  <Paragraphs>55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Rapid Improvement Leader</vt:lpstr>
      <vt:lpstr>Rapid Improvement Leader Indicators</vt:lpstr>
      <vt:lpstr>Indicators</vt:lpstr>
      <vt:lpstr>Indicators</vt:lpstr>
      <vt:lpstr>Indicators</vt:lpstr>
      <vt:lpstr>Indicators</vt:lpstr>
      <vt:lpstr>Indicators</vt:lpstr>
      <vt:lpstr>Indicators</vt:lpstr>
      <vt:lpstr>RIL Online System: Home Screen</vt:lpstr>
      <vt:lpstr>Planning an Indicator</vt:lpstr>
      <vt:lpstr>Monitoring Tasks</vt:lpstr>
      <vt:lpstr>Objective Met</vt:lpstr>
      <vt:lpstr>Coaching Comments: Mentor</vt:lpstr>
      <vt:lpstr>Adding a Coaching Comment</vt:lpstr>
      <vt:lpstr>Coaching Comments: Principal</vt:lpstr>
      <vt:lpstr>Reports for Mentor and Principal</vt:lpstr>
      <vt:lpstr>Reports for Principals and Mentors</vt:lpstr>
      <vt:lpstr>Questions? For technical assistance in the use of the RIL system, please contact: Pam Sheley 217-732-6462 psheley@adi.org</vt:lpstr>
    </vt:vector>
  </TitlesOfParts>
  <Company>Academic Development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Rapid Improvement Leader</dc:title>
  <dc:creator>Pam Sheley</dc:creator>
  <cp:lastModifiedBy>Pam Sheley</cp:lastModifiedBy>
  <cp:revision>10</cp:revision>
  <dcterms:created xsi:type="dcterms:W3CDTF">2012-11-15T19:07:26Z</dcterms:created>
  <dcterms:modified xsi:type="dcterms:W3CDTF">2012-11-15T20:38:34Z</dcterms:modified>
</cp:coreProperties>
</file>