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6" d="100"/>
          <a:sy n="106" d="100"/>
        </p:scale>
        <p:origin x="-111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n-US"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A641FD8D-04E5-446C-925F-D010DA46C982}" type="datetimeFigureOut">
              <a:rPr lang="en-US" smtClean="0"/>
              <a:t>7/8/2013</a:t>
            </a:fld>
            <a:endParaRPr lang="en-US"/>
          </a:p>
        </p:txBody>
      </p:sp>
      <p:sp>
        <p:nvSpPr>
          <p:cNvPr id="16" name="Slide Number Placeholder 15"/>
          <p:cNvSpPr>
            <a:spLocks noGrp="1"/>
          </p:cNvSpPr>
          <p:nvPr>
            <p:ph type="sldNum" sz="quarter" idx="11"/>
          </p:nvPr>
        </p:nvSpPr>
        <p:spPr/>
        <p:txBody>
          <a:bodyPr/>
          <a:lstStyle/>
          <a:p>
            <a:fld id="{E59EA4E4-4E9B-44B9-B9BB-343C5845B2B5}"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41FD8D-04E5-446C-925F-D010DA46C982}"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9EA4E4-4E9B-44B9-B9BB-343C5845B2B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641FD8D-04E5-446C-925F-D010DA46C982}"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9EA4E4-4E9B-44B9-B9BB-343C5845B2B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4" name="Date Placeholder 13"/>
          <p:cNvSpPr>
            <a:spLocks noGrp="1"/>
          </p:cNvSpPr>
          <p:nvPr>
            <p:ph type="dt" sz="half" idx="14"/>
          </p:nvPr>
        </p:nvSpPr>
        <p:spPr/>
        <p:txBody>
          <a:bodyPr/>
          <a:lstStyle/>
          <a:p>
            <a:fld id="{A641FD8D-04E5-446C-925F-D010DA46C982}" type="datetimeFigureOut">
              <a:rPr lang="en-US" smtClean="0"/>
              <a:t>7/8/2013</a:t>
            </a:fld>
            <a:endParaRPr lang="en-US"/>
          </a:p>
        </p:txBody>
      </p:sp>
      <p:sp>
        <p:nvSpPr>
          <p:cNvPr id="15" name="Slide Number Placeholder 14"/>
          <p:cNvSpPr>
            <a:spLocks noGrp="1"/>
          </p:cNvSpPr>
          <p:nvPr>
            <p:ph type="sldNum" sz="quarter" idx="15"/>
          </p:nvPr>
        </p:nvSpPr>
        <p:spPr/>
        <p:txBody>
          <a:bodyPr/>
          <a:lstStyle>
            <a:lvl1pPr algn="ctr">
              <a:defRPr/>
            </a:lvl1pPr>
          </a:lstStyle>
          <a:p>
            <a:fld id="{E59EA4E4-4E9B-44B9-B9BB-343C5845B2B5}"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A641FD8D-04E5-446C-925F-D010DA46C982}" type="datetimeFigureOut">
              <a:rPr lang="en-US" smtClean="0"/>
              <a:t>7/8/2013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9EA4E4-4E9B-44B9-B9BB-343C5845B2B5}"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641FD8D-04E5-446C-925F-D010DA46C982}" type="datetimeFigureOut">
              <a:rPr lang="en-US" smtClean="0"/>
              <a:t>7/8/2013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9EA4E4-4E9B-44B9-B9BB-343C5845B2B5}"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E59EA4E4-4E9B-44B9-B9BB-343C5845B2B5}"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A641FD8D-04E5-446C-925F-D010DA46C982}" type="datetimeFigureOut">
              <a:rPr lang="en-US" smtClean="0"/>
              <a:t>7/8/2013</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en-US"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641FD8D-04E5-446C-925F-D010DA46C982}" type="datetimeFigureOut">
              <a:rPr lang="en-US" smtClean="0"/>
              <a:t>7/8/2013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9EA4E4-4E9B-44B9-B9BB-343C5845B2B5}" type="slidenum">
              <a:rPr lang="en-US" smtClean="0"/>
              <a:t>‹#›</a:t>
            </a:fld>
            <a:endParaRPr lang="en-US"/>
          </a:p>
        </p:txBody>
      </p:sp>
      <p:sp>
        <p:nvSpPr>
          <p:cNvPr id="2" name="Title 1"/>
          <p:cNvSpPr>
            <a:spLocks noGrp="1"/>
          </p:cNvSpPr>
          <p:nvPr>
            <p:ph type="title"/>
          </p:nvPr>
        </p:nvSpPr>
        <p:spPr/>
        <p:txBody>
          <a:body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41FD8D-04E5-446C-925F-D010DA46C982}" type="datetimeFigureOut">
              <a:rPr lang="en-US" smtClean="0"/>
              <a:t>7/8/2013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9EA4E4-4E9B-44B9-B9BB-343C5845B2B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8" name="Date Placeholder 7"/>
          <p:cNvSpPr>
            <a:spLocks noGrp="1"/>
          </p:cNvSpPr>
          <p:nvPr>
            <p:ph type="dt" sz="half" idx="14"/>
          </p:nvPr>
        </p:nvSpPr>
        <p:spPr/>
        <p:txBody>
          <a:bodyPr/>
          <a:lstStyle/>
          <a:p>
            <a:fld id="{A641FD8D-04E5-446C-925F-D010DA46C982}" type="datetimeFigureOut">
              <a:rPr lang="en-US" smtClean="0"/>
              <a:t>7/8/2013</a:t>
            </a:fld>
            <a:endParaRPr lang="en-US"/>
          </a:p>
        </p:txBody>
      </p:sp>
      <p:sp>
        <p:nvSpPr>
          <p:cNvPr id="9" name="Slide Number Placeholder 8"/>
          <p:cNvSpPr>
            <a:spLocks noGrp="1"/>
          </p:cNvSpPr>
          <p:nvPr>
            <p:ph type="sldNum" sz="quarter" idx="15"/>
          </p:nvPr>
        </p:nvSpPr>
        <p:spPr/>
        <p:txBody>
          <a:bodyPr/>
          <a:lstStyle/>
          <a:p>
            <a:fld id="{E59EA4E4-4E9B-44B9-B9BB-343C5845B2B5}"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n-US"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p:txBody>
          <a:bodyPr/>
          <a:lstStyle/>
          <a:p>
            <a:fld id="{A641FD8D-04E5-446C-925F-D010DA46C982}" type="datetimeFigureOut">
              <a:rPr lang="en-US" smtClean="0"/>
              <a:t>7/8/2013</a:t>
            </a:fld>
            <a:endParaRPr lang="en-US"/>
          </a:p>
        </p:txBody>
      </p:sp>
      <p:sp>
        <p:nvSpPr>
          <p:cNvPr id="9" name="Slide Number Placeholder 8"/>
          <p:cNvSpPr>
            <a:spLocks noGrp="1"/>
          </p:cNvSpPr>
          <p:nvPr>
            <p:ph type="sldNum" sz="quarter" idx="11"/>
          </p:nvPr>
        </p:nvSpPr>
        <p:spPr/>
        <p:txBody>
          <a:bodyPr/>
          <a:lstStyle/>
          <a:p>
            <a:fld id="{E59EA4E4-4E9B-44B9-B9BB-343C5845B2B5}"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A641FD8D-04E5-446C-925F-D010DA46C982}" type="datetimeFigureOut">
              <a:rPr lang="en-US" smtClean="0"/>
              <a:t>7/8/2013</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E59EA4E4-4E9B-44B9-B9BB-343C5845B2B5}"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n-US"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1676400"/>
            <a:ext cx="6400800" cy="609600"/>
          </a:xfrm>
        </p:spPr>
        <p:txBody>
          <a:bodyPr/>
          <a:lstStyle/>
          <a:p>
            <a:r>
              <a:rPr lang="en-US" dirty="0" smtClean="0"/>
              <a:t>Riverside Indian School- High School</a:t>
            </a:r>
            <a:endParaRPr lang="en-US" dirty="0"/>
          </a:p>
        </p:txBody>
      </p:sp>
      <p:sp>
        <p:nvSpPr>
          <p:cNvPr id="2" name="Title 1"/>
          <p:cNvSpPr>
            <a:spLocks noGrp="1"/>
          </p:cNvSpPr>
          <p:nvPr>
            <p:ph type="ctrTitle"/>
          </p:nvPr>
        </p:nvSpPr>
        <p:spPr>
          <a:xfrm>
            <a:off x="422030" y="304800"/>
            <a:ext cx="8229600" cy="1295400"/>
          </a:xfrm>
        </p:spPr>
        <p:txBody>
          <a:bodyPr>
            <a:normAutofit/>
          </a:bodyPr>
          <a:lstStyle/>
          <a:p>
            <a:r>
              <a:rPr lang="en-US" dirty="0" smtClean="0"/>
              <a:t>Culture and Language project</a:t>
            </a:r>
            <a:endParaRPr lang="en-US" dirty="0"/>
          </a:p>
        </p:txBody>
      </p:sp>
      <p:sp>
        <p:nvSpPr>
          <p:cNvPr id="6" name="TextBox 5"/>
          <p:cNvSpPr txBox="1"/>
          <p:nvPr/>
        </p:nvSpPr>
        <p:spPr>
          <a:xfrm>
            <a:off x="914400" y="2286000"/>
            <a:ext cx="7620000" cy="4093428"/>
          </a:xfrm>
          <a:prstGeom prst="rect">
            <a:avLst/>
          </a:prstGeom>
          <a:noFill/>
        </p:spPr>
        <p:txBody>
          <a:bodyPr wrap="square" rtlCol="0">
            <a:spAutoFit/>
          </a:bodyPr>
          <a:lstStyle/>
          <a:p>
            <a:r>
              <a:rPr lang="en-US" sz="2000" dirty="0" smtClean="0"/>
              <a:t>The goal for this project is to implement meaningful elements of culture into the taught curriculum across all grade levels and disciplines, plan ways to infuse cultural values into our school operations, and for school leaders to demonstrate an understanding of the tribal diversity within our school  .  Teachers will actively seek out resources to find information and gain ideas for their individual classes.  By departments, teacher groups will collaboratively develop units and lesson that will target areas of culture and language.  School leaders will work together to plan and organize events which display Native American culture.  The principal and other school leaders will demonstrate the importance of culture and language throughout the project.</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Project 1: Implementation of culture in lesson planning and the taught curriculum</a:t>
            </a:r>
            <a:endParaRPr lang="en-US" sz="2400" dirty="0"/>
          </a:p>
        </p:txBody>
      </p:sp>
      <p:sp>
        <p:nvSpPr>
          <p:cNvPr id="3" name="Content Placeholder 2"/>
          <p:cNvSpPr>
            <a:spLocks noGrp="1"/>
          </p:cNvSpPr>
          <p:nvPr>
            <p:ph sz="half" idx="1"/>
          </p:nvPr>
        </p:nvSpPr>
        <p:spPr/>
        <p:txBody>
          <a:bodyPr>
            <a:normAutofit fontScale="25000" lnSpcReduction="20000"/>
          </a:bodyPr>
          <a:lstStyle/>
          <a:p>
            <a:r>
              <a:rPr lang="en-US" sz="4800" dirty="0" smtClean="0"/>
              <a:t>Throughout the 2</a:t>
            </a:r>
            <a:r>
              <a:rPr lang="en-US" sz="4800" baseline="30000" dirty="0" smtClean="0"/>
              <a:t>nd</a:t>
            </a:r>
            <a:r>
              <a:rPr lang="en-US" sz="4800" dirty="0" smtClean="0"/>
              <a:t> semester of school every high school teacher implemented meaningful elements of culture into the taught curriculum.    </a:t>
            </a:r>
          </a:p>
          <a:p>
            <a:r>
              <a:rPr lang="en-US" sz="4800" dirty="0" smtClean="0"/>
              <a:t>Teachers noted the cultural elements in their weekly lesson plans.  The requirement was at least once per week although many teachers exceeded this weekly.  </a:t>
            </a:r>
          </a:p>
          <a:p>
            <a:r>
              <a:rPr lang="en-US" sz="4800" dirty="0" smtClean="0"/>
              <a:t>Lessons for individual classes were developed by the teachers .  Teachers were encouraged to seek out resources from within our school community. </a:t>
            </a:r>
            <a:r>
              <a:rPr lang="en-US" sz="4800" dirty="0" smtClean="0"/>
              <a:t>T</a:t>
            </a:r>
            <a:r>
              <a:rPr lang="en-US" sz="4800" dirty="0" smtClean="0"/>
              <a:t>eachers, parents, alumni, residential and support staff all were sought out at sources of information.  </a:t>
            </a:r>
          </a:p>
          <a:p>
            <a:r>
              <a:rPr lang="en-US" sz="4800" dirty="0" smtClean="0"/>
              <a:t>Students were also used a resources for the cultural lessons.  With such a diverse tribal population our students are a  wealth of knowledge to each other and our staff.  </a:t>
            </a:r>
          </a:p>
          <a:p>
            <a:r>
              <a:rPr lang="en-US" sz="4800" dirty="0" smtClean="0"/>
              <a:t>Many of the daily lessons included cultural elements.  The teachers were very successful in developing and incorporating aspects of Native American culture  into there curriculum and lessons. This created more interest in the lessons and was a tool for many teachers to make meaningful connections.  </a:t>
            </a:r>
          </a:p>
          <a:p>
            <a:endParaRPr lang="en-US" sz="4800" dirty="0" smtClean="0"/>
          </a:p>
          <a:p>
            <a:endParaRPr lang="en-US" sz="2000" dirty="0" smtClean="0"/>
          </a:p>
          <a:p>
            <a:pPr lvl="2">
              <a:buNone/>
            </a:pPr>
            <a:r>
              <a:rPr lang="en-US" sz="2000" dirty="0" smtClean="0"/>
              <a:t>  </a:t>
            </a:r>
          </a:p>
          <a:p>
            <a:pPr lvl="2">
              <a:buNone/>
            </a:pPr>
            <a:endParaRPr lang="en-US" sz="2000" dirty="0" smtClean="0"/>
          </a:p>
          <a:p>
            <a:pPr lvl="2">
              <a:buNone/>
            </a:pPr>
            <a:r>
              <a:rPr lang="en-US" sz="2000" dirty="0" smtClean="0"/>
              <a:t> </a:t>
            </a:r>
          </a:p>
          <a:p>
            <a:pPr lvl="2"/>
            <a:endParaRPr lang="en-US" sz="2000" dirty="0" smtClean="0"/>
          </a:p>
          <a:p>
            <a:pPr lvl="2"/>
            <a:endParaRPr lang="en-US" sz="2000" dirty="0" smtClean="0"/>
          </a:p>
          <a:p>
            <a:pPr lvl="2"/>
            <a:endParaRPr lang="en-US" sz="2000" dirty="0" smtClean="0"/>
          </a:p>
          <a:p>
            <a:pPr lvl="2"/>
            <a:endParaRPr lang="en-US" sz="2000" dirty="0" smtClean="0"/>
          </a:p>
          <a:p>
            <a:pPr lvl="2"/>
            <a:endParaRPr lang="en-US" sz="2000" dirty="0" smtClean="0"/>
          </a:p>
          <a:p>
            <a:pPr lvl="2"/>
            <a:endParaRPr lang="en-US" sz="2000" dirty="0" smtClean="0"/>
          </a:p>
          <a:p>
            <a:pPr lvl="2"/>
            <a:endParaRPr lang="en-US" sz="2000" dirty="0" smtClean="0"/>
          </a:p>
          <a:p>
            <a:pPr lvl="2"/>
            <a:endParaRPr lang="en-US" sz="2000" dirty="0" smtClean="0"/>
          </a:p>
          <a:p>
            <a:pPr lvl="2"/>
            <a:endParaRPr lang="en-US" sz="2000" dirty="0" smtClean="0"/>
          </a:p>
          <a:p>
            <a:pPr lvl="2"/>
            <a:endParaRPr lang="en-US" sz="2000" dirty="0" smtClean="0"/>
          </a:p>
          <a:p>
            <a:pPr lvl="2"/>
            <a:endParaRPr lang="en-US" sz="2000" dirty="0" smtClean="0"/>
          </a:p>
          <a:p>
            <a:pPr lvl="2">
              <a:buNone/>
            </a:pPr>
            <a:endParaRPr lang="en-US" sz="2000" dirty="0" smtClean="0"/>
          </a:p>
          <a:p>
            <a:pPr lvl="2">
              <a:buNone/>
            </a:pPr>
            <a:endParaRPr lang="en-US" sz="2000" dirty="0" smtClean="0"/>
          </a:p>
          <a:p>
            <a:pPr lvl="2"/>
            <a:endParaRPr lang="en-US" sz="2000" dirty="0" smtClean="0"/>
          </a:p>
          <a:p>
            <a:pPr lvl="2"/>
            <a:endParaRPr lang="en-US" sz="2000" dirty="0" smtClean="0"/>
          </a:p>
        </p:txBody>
      </p:sp>
      <p:sp>
        <p:nvSpPr>
          <p:cNvPr id="5" name="Content Placeholder 4"/>
          <p:cNvSpPr>
            <a:spLocks noGrp="1"/>
          </p:cNvSpPr>
          <p:nvPr>
            <p:ph sz="half" idx="2"/>
          </p:nvPr>
        </p:nvSpPr>
        <p:spPr/>
        <p:txBody>
          <a:bodyPr>
            <a:noAutofit/>
          </a:bodyPr>
          <a:lstStyle/>
          <a:p>
            <a:r>
              <a:rPr lang="en-US" sz="1200" dirty="0" smtClean="0"/>
              <a:t>Military Code Talkers-  Mr. Ray </a:t>
            </a:r>
            <a:r>
              <a:rPr lang="en-US" sz="1200" dirty="0" err="1" smtClean="0"/>
              <a:t>Tashuda</a:t>
            </a:r>
            <a:r>
              <a:rPr lang="en-US" sz="1200" dirty="0" smtClean="0"/>
              <a:t>, former RIS principal and WWII veteran and POW spoke to over 100 high school students about his experiences in the military, as a POW, and as the principal at RIS in the 70’s.  The students also took a trip to East Central University to attend  a presentation on the Navajo code talkers where a living code talker presented.    </a:t>
            </a:r>
          </a:p>
          <a:p>
            <a:r>
              <a:rPr lang="en-US" sz="1200" dirty="0" smtClean="0"/>
              <a:t>Tribal Flags- Algebra students researched their tribal flags and used grid systems to create their own flags. </a:t>
            </a:r>
          </a:p>
          <a:p>
            <a:r>
              <a:rPr lang="en-US" sz="1200" dirty="0" smtClean="0"/>
              <a:t>Start Quilt Shirts- Algebra students studied the star quilt design and created their own personalized design.  They transferred the designs onto t-shirts.  Many students created shirts with their star quilt design on the front and specific symbols or tribal language on the back.     </a:t>
            </a:r>
          </a:p>
          <a:p>
            <a:r>
              <a:rPr lang="en-US" sz="1200" dirty="0" smtClean="0"/>
              <a:t>Tribal Relocation-Indian Territory Oklahoma</a:t>
            </a:r>
          </a:p>
          <a:p>
            <a:r>
              <a:rPr lang="en-US" sz="1200" dirty="0" smtClean="0"/>
              <a:t>Primitive Bow Making- Wood tech classes made 1800’s era plains bows under the instruction of our staff.  </a:t>
            </a:r>
          </a:p>
          <a:p>
            <a:r>
              <a:rPr lang="en-US" sz="1200" dirty="0" smtClean="0"/>
              <a:t>Round Dance-Students sang the different versions of northern and southern round dance and related verses to writing in language arts classes.  </a:t>
            </a:r>
          </a:p>
          <a:p>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Project 2: Collaborative development of culturally relevant  cross curriculum units</a:t>
            </a:r>
            <a:endParaRPr lang="en-US" sz="2400" dirty="0"/>
          </a:p>
        </p:txBody>
      </p:sp>
      <p:sp>
        <p:nvSpPr>
          <p:cNvPr id="3" name="Content Placeholder 2"/>
          <p:cNvSpPr>
            <a:spLocks noGrp="1"/>
          </p:cNvSpPr>
          <p:nvPr>
            <p:ph sz="half" idx="1"/>
          </p:nvPr>
        </p:nvSpPr>
        <p:spPr/>
        <p:txBody>
          <a:bodyPr>
            <a:normAutofit/>
          </a:bodyPr>
          <a:lstStyle/>
          <a:p>
            <a:r>
              <a:rPr lang="en-US" sz="1400" dirty="0" smtClean="0"/>
              <a:t>Each high school teacher was involved in the development and teaching of a cross curriculum unit during the 3</a:t>
            </a:r>
            <a:r>
              <a:rPr lang="en-US" sz="1400" baseline="30000" dirty="0" smtClean="0"/>
              <a:t>rd</a:t>
            </a:r>
            <a:r>
              <a:rPr lang="en-US" sz="1400" dirty="0" smtClean="0"/>
              <a:t> quarter of school.  </a:t>
            </a:r>
          </a:p>
          <a:p>
            <a:r>
              <a:rPr lang="en-US" sz="1400" dirty="0" smtClean="0"/>
              <a:t>Teachers were instructed to development teachers groups of at least 4 to collaboratively develop cross curriculum units that  had a cultural theme.  </a:t>
            </a:r>
          </a:p>
          <a:p>
            <a:r>
              <a:rPr lang="en-US" sz="1400" dirty="0" smtClean="0"/>
              <a:t>Some teachers were involved in more that one unit and units that involved teachers from all departments.  </a:t>
            </a:r>
          </a:p>
          <a:p>
            <a:r>
              <a:rPr lang="en-US" sz="1400" dirty="0" smtClean="0"/>
              <a:t>Some departments decided to work together with two departments to develop a unit. </a:t>
            </a:r>
          </a:p>
          <a:p>
            <a:r>
              <a:rPr lang="en-US" sz="1400" dirty="0" smtClean="0"/>
              <a:t>Each teacher developed their role for the unit and they collaboratively developed and executed the units.  </a:t>
            </a:r>
          </a:p>
          <a:p>
            <a:r>
              <a:rPr lang="en-US" sz="1400" dirty="0" smtClean="0"/>
              <a:t>Units involved both in and outside of the classroom setting.   </a:t>
            </a:r>
            <a:endParaRPr lang="en-US" sz="1400" dirty="0"/>
          </a:p>
        </p:txBody>
      </p:sp>
      <p:sp>
        <p:nvSpPr>
          <p:cNvPr id="5" name="Content Placeholder 4"/>
          <p:cNvSpPr>
            <a:spLocks noGrp="1"/>
          </p:cNvSpPr>
          <p:nvPr>
            <p:ph sz="half" idx="2"/>
          </p:nvPr>
        </p:nvSpPr>
        <p:spPr/>
        <p:txBody>
          <a:bodyPr>
            <a:normAutofit/>
          </a:bodyPr>
          <a:lstStyle/>
          <a:p>
            <a:r>
              <a:rPr lang="en-US" sz="1400" dirty="0" smtClean="0"/>
              <a:t>Hand Game- </a:t>
            </a:r>
            <a:r>
              <a:rPr lang="en-US" sz="1400" dirty="0" smtClean="0"/>
              <a:t>Math classes covered elements such as probabilities, stats, brackets, systems</a:t>
            </a:r>
            <a:r>
              <a:rPr lang="en-US" sz="1400" dirty="0" smtClean="0"/>
              <a:t>.  Indian studies classes were taught the history of the games and the different rules that are used.  </a:t>
            </a:r>
            <a:endParaRPr lang="en-US" sz="1400" dirty="0" smtClean="0"/>
          </a:p>
          <a:p>
            <a:r>
              <a:rPr lang="en-US" sz="1400" dirty="0" smtClean="0"/>
              <a:t>Tipi (tee-pee)- </a:t>
            </a:r>
            <a:r>
              <a:rPr lang="en-US" sz="1400" dirty="0" smtClean="0"/>
              <a:t> Students viewed an exhibit on the dwellings of plains Indians at the  National Cowboy and Western Heritage Museum.  Math and Science classes looked at the structural make-up  of the tipi. </a:t>
            </a:r>
            <a:endParaRPr lang="en-US" sz="1400" dirty="0" smtClean="0"/>
          </a:p>
          <a:p>
            <a:r>
              <a:rPr lang="en-US" sz="1400" dirty="0" smtClean="0"/>
              <a:t>Diabetes  in Indian country- </a:t>
            </a:r>
            <a:r>
              <a:rPr lang="en-US" sz="1400" dirty="0" smtClean="0"/>
              <a:t>Science, Health and </a:t>
            </a:r>
            <a:r>
              <a:rPr lang="en-US" sz="1400" dirty="0" smtClean="0"/>
              <a:t>Nutrition/wellness</a:t>
            </a:r>
            <a:r>
              <a:rPr lang="en-US" sz="1400" dirty="0" smtClean="0"/>
              <a:t> </a:t>
            </a:r>
            <a:r>
              <a:rPr lang="en-US" sz="1400" dirty="0" smtClean="0"/>
              <a:t>students participated in a diabetes lab.   </a:t>
            </a:r>
            <a:endParaRPr lang="en-US" sz="1400" dirty="0" smtClean="0"/>
          </a:p>
          <a:p>
            <a:r>
              <a:rPr lang="en-US" sz="1400" dirty="0" smtClean="0"/>
              <a:t>Indian holocaust- </a:t>
            </a:r>
            <a:r>
              <a:rPr lang="en-US" sz="1400" dirty="0" smtClean="0"/>
              <a:t>Teachers from the Language </a:t>
            </a:r>
            <a:r>
              <a:rPr lang="en-US" sz="1400" dirty="0" smtClean="0"/>
              <a:t>Arts, Math</a:t>
            </a:r>
            <a:r>
              <a:rPr lang="en-US" sz="1400" dirty="0" smtClean="0"/>
              <a:t>, Social Studies and Science departments were all involved in a lesson where the students learned about then made comparisons between the Holocaust and Indian treatment.  </a:t>
            </a:r>
            <a:r>
              <a:rPr lang="en-US" sz="900" dirty="0" smtClean="0"/>
              <a:t>Interest topic for a boarding school. </a:t>
            </a:r>
            <a:endParaRPr lang="en-US" sz="900"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1400" dirty="0" smtClean="0"/>
              <a:t>As administrators we encourage our staff to be active participants in the cultural education of our students not matter what their job title of tribal affiliation is.  We have over 200 employees at RIS, over 95% are Native American, and many of us are highly involved in our own tribal customs.  Therefore we have an abundance of resources within our staff alone the education process from staff to students is of equal value both ways.  In all that we do we encourage the promotion of culture.  This is seen in so many aspects of what we do as a school and this project was used as a tool to get even more our staff involved and for us as administrators to be active participants.  </a:t>
            </a:r>
          </a:p>
          <a:p>
            <a:r>
              <a:rPr lang="en-US" sz="1400" dirty="0" smtClean="0"/>
              <a:t>Riverside Indian Club-  Made up of students and staff.  </a:t>
            </a:r>
            <a:r>
              <a:rPr lang="en-US" sz="1400" dirty="0" err="1" smtClean="0"/>
              <a:t>Pow</a:t>
            </a:r>
            <a:r>
              <a:rPr lang="en-US" sz="1400" dirty="0" smtClean="0"/>
              <a:t>-wow dancers and singers do performances at schools and events all across the state.  We have northern and southern singers and dancers.  </a:t>
            </a:r>
          </a:p>
          <a:p>
            <a:r>
              <a:rPr lang="en-US" sz="1400" dirty="0" smtClean="0"/>
              <a:t>Riverside Indian School Color Guard- Sponsored by Army Ranger Iraq War Veteran, High School Teacher and coach James Nells.   Bring in the colors at many </a:t>
            </a:r>
            <a:r>
              <a:rPr lang="en-US" sz="1400" dirty="0" err="1" smtClean="0"/>
              <a:t>pow</a:t>
            </a:r>
            <a:r>
              <a:rPr lang="en-US" sz="1400" dirty="0" smtClean="0"/>
              <a:t>-wows and other events across the state.   </a:t>
            </a:r>
            <a:endParaRPr lang="en-US" sz="1400" dirty="0" smtClean="0"/>
          </a:p>
          <a:p>
            <a:r>
              <a:rPr lang="en-US" sz="1400" dirty="0" smtClean="0"/>
              <a:t>Graduation </a:t>
            </a:r>
            <a:r>
              <a:rPr lang="en-US" sz="1400" dirty="0" err="1" smtClean="0"/>
              <a:t>Pow</a:t>
            </a:r>
            <a:r>
              <a:rPr lang="en-US" sz="1400" dirty="0" smtClean="0"/>
              <a:t>-wow &amp; commencement</a:t>
            </a:r>
          </a:p>
          <a:p>
            <a:r>
              <a:rPr lang="en-US" sz="1400" dirty="0" smtClean="0"/>
              <a:t>Riverside Ramblers-  School drum group made up of  students and staff.  Sing for Indian Club, go to </a:t>
            </a:r>
            <a:r>
              <a:rPr lang="en-US" sz="1400" dirty="0" err="1" smtClean="0"/>
              <a:t>pow</a:t>
            </a:r>
            <a:r>
              <a:rPr lang="en-US" sz="1400" dirty="0" smtClean="0"/>
              <a:t>-wows and sing Native American flag song before sporting events.  </a:t>
            </a:r>
          </a:p>
          <a:p>
            <a:r>
              <a:rPr lang="en-US" sz="1400" dirty="0" smtClean="0"/>
              <a:t>Apache Club- Apache Crown Dancers are sponsored locally by a school staff member with the assistance of Mr. Kline </a:t>
            </a:r>
            <a:r>
              <a:rPr lang="en-US" sz="1400" dirty="0" err="1" smtClean="0"/>
              <a:t>Grigg</a:t>
            </a:r>
            <a:r>
              <a:rPr lang="en-US" sz="1400" dirty="0" smtClean="0"/>
              <a:t>, RIS School Board member who represents the White Mountain Apache Tribe.  </a:t>
            </a:r>
            <a:endParaRPr lang="en-US" sz="1400" dirty="0"/>
          </a:p>
        </p:txBody>
      </p:sp>
      <p:sp>
        <p:nvSpPr>
          <p:cNvPr id="2" name="Title 1"/>
          <p:cNvSpPr>
            <a:spLocks noGrp="1"/>
          </p:cNvSpPr>
          <p:nvPr>
            <p:ph type="title"/>
          </p:nvPr>
        </p:nvSpPr>
        <p:spPr/>
        <p:txBody>
          <a:bodyPr>
            <a:normAutofit/>
          </a:bodyPr>
          <a:lstStyle/>
          <a:p>
            <a:r>
              <a:rPr lang="en-US" sz="2400" dirty="0" smtClean="0"/>
              <a:t>Project 3: Staff participation in cultural activities and the promotion of those values related to tribal customs </a:t>
            </a:r>
            <a:endParaRPr lang="en-US" sz="2400"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165</TotalTime>
  <Words>1023</Words>
  <Application>Microsoft Office PowerPoint</Application>
  <PresentationFormat>On-screen Show (4:3)</PresentationFormat>
  <Paragraphs>51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Paper</vt:lpstr>
      <vt:lpstr>Culture and Language project</vt:lpstr>
      <vt:lpstr>Project 1: Implementation of culture in lesson planning and the taught curriculum</vt:lpstr>
      <vt:lpstr>Project 2: Collaborative development of culturally relevant  cross curriculum units</vt:lpstr>
      <vt:lpstr>Project 3: Staff participation in cultural activities and the promotion of those values related to tribal customs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Culture and Language project</dc:title>
  <dc:creator>patrick.moore</dc:creator>
  <cp:lastModifiedBy>patrick.moore</cp:lastModifiedBy>
  <cp:revision>16</cp:revision>
  <dcterms:created xsi:type="dcterms:W3CDTF">2013-07-08T18:31:01Z</dcterms:created>
  <dcterms:modified xsi:type="dcterms:W3CDTF">2013-07-08T21:16:35Z</dcterms:modified>
</cp:coreProperties>
</file>