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7" d="100"/>
          <a:sy n="67" d="100"/>
        </p:scale>
        <p:origin x="-1254"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E21EEEA5-526E-4D63-919C-B6485E1339BF}" type="datetimeFigureOut">
              <a:rPr lang="en-US" smtClean="0"/>
              <a:t>7/8/2013</a:t>
            </a:fld>
            <a:endParaRPr lang="en-US"/>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n-US"/>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44F59FA0-C78E-4694-8255-543024A61109}" type="slidenum">
              <a:rPr lang="en-US" smtClean="0"/>
              <a:t>‹#›</a:t>
            </a:fld>
            <a:endParaRPr lang="en-US"/>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21EEEA5-526E-4D63-919C-B6485E1339BF}" type="datetimeFigureOut">
              <a:rPr lang="en-US" smtClean="0"/>
              <a:t>7/8/2013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59FA0-C78E-4694-8255-543024A6110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21EEEA5-526E-4D63-919C-B6485E1339BF}" type="datetimeFigureOut">
              <a:rPr lang="en-US" smtClean="0"/>
              <a:t>7/8/2013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59FA0-C78E-4694-8255-543024A6110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21EEEA5-526E-4D63-919C-B6485E1339BF}" type="datetimeFigureOut">
              <a:rPr lang="en-US" smtClean="0"/>
              <a:t>7/8/2013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59FA0-C78E-4694-8255-543024A6110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21EEEA5-526E-4D63-919C-B6485E1339BF}" type="datetimeFigureOut">
              <a:rPr lang="en-US" smtClean="0"/>
              <a:t>7/8/2013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59FA0-C78E-4694-8255-543024A61109}"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E21EEEA5-526E-4D63-919C-B6485E1339BF}" type="datetimeFigureOut">
              <a:rPr lang="en-US" smtClean="0"/>
              <a:t>7/8/2013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59FA0-C78E-4694-8255-543024A61109}" type="slidenum">
              <a:rPr lang="en-US" smtClean="0"/>
              <a:t>‹#›</a:t>
            </a:fld>
            <a:endParaRPr lang="en-US"/>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21EEEA5-526E-4D63-919C-B6485E1339BF}" type="datetimeFigureOut">
              <a:rPr lang="en-US" smtClean="0"/>
              <a:t>7/8/2013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4F59FA0-C78E-4694-8255-543024A61109}"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21EEEA5-526E-4D63-919C-B6485E1339BF}" type="datetimeFigureOut">
              <a:rPr lang="en-US" smtClean="0"/>
              <a:t>7/8/2013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4F59FA0-C78E-4694-8255-543024A61109}"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1EEEA5-526E-4D63-919C-B6485E1339BF}" type="datetimeFigureOut">
              <a:rPr lang="en-US" smtClean="0"/>
              <a:t>7/8/2013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4F59FA0-C78E-4694-8255-543024A6110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E21EEEA5-526E-4D63-919C-B6485E1339BF}" type="datetimeFigureOut">
              <a:rPr lang="en-US" smtClean="0"/>
              <a:t>7/8/2013</a:t>
            </a:fld>
            <a:endParaRPr lang="en-US"/>
          </a:p>
        </p:txBody>
      </p:sp>
      <p:sp>
        <p:nvSpPr>
          <p:cNvPr id="7" name="Slide Number Placeholder 6"/>
          <p:cNvSpPr>
            <a:spLocks noGrp="1"/>
          </p:cNvSpPr>
          <p:nvPr>
            <p:ph type="sldNum" sz="quarter" idx="12"/>
          </p:nvPr>
        </p:nvSpPr>
        <p:spPr/>
        <p:txBody>
          <a:bodyPr/>
          <a:lstStyle/>
          <a:p>
            <a:fld id="{44F59FA0-C78E-4694-8255-543024A61109}" type="slidenum">
              <a:rPr lang="en-US" smtClean="0"/>
              <a:t>‹#›</a:t>
            </a:fld>
            <a:endParaRPr lang="en-US"/>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21EEEA5-526E-4D63-919C-B6485E1339BF}" type="datetimeFigureOut">
              <a:rPr lang="en-US" smtClean="0"/>
              <a:t>7/8/2013</a:t>
            </a:fld>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7" name="Slide Number Placeholder 6"/>
          <p:cNvSpPr>
            <a:spLocks noGrp="1"/>
          </p:cNvSpPr>
          <p:nvPr>
            <p:ph type="sldNum" sz="quarter" idx="12"/>
          </p:nvPr>
        </p:nvSpPr>
        <p:spPr/>
        <p:txBody>
          <a:bodyPr/>
          <a:lstStyle/>
          <a:p>
            <a:fld id="{44F59FA0-C78E-4694-8255-543024A61109}"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E21EEEA5-526E-4D63-919C-B6485E1339BF}" type="datetimeFigureOut">
              <a:rPr lang="en-US" smtClean="0"/>
              <a:t>7/8/2013</a:t>
            </a:fld>
            <a:endParaRPr lang="en-US"/>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44F59FA0-C78E-4694-8255-543024A6110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724401" y="2438400"/>
            <a:ext cx="3322320" cy="1972236"/>
          </a:xfrm>
        </p:spPr>
        <p:txBody>
          <a:bodyPr>
            <a:noAutofit/>
          </a:bodyPr>
          <a:lstStyle/>
          <a:p>
            <a:r>
              <a:rPr lang="en-US" sz="4400" b="1" dirty="0" smtClean="0"/>
              <a:t>Santa Clara Day School </a:t>
            </a:r>
            <a:endParaRPr lang="en-US" sz="4400" b="1" dirty="0"/>
          </a:p>
        </p:txBody>
      </p:sp>
      <p:sp>
        <p:nvSpPr>
          <p:cNvPr id="3" name="Subtitle 2"/>
          <p:cNvSpPr>
            <a:spLocks noGrp="1"/>
          </p:cNvSpPr>
          <p:nvPr>
            <p:ph type="subTitle" idx="1"/>
          </p:nvPr>
        </p:nvSpPr>
        <p:spPr/>
        <p:txBody>
          <a:bodyPr>
            <a:normAutofit lnSpcReduction="10000"/>
          </a:bodyPr>
          <a:lstStyle/>
          <a:p>
            <a:pPr algn="ctr"/>
            <a:r>
              <a:rPr lang="en-US" dirty="0" smtClean="0"/>
              <a:t>Principal’s Leadership Academy</a:t>
            </a:r>
          </a:p>
          <a:p>
            <a:pPr algn="ctr"/>
            <a:r>
              <a:rPr lang="en-US" dirty="0" smtClean="0"/>
              <a:t>David C. Nez</a:t>
            </a:r>
          </a:p>
          <a:p>
            <a:pPr algn="ctr"/>
            <a:r>
              <a:rPr lang="en-US" dirty="0" smtClean="0"/>
              <a:t>Principal</a:t>
            </a:r>
            <a:endParaRPr lang="en-US" dirty="0"/>
          </a:p>
        </p:txBody>
      </p:sp>
    </p:spTree>
    <p:extLst>
      <p:ext uri="{BB962C8B-B14F-4D97-AF65-F5344CB8AC3E}">
        <p14:creationId xmlns:p14="http://schemas.microsoft.com/office/powerpoint/2010/main" val="232789920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43492" y="914400"/>
            <a:ext cx="6777317" cy="4918229"/>
          </a:xfrm>
        </p:spPr>
        <p:txBody>
          <a:bodyPr>
            <a:normAutofit fontScale="85000" lnSpcReduction="10000"/>
          </a:bodyPr>
          <a:lstStyle/>
          <a:p>
            <a:pPr marL="68580" indent="0">
              <a:buNone/>
            </a:pPr>
            <a:r>
              <a:rPr lang="en-US" dirty="0" smtClean="0"/>
              <a:t>The goal of Common Core Standards implementation is ongoing.  The goal of implementation has been met as the teachers are implementing and planning for the CCSS.  Professional development occurred throughout the year and was provided on a monthly basis by CORE consultant Nancy Volpe.  In addition, the staff attended the CCSS training that was sponsored by the NMNELO.  Several staff members were able to attend an additional training provided by The Leadership and Learning Center.  This information was shared with the remaining staff members.   Staff members received support from the reading and math coaches regarding their ongoing implementation of the CCSS.  Currently the staff is able to demonstrate an understanding of the CCSS.  Professional Development will be ongoing.  </a:t>
            </a:r>
            <a:endParaRPr lang="en-US" dirty="0"/>
          </a:p>
        </p:txBody>
      </p:sp>
    </p:spTree>
    <p:extLst>
      <p:ext uri="{BB962C8B-B14F-4D97-AF65-F5344CB8AC3E}">
        <p14:creationId xmlns:p14="http://schemas.microsoft.com/office/powerpoint/2010/main" val="196221819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6000" b="1" dirty="0" smtClean="0"/>
              <a:t>Goal Fully Met</a:t>
            </a:r>
            <a:endParaRPr lang="en-US" sz="6000" b="1" dirty="0"/>
          </a:p>
        </p:txBody>
      </p:sp>
      <p:sp>
        <p:nvSpPr>
          <p:cNvPr id="3" name="Content Placeholder 2"/>
          <p:cNvSpPr>
            <a:spLocks noGrp="1"/>
          </p:cNvSpPr>
          <p:nvPr>
            <p:ph idx="1"/>
          </p:nvPr>
        </p:nvSpPr>
        <p:spPr>
          <a:xfrm>
            <a:off x="1043492" y="2323652"/>
            <a:ext cx="6777317" cy="4077148"/>
          </a:xfrm>
        </p:spPr>
        <p:txBody>
          <a:bodyPr>
            <a:normAutofit fontScale="92500" lnSpcReduction="20000"/>
          </a:bodyPr>
          <a:lstStyle/>
          <a:p>
            <a:r>
              <a:rPr lang="en-US" dirty="0" smtClean="0"/>
              <a:t>Ongoing Professional Development</a:t>
            </a:r>
          </a:p>
          <a:p>
            <a:r>
              <a:rPr lang="en-US" dirty="0" smtClean="0"/>
              <a:t>Professional Development will continue if the funding is available</a:t>
            </a:r>
          </a:p>
          <a:p>
            <a:r>
              <a:rPr lang="en-US" dirty="0" smtClean="0"/>
              <a:t>Evident based on the level of understanding demonstrated by the instructional staff</a:t>
            </a:r>
          </a:p>
          <a:p>
            <a:r>
              <a:rPr lang="en-US" dirty="0" smtClean="0"/>
              <a:t>Level of understanding has increased steadily throughout the school year</a:t>
            </a:r>
          </a:p>
          <a:p>
            <a:r>
              <a:rPr lang="en-US" dirty="0" smtClean="0"/>
              <a:t>CCSS are being used in planning and delivery</a:t>
            </a:r>
          </a:p>
          <a:p>
            <a:r>
              <a:rPr lang="en-US" dirty="0" smtClean="0"/>
              <a:t>Instructional staff has been engaged in the practice of understanding how their current textbooks meet the needs of the CCSS and what will be necessary for them to do in order to increase the rigor. </a:t>
            </a:r>
          </a:p>
          <a:p>
            <a:endParaRPr lang="en-US" dirty="0"/>
          </a:p>
        </p:txBody>
      </p:sp>
    </p:spTree>
    <p:extLst>
      <p:ext uri="{BB962C8B-B14F-4D97-AF65-F5344CB8AC3E}">
        <p14:creationId xmlns:p14="http://schemas.microsoft.com/office/powerpoint/2010/main" val="239308279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43492" y="914400"/>
            <a:ext cx="6777317" cy="4918229"/>
          </a:xfrm>
        </p:spPr>
        <p:txBody>
          <a:bodyPr/>
          <a:lstStyle/>
          <a:p>
            <a:r>
              <a:rPr lang="en-US" dirty="0" smtClean="0"/>
              <a:t>Child friendly objectives based on the CCS are posted in every classrooms</a:t>
            </a:r>
          </a:p>
          <a:p>
            <a:r>
              <a:rPr lang="en-US" dirty="0" smtClean="0"/>
              <a:t>Child friendly objectives are present in weekly lesson plans</a:t>
            </a:r>
          </a:p>
          <a:p>
            <a:r>
              <a:rPr lang="en-US" dirty="0" smtClean="0"/>
              <a:t>Students are able to voice the objectives that are being worked on</a:t>
            </a:r>
          </a:p>
          <a:p>
            <a:r>
              <a:rPr lang="en-US" dirty="0" smtClean="0"/>
              <a:t>Common Core language is used in the classrooms by both staff and students</a:t>
            </a:r>
          </a:p>
          <a:p>
            <a:r>
              <a:rPr lang="en-US" dirty="0" smtClean="0"/>
              <a:t>CCSS language is used in the classrooms, in staff discussions, in professional development sessions and in staff meetings.</a:t>
            </a:r>
            <a:endParaRPr lang="en-US" dirty="0"/>
          </a:p>
        </p:txBody>
      </p:sp>
    </p:spTree>
    <p:extLst>
      <p:ext uri="{BB962C8B-B14F-4D97-AF65-F5344CB8AC3E}">
        <p14:creationId xmlns:p14="http://schemas.microsoft.com/office/powerpoint/2010/main" val="390446390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6000" b="1" dirty="0" smtClean="0"/>
              <a:t>Positive Impacts</a:t>
            </a:r>
            <a:endParaRPr lang="en-US" sz="6000" b="1" dirty="0"/>
          </a:p>
        </p:txBody>
      </p:sp>
      <p:sp>
        <p:nvSpPr>
          <p:cNvPr id="3" name="Content Placeholder 2"/>
          <p:cNvSpPr>
            <a:spLocks noGrp="1"/>
          </p:cNvSpPr>
          <p:nvPr>
            <p:ph idx="1"/>
          </p:nvPr>
        </p:nvSpPr>
        <p:spPr/>
        <p:txBody>
          <a:bodyPr>
            <a:normAutofit fontScale="92500"/>
          </a:bodyPr>
          <a:lstStyle/>
          <a:p>
            <a:r>
              <a:rPr lang="en-US" dirty="0" smtClean="0"/>
              <a:t>Teachers are more confident and are prepared for full implementation of the Common Core Standards</a:t>
            </a:r>
          </a:p>
          <a:p>
            <a:r>
              <a:rPr lang="en-US" dirty="0" smtClean="0"/>
              <a:t>Students are receiving instruction based on the CCSS</a:t>
            </a:r>
          </a:p>
          <a:p>
            <a:r>
              <a:rPr lang="en-US" dirty="0" smtClean="0"/>
              <a:t>Improved instructional delivery and more focused instruction has resulted in improved student achievement as demonstrated by program assessments and the NWEA</a:t>
            </a:r>
            <a:endParaRPr lang="en-US" dirty="0"/>
          </a:p>
        </p:txBody>
      </p:sp>
    </p:spTree>
    <p:extLst>
      <p:ext uri="{BB962C8B-B14F-4D97-AF65-F5344CB8AC3E}">
        <p14:creationId xmlns:p14="http://schemas.microsoft.com/office/powerpoint/2010/main" val="169614226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6000" b="1" dirty="0" smtClean="0"/>
              <a:t>Obstacles</a:t>
            </a:r>
            <a:endParaRPr lang="en-US" sz="6000" b="1" dirty="0"/>
          </a:p>
        </p:txBody>
      </p:sp>
      <p:sp>
        <p:nvSpPr>
          <p:cNvPr id="3" name="Content Placeholder 2"/>
          <p:cNvSpPr>
            <a:spLocks noGrp="1"/>
          </p:cNvSpPr>
          <p:nvPr>
            <p:ph idx="1"/>
          </p:nvPr>
        </p:nvSpPr>
        <p:spPr/>
        <p:txBody>
          <a:bodyPr/>
          <a:lstStyle/>
          <a:p>
            <a:r>
              <a:rPr lang="en-US" dirty="0" smtClean="0"/>
              <a:t>Instructional staffs’ fear of the implementation of CCSS – addressed through coaching, principal support and ongoing professional development</a:t>
            </a:r>
          </a:p>
          <a:p>
            <a:r>
              <a:rPr lang="en-US" dirty="0" smtClean="0"/>
              <a:t>Professional Development Funding</a:t>
            </a:r>
          </a:p>
          <a:p>
            <a:endParaRPr lang="en-US" dirty="0"/>
          </a:p>
        </p:txBody>
      </p:sp>
    </p:spTree>
    <p:extLst>
      <p:ext uri="{BB962C8B-B14F-4D97-AF65-F5344CB8AC3E}">
        <p14:creationId xmlns:p14="http://schemas.microsoft.com/office/powerpoint/2010/main" val="235112292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6000" b="1" dirty="0" smtClean="0"/>
              <a:t>Lessons Learned</a:t>
            </a:r>
            <a:endParaRPr lang="en-US" sz="6000" b="1" dirty="0"/>
          </a:p>
        </p:txBody>
      </p:sp>
      <p:sp>
        <p:nvSpPr>
          <p:cNvPr id="3" name="Content Placeholder 2"/>
          <p:cNvSpPr>
            <a:spLocks noGrp="1"/>
          </p:cNvSpPr>
          <p:nvPr>
            <p:ph idx="1"/>
          </p:nvPr>
        </p:nvSpPr>
        <p:spPr/>
        <p:txBody>
          <a:bodyPr>
            <a:normAutofit fontScale="92500"/>
          </a:bodyPr>
          <a:lstStyle/>
          <a:p>
            <a:r>
              <a:rPr lang="en-US" dirty="0" smtClean="0"/>
              <a:t>Deeper understanding of the CCSS which has allowed me to be more confident in a supportive and coaching role</a:t>
            </a:r>
          </a:p>
          <a:p>
            <a:r>
              <a:rPr lang="en-US" dirty="0" smtClean="0"/>
              <a:t>Working closely with CORE consultant helped increase knowledge of CCSS</a:t>
            </a:r>
          </a:p>
          <a:p>
            <a:r>
              <a:rPr lang="en-US" dirty="0" smtClean="0"/>
              <a:t>More focused observations/walkthroughs</a:t>
            </a:r>
          </a:p>
          <a:p>
            <a:r>
              <a:rPr lang="en-US" dirty="0" smtClean="0"/>
              <a:t>Deeper knowledge of individual teacher’s understanding and confidence level</a:t>
            </a:r>
          </a:p>
          <a:p>
            <a:r>
              <a:rPr lang="en-US" dirty="0" smtClean="0"/>
              <a:t>Narrowed focus </a:t>
            </a:r>
            <a:r>
              <a:rPr lang="en-US" smtClean="0"/>
              <a:t>of observations/feedback</a:t>
            </a:r>
          </a:p>
          <a:p>
            <a:pPr marL="68580" indent="0">
              <a:buNone/>
            </a:pPr>
            <a:endParaRPr lang="en-US"/>
          </a:p>
        </p:txBody>
      </p:sp>
    </p:spTree>
    <p:extLst>
      <p:ext uri="{BB962C8B-B14F-4D97-AF65-F5344CB8AC3E}">
        <p14:creationId xmlns:p14="http://schemas.microsoft.com/office/powerpoint/2010/main" val="35431965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43492" y="1143000"/>
            <a:ext cx="6777317" cy="4689629"/>
          </a:xfrm>
        </p:spPr>
        <p:txBody>
          <a:bodyPr>
            <a:normAutofit/>
          </a:bodyPr>
          <a:lstStyle/>
          <a:p>
            <a:pPr marL="68580" indent="0" algn="ctr">
              <a:buNone/>
            </a:pPr>
            <a:r>
              <a:rPr lang="en-US" sz="6000" b="1" dirty="0"/>
              <a:t>Goal 1:  </a:t>
            </a:r>
            <a:endParaRPr lang="en-US" sz="6000" b="1" dirty="0" smtClean="0"/>
          </a:p>
          <a:p>
            <a:pPr marL="68580" indent="0" algn="ctr">
              <a:buNone/>
            </a:pPr>
            <a:r>
              <a:rPr lang="en-US" sz="6000" b="1" dirty="0" err="1" smtClean="0"/>
              <a:t>Tewa</a:t>
            </a:r>
            <a:r>
              <a:rPr lang="en-US" sz="6000" b="1" dirty="0" smtClean="0"/>
              <a:t> </a:t>
            </a:r>
            <a:r>
              <a:rPr lang="en-US" sz="6000" b="1" dirty="0"/>
              <a:t>Language &amp; Culture Program</a:t>
            </a:r>
          </a:p>
        </p:txBody>
      </p:sp>
    </p:spTree>
    <p:extLst>
      <p:ext uri="{BB962C8B-B14F-4D97-AF65-F5344CB8AC3E}">
        <p14:creationId xmlns:p14="http://schemas.microsoft.com/office/powerpoint/2010/main" val="6070927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43492" y="1447800"/>
            <a:ext cx="6777317" cy="4384829"/>
          </a:xfrm>
        </p:spPr>
        <p:txBody>
          <a:bodyPr/>
          <a:lstStyle/>
          <a:p>
            <a:pPr marL="68580" indent="0" algn="ctr">
              <a:buNone/>
            </a:pPr>
            <a:r>
              <a:rPr lang="en-US" dirty="0" smtClean="0"/>
              <a:t>Santa Clara Day School will provide opportunities for students and faculty to learn the </a:t>
            </a:r>
            <a:r>
              <a:rPr lang="en-US" dirty="0" err="1" smtClean="0"/>
              <a:t>Tewa</a:t>
            </a:r>
            <a:r>
              <a:rPr lang="en-US" dirty="0" smtClean="0"/>
              <a:t> Language and Culture.  The program will use community and tribal members to provide the language and cultural teachings.  All members of the school family  - students, staff, parents and volunteers – will demonstrate an understanding of the tribal history, traditions and values and will demonstrate respect for the language and culture. </a:t>
            </a:r>
            <a:endParaRPr lang="en-US" dirty="0"/>
          </a:p>
        </p:txBody>
      </p:sp>
    </p:spTree>
    <p:extLst>
      <p:ext uri="{BB962C8B-B14F-4D97-AF65-F5344CB8AC3E}">
        <p14:creationId xmlns:p14="http://schemas.microsoft.com/office/powerpoint/2010/main" val="6657277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6000" b="1" dirty="0" smtClean="0"/>
              <a:t>Goal Fully Met</a:t>
            </a:r>
            <a:endParaRPr lang="en-US" sz="6000" b="1" dirty="0"/>
          </a:p>
        </p:txBody>
      </p:sp>
      <p:sp>
        <p:nvSpPr>
          <p:cNvPr id="3" name="Content Placeholder 2"/>
          <p:cNvSpPr>
            <a:spLocks noGrp="1"/>
          </p:cNvSpPr>
          <p:nvPr>
            <p:ph idx="1"/>
          </p:nvPr>
        </p:nvSpPr>
        <p:spPr/>
        <p:txBody>
          <a:bodyPr/>
          <a:lstStyle/>
          <a:p>
            <a:r>
              <a:rPr lang="en-US" dirty="0" smtClean="0"/>
              <a:t>All students receive </a:t>
            </a:r>
            <a:r>
              <a:rPr lang="en-US" b="1" dirty="0" smtClean="0"/>
              <a:t>daily</a:t>
            </a:r>
            <a:r>
              <a:rPr lang="en-US" dirty="0" smtClean="0"/>
              <a:t> instruction in the </a:t>
            </a:r>
            <a:r>
              <a:rPr lang="en-US" dirty="0" err="1" smtClean="0"/>
              <a:t>Tewa</a:t>
            </a:r>
            <a:r>
              <a:rPr lang="en-US" dirty="0" smtClean="0"/>
              <a:t> Language.  This has been occurring since August and will continue to improve. </a:t>
            </a:r>
          </a:p>
          <a:p>
            <a:r>
              <a:rPr lang="en-US" dirty="0" smtClean="0"/>
              <a:t>SCDS staff received professional development on the language and culture of the Santa Clara Pueblo.  The training was provided by community and tribal members.  </a:t>
            </a:r>
            <a:endParaRPr lang="en-US" dirty="0"/>
          </a:p>
        </p:txBody>
      </p:sp>
    </p:spTree>
    <p:extLst>
      <p:ext uri="{BB962C8B-B14F-4D97-AF65-F5344CB8AC3E}">
        <p14:creationId xmlns:p14="http://schemas.microsoft.com/office/powerpoint/2010/main" val="332777508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43492" y="990600"/>
            <a:ext cx="6777317" cy="4842029"/>
          </a:xfrm>
        </p:spPr>
        <p:txBody>
          <a:bodyPr>
            <a:normAutofit fontScale="92500" lnSpcReduction="10000"/>
          </a:bodyPr>
          <a:lstStyle/>
          <a:p>
            <a:r>
              <a:rPr lang="en-US" dirty="0" smtClean="0"/>
              <a:t>SCDS professional development included the history, culture, storytelling and discussions of the impact of recent/current events.  Professional Development will be ongoing. </a:t>
            </a:r>
          </a:p>
          <a:p>
            <a:r>
              <a:rPr lang="en-US" dirty="0" smtClean="0"/>
              <a:t>SCDS students and staff had the opportunity for additional activities beyond their daily instruction including a cultural day with activities provided by the </a:t>
            </a:r>
            <a:r>
              <a:rPr lang="en-US" dirty="0" err="1" smtClean="0"/>
              <a:t>Puye</a:t>
            </a:r>
            <a:r>
              <a:rPr lang="en-US" dirty="0" smtClean="0"/>
              <a:t> Cliffs staff.  </a:t>
            </a:r>
          </a:p>
          <a:p>
            <a:r>
              <a:rPr lang="en-US" dirty="0" smtClean="0"/>
              <a:t>SCDS staff members demonstrate an understanding of the history and culture which is evident in their interactions with students, each other, parents and community members. </a:t>
            </a:r>
          </a:p>
          <a:p>
            <a:r>
              <a:rPr lang="en-US" dirty="0" smtClean="0"/>
              <a:t>Student performances – Buffalo Dance and Social Dances</a:t>
            </a:r>
            <a:endParaRPr lang="en-US" dirty="0"/>
          </a:p>
        </p:txBody>
      </p:sp>
    </p:spTree>
    <p:extLst>
      <p:ext uri="{BB962C8B-B14F-4D97-AF65-F5344CB8AC3E}">
        <p14:creationId xmlns:p14="http://schemas.microsoft.com/office/powerpoint/2010/main" val="29167464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6000" b="1" dirty="0" smtClean="0"/>
              <a:t>Positive Impacts</a:t>
            </a:r>
            <a:endParaRPr lang="en-US" sz="6000" b="1" dirty="0"/>
          </a:p>
        </p:txBody>
      </p:sp>
      <p:sp>
        <p:nvSpPr>
          <p:cNvPr id="3" name="Content Placeholder 2"/>
          <p:cNvSpPr>
            <a:spLocks noGrp="1"/>
          </p:cNvSpPr>
          <p:nvPr>
            <p:ph idx="1"/>
          </p:nvPr>
        </p:nvSpPr>
        <p:spPr/>
        <p:txBody>
          <a:bodyPr>
            <a:normAutofit fontScale="85000" lnSpcReduction="20000"/>
          </a:bodyPr>
          <a:lstStyle/>
          <a:p>
            <a:r>
              <a:rPr lang="en-US" dirty="0" smtClean="0"/>
              <a:t>Students gained and demonstrated pride in their culture and customs which was evident in their interactions with each other, community members and their </a:t>
            </a:r>
            <a:r>
              <a:rPr lang="en-US" dirty="0" err="1" smtClean="0"/>
              <a:t>Tewa</a:t>
            </a:r>
            <a:r>
              <a:rPr lang="en-US" dirty="0" smtClean="0"/>
              <a:t> teachers.</a:t>
            </a:r>
          </a:p>
          <a:p>
            <a:r>
              <a:rPr lang="en-US" dirty="0" smtClean="0"/>
              <a:t>Project received praise and support from Grandparents, parents and community members.  </a:t>
            </a:r>
          </a:p>
          <a:p>
            <a:r>
              <a:rPr lang="en-US" dirty="0" smtClean="0"/>
              <a:t>Increased pride in language and culture</a:t>
            </a:r>
          </a:p>
          <a:p>
            <a:r>
              <a:rPr lang="en-US" dirty="0" smtClean="0"/>
              <a:t>Cemented knowledge and pride as a unique people with a long proud history with strong cultural customs and values.</a:t>
            </a:r>
          </a:p>
          <a:p>
            <a:r>
              <a:rPr lang="en-US" dirty="0" smtClean="0"/>
              <a:t>Provided the opportunity for SCDS to reach out to the community and tribal members.</a:t>
            </a:r>
            <a:endParaRPr lang="en-US" dirty="0"/>
          </a:p>
        </p:txBody>
      </p:sp>
    </p:spTree>
    <p:extLst>
      <p:ext uri="{BB962C8B-B14F-4D97-AF65-F5344CB8AC3E}">
        <p14:creationId xmlns:p14="http://schemas.microsoft.com/office/powerpoint/2010/main" val="199070406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6000" b="1" dirty="0" smtClean="0"/>
              <a:t>Obstacles</a:t>
            </a:r>
            <a:endParaRPr lang="en-US" sz="6000" b="1" dirty="0"/>
          </a:p>
        </p:txBody>
      </p:sp>
      <p:sp>
        <p:nvSpPr>
          <p:cNvPr id="3" name="Content Placeholder 2"/>
          <p:cNvSpPr>
            <a:spLocks noGrp="1"/>
          </p:cNvSpPr>
          <p:nvPr>
            <p:ph idx="1"/>
          </p:nvPr>
        </p:nvSpPr>
        <p:spPr/>
        <p:txBody>
          <a:bodyPr/>
          <a:lstStyle/>
          <a:p>
            <a:r>
              <a:rPr lang="en-US" dirty="0" smtClean="0"/>
              <a:t>Very minimal</a:t>
            </a:r>
          </a:p>
          <a:p>
            <a:r>
              <a:rPr lang="en-US" dirty="0" smtClean="0"/>
              <a:t>Lack of substitutes for </a:t>
            </a:r>
            <a:r>
              <a:rPr lang="en-US" dirty="0" err="1" smtClean="0"/>
              <a:t>Tewa</a:t>
            </a:r>
            <a:r>
              <a:rPr lang="en-US" dirty="0" smtClean="0"/>
              <a:t> Language program</a:t>
            </a:r>
            <a:endParaRPr lang="en-US" dirty="0"/>
          </a:p>
        </p:txBody>
      </p:sp>
    </p:spTree>
    <p:extLst>
      <p:ext uri="{BB962C8B-B14F-4D97-AF65-F5344CB8AC3E}">
        <p14:creationId xmlns:p14="http://schemas.microsoft.com/office/powerpoint/2010/main" val="79149536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6000" b="1" dirty="0" smtClean="0"/>
              <a:t>Lessons Learned</a:t>
            </a:r>
            <a:endParaRPr lang="en-US" sz="6000" b="1" dirty="0"/>
          </a:p>
        </p:txBody>
      </p:sp>
      <p:sp>
        <p:nvSpPr>
          <p:cNvPr id="3" name="Content Placeholder 2"/>
          <p:cNvSpPr>
            <a:spLocks noGrp="1"/>
          </p:cNvSpPr>
          <p:nvPr>
            <p:ph idx="1"/>
          </p:nvPr>
        </p:nvSpPr>
        <p:spPr>
          <a:xfrm>
            <a:off x="990600" y="2362200"/>
            <a:ext cx="6777317" cy="3508977"/>
          </a:xfrm>
        </p:spPr>
        <p:txBody>
          <a:bodyPr>
            <a:normAutofit fontScale="92500"/>
          </a:bodyPr>
          <a:lstStyle/>
          <a:p>
            <a:r>
              <a:rPr lang="en-US" dirty="0" smtClean="0"/>
              <a:t>As a non-tribal member, I was able to learn some basic </a:t>
            </a:r>
            <a:r>
              <a:rPr lang="en-US" dirty="0" err="1" smtClean="0"/>
              <a:t>Tewa</a:t>
            </a:r>
            <a:r>
              <a:rPr lang="en-US" dirty="0" smtClean="0"/>
              <a:t> Language.</a:t>
            </a:r>
          </a:p>
          <a:p>
            <a:r>
              <a:rPr lang="en-US" dirty="0" smtClean="0"/>
              <a:t>Opportunity to learn the customs, cultures and history of the Santa Clara people.</a:t>
            </a:r>
          </a:p>
          <a:p>
            <a:r>
              <a:rPr lang="en-US" dirty="0" smtClean="0"/>
              <a:t>Gain understanding of the Tribal Government and the reasons that certain events that occur impact the operations of the school.</a:t>
            </a:r>
          </a:p>
          <a:p>
            <a:r>
              <a:rPr lang="en-US" dirty="0" smtClean="0"/>
              <a:t>Opportunity to work with </a:t>
            </a:r>
            <a:r>
              <a:rPr lang="en-US" dirty="0" err="1" smtClean="0"/>
              <a:t>Tewa</a:t>
            </a:r>
            <a:r>
              <a:rPr lang="en-US" dirty="0" smtClean="0"/>
              <a:t> Language staff and other community/Tribal members.</a:t>
            </a:r>
            <a:endParaRPr lang="en-US" dirty="0"/>
          </a:p>
        </p:txBody>
      </p:sp>
    </p:spTree>
    <p:extLst>
      <p:ext uri="{BB962C8B-B14F-4D97-AF65-F5344CB8AC3E}">
        <p14:creationId xmlns:p14="http://schemas.microsoft.com/office/powerpoint/2010/main" val="268693246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43492" y="1143000"/>
            <a:ext cx="6777317" cy="4689629"/>
          </a:xfrm>
        </p:spPr>
        <p:txBody>
          <a:bodyPr>
            <a:normAutofit/>
          </a:bodyPr>
          <a:lstStyle/>
          <a:p>
            <a:pPr marL="68580" indent="0" algn="ctr">
              <a:buNone/>
            </a:pPr>
            <a:r>
              <a:rPr lang="en-US" sz="6000" b="1" dirty="0"/>
              <a:t>Goal </a:t>
            </a:r>
            <a:r>
              <a:rPr lang="en-US" sz="6000" b="1" dirty="0" smtClean="0"/>
              <a:t>2:  </a:t>
            </a:r>
          </a:p>
          <a:p>
            <a:pPr marL="68580" indent="0" algn="ctr">
              <a:buNone/>
            </a:pPr>
            <a:r>
              <a:rPr lang="en-US" sz="6000" b="1" dirty="0" smtClean="0"/>
              <a:t>Common Core </a:t>
            </a:r>
          </a:p>
          <a:p>
            <a:pPr marL="68580" indent="0" algn="ctr">
              <a:buNone/>
            </a:pPr>
            <a:r>
              <a:rPr lang="en-US" sz="6000" b="1" dirty="0" smtClean="0"/>
              <a:t>Standards</a:t>
            </a:r>
            <a:endParaRPr lang="en-US" sz="6000" b="1" dirty="0"/>
          </a:p>
        </p:txBody>
      </p:sp>
    </p:spTree>
    <p:extLst>
      <p:ext uri="{BB962C8B-B14F-4D97-AF65-F5344CB8AC3E}">
        <p14:creationId xmlns:p14="http://schemas.microsoft.com/office/powerpoint/2010/main" val="54559206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134</TotalTime>
  <Words>788</Words>
  <Application>Microsoft Office PowerPoint</Application>
  <PresentationFormat>On-screen Show (4:3)</PresentationFormat>
  <Paragraphs>57</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Austin</vt:lpstr>
      <vt:lpstr>Santa Clara Day School </vt:lpstr>
      <vt:lpstr>PowerPoint Presentation</vt:lpstr>
      <vt:lpstr>PowerPoint Presentation</vt:lpstr>
      <vt:lpstr>Goal Fully Met</vt:lpstr>
      <vt:lpstr>PowerPoint Presentation</vt:lpstr>
      <vt:lpstr>Positive Impacts</vt:lpstr>
      <vt:lpstr>Obstacles</vt:lpstr>
      <vt:lpstr>Lessons Learned</vt:lpstr>
      <vt:lpstr>PowerPoint Presentation</vt:lpstr>
      <vt:lpstr>PowerPoint Presentation</vt:lpstr>
      <vt:lpstr>Goal Fully Met</vt:lpstr>
      <vt:lpstr>PowerPoint Presentation</vt:lpstr>
      <vt:lpstr>Positive Impacts</vt:lpstr>
      <vt:lpstr>Obstacles</vt:lpstr>
      <vt:lpstr>Lessons Learned</vt:lpstr>
    </vt:vector>
  </TitlesOfParts>
  <Company>BIE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Santa Clara Day School</dc:title>
  <dc:creator>Nez, David</dc:creator>
  <cp:lastModifiedBy>Nez, David</cp:lastModifiedBy>
  <cp:revision>11</cp:revision>
  <dcterms:created xsi:type="dcterms:W3CDTF">2013-07-08T23:34:19Z</dcterms:created>
  <dcterms:modified xsi:type="dcterms:W3CDTF">2013-07-09T04:36:27Z</dcterms:modified>
</cp:coreProperties>
</file>