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390" r:id="rId3"/>
    <p:sldId id="391" r:id="rId4"/>
    <p:sldId id="392" r:id="rId5"/>
    <p:sldId id="393" r:id="rId6"/>
    <p:sldId id="394" r:id="rId7"/>
    <p:sldId id="395" r:id="rId8"/>
    <p:sldId id="396" r:id="rId9"/>
    <p:sldId id="397" r:id="rId10"/>
    <p:sldId id="398" r:id="rId11"/>
    <p:sldId id="389" r:id="rId12"/>
    <p:sldId id="388" r:id="rId13"/>
    <p:sldId id="310" r:id="rId14"/>
    <p:sldId id="286" r:id="rId15"/>
    <p:sldId id="319" r:id="rId16"/>
    <p:sldId id="325" r:id="rId17"/>
    <p:sldId id="329" r:id="rId18"/>
    <p:sldId id="326" r:id="rId19"/>
    <p:sldId id="330" r:id="rId20"/>
    <p:sldId id="324" r:id="rId21"/>
    <p:sldId id="332" r:id="rId22"/>
    <p:sldId id="334" r:id="rId23"/>
    <p:sldId id="383" r:id="rId24"/>
    <p:sldId id="384" r:id="rId25"/>
    <p:sldId id="411" r:id="rId26"/>
    <p:sldId id="400" r:id="rId27"/>
    <p:sldId id="401" r:id="rId28"/>
    <p:sldId id="402" r:id="rId29"/>
    <p:sldId id="404" r:id="rId30"/>
    <p:sldId id="405" r:id="rId31"/>
    <p:sldId id="406" r:id="rId32"/>
    <p:sldId id="407" r:id="rId33"/>
    <p:sldId id="408" r:id="rId34"/>
    <p:sldId id="409" r:id="rId35"/>
    <p:sldId id="410" r:id="rId36"/>
    <p:sldId id="412" r:id="rId37"/>
    <p:sldId id="413" r:id="rId38"/>
    <p:sldId id="378" r:id="rId39"/>
    <p:sldId id="414" r:id="rId40"/>
    <p:sldId id="415" r:id="rId41"/>
    <p:sldId id="416" r:id="rId42"/>
    <p:sldId id="417" r:id="rId43"/>
    <p:sldId id="418" r:id="rId44"/>
    <p:sldId id="419" r:id="rId45"/>
    <p:sldId id="420"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382" r:id="rId65"/>
  </p:sldIdLst>
  <p:sldSz cx="9144000" cy="5143500" type="screen16x9"/>
  <p:notesSz cx="6858000" cy="9144000"/>
  <p:embeddedFontLst>
    <p:embeddedFont>
      <p:font typeface="Cambria" panose="02040503050406030204" pitchFamily="18" charset="0"/>
      <p:regular r:id="rId67"/>
      <p:bold r:id="rId68"/>
      <p:italic r:id="rId69"/>
      <p:boldItalic r:id="rId70"/>
    </p:embeddedFont>
    <p:embeddedFont>
      <p:font typeface="Impact" panose="020B0806030902050204" pitchFamily="34" charset="0"/>
      <p:regular r:id="rId71"/>
    </p:embeddedFont>
    <p:embeddedFont>
      <p:font typeface="Calibri" panose="020F0502020204030204" pitchFamily="34" charset="0"/>
      <p:regular r:id="rId72"/>
      <p:bold r:id="rId73"/>
      <p:italic r:id="rId74"/>
      <p:boldItalic r:id="rId75"/>
    </p:embeddedFont>
    <p:embeddedFont>
      <p:font typeface="Times" panose="02020603060405020304" pitchFamily="18" charset="0"/>
      <p:regular r:id="rId76"/>
      <p:bold r:id="rId77"/>
      <p:italic r:id="rId78"/>
      <p:boldItalic r:id="rId79"/>
    </p:embeddedFont>
    <p:embeddedFont>
      <p:font typeface="Comic Sans MS" panose="030F0702030302020204" pitchFamily="66"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637B"/>
    <a:srgbClr val="5A9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65092B-2597-494D-8EAF-E2A2C9422A68}">
  <a:tblStyle styleId="{CA65092B-2597-494D-8EAF-E2A2C9422A68}"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autoAdjust="0"/>
    <p:restoredTop sz="94660"/>
  </p:normalViewPr>
  <p:slideViewPr>
    <p:cSldViewPr snapToGrid="0" snapToObjects="1">
      <p:cViewPr varScale="1">
        <p:scale>
          <a:sx n="117" d="100"/>
          <a:sy n="117" d="100"/>
        </p:scale>
        <p:origin x="120" y="60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56725211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arzanoresearch.com/research/strategy20_trackingprogress.aspx"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22125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04007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1670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8896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58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294439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337250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lgn="l"/>
            <a:r>
              <a:rPr lang="en-US" sz="1100" b="0" dirty="0" smtClean="0">
                <a:solidFill>
                  <a:schemeClr val="accent3">
                    <a:lumMod val="75000"/>
                  </a:schemeClr>
                </a:solidFill>
              </a:rPr>
              <a:t>https://</a:t>
            </a:r>
            <a:r>
              <a:rPr lang="en-US" sz="1100" b="0" dirty="0" err="1" smtClean="0">
                <a:solidFill>
                  <a:schemeClr val="accent3">
                    <a:lumMod val="75000"/>
                  </a:schemeClr>
                </a:solidFill>
              </a:rPr>
              <a:t>getkahoot.com</a:t>
            </a:r>
            <a:r>
              <a:rPr lang="en-US" sz="1100" b="0" dirty="0" smtClean="0">
                <a:solidFill>
                  <a:schemeClr val="accent3">
                    <a:lumMod val="75000"/>
                  </a:schemeClr>
                </a:solidFill>
              </a:rPr>
              <a:t>/blog/the-official-</a:t>
            </a:r>
            <a:r>
              <a:rPr lang="en-US" sz="1100" b="0" dirty="0" err="1" smtClean="0">
                <a:solidFill>
                  <a:schemeClr val="accent3">
                    <a:lumMod val="75000"/>
                  </a:schemeClr>
                </a:solidFill>
              </a:rPr>
              <a:t>kahoot</a:t>
            </a:r>
            <a:r>
              <a:rPr lang="en-US" sz="1100" b="0" dirty="0" smtClean="0">
                <a:solidFill>
                  <a:schemeClr val="accent3">
                    <a:lumMod val="75000"/>
                  </a:schemeClr>
                </a:solidFill>
              </a:rPr>
              <a:t>-professional-development-</a:t>
            </a:r>
            <a:r>
              <a:rPr lang="en-US" sz="1100" b="0" dirty="0" err="1" smtClean="0">
                <a:solidFill>
                  <a:schemeClr val="accent3">
                    <a:lumMod val="75000"/>
                  </a:schemeClr>
                </a:solidFill>
              </a:rPr>
              <a:t>superpack</a:t>
            </a:r>
            <a:endParaRPr lang="en-US" sz="1100" b="0" dirty="0">
              <a:solidFill>
                <a:schemeClr val="accent3">
                  <a:lumMod val="75000"/>
                </a:schemeClr>
              </a:solidFill>
            </a:endParaRPr>
          </a:p>
        </p:txBody>
      </p:sp>
    </p:spTree>
    <p:extLst>
      <p:ext uri="{BB962C8B-B14F-4D97-AF65-F5344CB8AC3E}">
        <p14:creationId xmlns:p14="http://schemas.microsoft.com/office/powerpoint/2010/main" val="3082657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ONE PERSON PER GROUP WILL DO THIS.  OR ONE PER DEVICE.</a:t>
            </a:r>
          </a:p>
          <a:p>
            <a:r>
              <a:rPr lang="en-US" sz="1100" kern="1200" dirty="0" err="1" smtClean="0">
                <a:solidFill>
                  <a:schemeClr val="tx1"/>
                </a:solidFill>
                <a:effectLst/>
                <a:latin typeface="+mn-lt"/>
                <a:ea typeface="+mn-ea"/>
                <a:cs typeface="+mn-cs"/>
              </a:rPr>
              <a:t>Instrucitons</a:t>
            </a:r>
            <a:r>
              <a:rPr lang="en-US" sz="1100" kern="1200" dirty="0" smtClean="0">
                <a:solidFill>
                  <a:schemeClr val="tx1"/>
                </a:solidFill>
                <a:effectLst/>
                <a:latin typeface="+mn-lt"/>
                <a:ea typeface="+mn-ea"/>
                <a:cs typeface="+mn-cs"/>
              </a:rPr>
              <a:t>:  Go to </a:t>
            </a:r>
            <a:r>
              <a:rPr lang="en-US" sz="1100" kern="1200" dirty="0" err="1" smtClean="0">
                <a:solidFill>
                  <a:schemeClr val="tx1"/>
                </a:solidFill>
                <a:effectLst/>
                <a:latin typeface="+mn-lt"/>
                <a:ea typeface="+mn-ea"/>
                <a:cs typeface="+mn-cs"/>
              </a:rPr>
              <a:t>getkahoot.com</a:t>
            </a:r>
            <a:r>
              <a:rPr lang="en-US" sz="1100" kern="1200" dirty="0" smtClean="0">
                <a:solidFill>
                  <a:schemeClr val="tx1"/>
                </a:solidFill>
                <a:effectLst/>
                <a:latin typeface="+mn-lt"/>
                <a:ea typeface="+mn-ea"/>
                <a:cs typeface="+mn-cs"/>
              </a:rPr>
              <a:t> and press on the large purple </a:t>
            </a:r>
            <a:r>
              <a:rPr lang="en-US" sz="1100" b="1" kern="1200" dirty="0" smtClean="0">
                <a:solidFill>
                  <a:schemeClr val="tx1"/>
                </a:solidFill>
                <a:effectLst/>
                <a:latin typeface="+mn-lt"/>
                <a:ea typeface="+mn-ea"/>
                <a:cs typeface="+mn-cs"/>
              </a:rPr>
              <a:t>‘GET MY FREE ACCOUNT’ </a:t>
            </a:r>
            <a:r>
              <a:rPr lang="en-US" sz="1100" kern="1200" dirty="0" smtClean="0">
                <a:solidFill>
                  <a:schemeClr val="tx1"/>
                </a:solidFill>
                <a:effectLst/>
                <a:latin typeface="+mn-lt"/>
                <a:ea typeface="+mn-ea"/>
                <a:cs typeface="+mn-cs"/>
              </a:rPr>
              <a:t>button. </a:t>
            </a:r>
          </a:p>
          <a:p>
            <a:r>
              <a:rPr lang="en-US" sz="1100" kern="1200" dirty="0" smtClean="0">
                <a:solidFill>
                  <a:schemeClr val="tx1"/>
                </a:solidFill>
                <a:effectLst/>
                <a:latin typeface="+mn-lt"/>
                <a:ea typeface="+mn-ea"/>
                <a:cs typeface="+mn-cs"/>
              </a:rPr>
              <a:t>Select: </a:t>
            </a:r>
            <a:r>
              <a:rPr lang="en-US" sz="1100" kern="1200" baseline="0" dirty="0" smtClean="0">
                <a:solidFill>
                  <a:schemeClr val="tx1"/>
                </a:solidFill>
                <a:effectLst/>
                <a:latin typeface="+mn-lt"/>
                <a:ea typeface="+mn-ea"/>
                <a:cs typeface="+mn-cs"/>
              </a:rPr>
              <a:t> </a:t>
            </a:r>
            <a:r>
              <a:rPr lang="en-US" sz="1100" b="1" kern="1200" dirty="0" smtClean="0">
                <a:solidFill>
                  <a:schemeClr val="tx1"/>
                </a:solidFill>
                <a:effectLst/>
                <a:latin typeface="+mn-lt"/>
                <a:ea typeface="+mn-ea"/>
                <a:cs typeface="+mn-cs"/>
              </a:rPr>
              <a:t>Your role: </a:t>
            </a:r>
            <a:r>
              <a:rPr lang="en-US" sz="1100" kern="1200" dirty="0" smtClean="0">
                <a:solidFill>
                  <a:schemeClr val="tx1"/>
                </a:solidFill>
                <a:effectLst/>
                <a:latin typeface="+mn-lt"/>
                <a:ea typeface="+mn-ea"/>
                <a:cs typeface="+mn-cs"/>
              </a:rPr>
              <a:t>Choose ‘Teacher’ from this list. </a:t>
            </a:r>
          </a:p>
          <a:p>
            <a:r>
              <a:rPr lang="en-US" sz="1100" b="1" kern="1200" dirty="0" smtClean="0">
                <a:solidFill>
                  <a:schemeClr val="tx1"/>
                </a:solidFill>
                <a:effectLst/>
                <a:latin typeface="+mn-lt"/>
                <a:ea typeface="+mn-ea"/>
                <a:cs typeface="+mn-cs"/>
              </a:rPr>
              <a:t>School or university: </a:t>
            </a:r>
            <a:r>
              <a:rPr lang="en-US" sz="1100" kern="1200" dirty="0" smtClean="0">
                <a:solidFill>
                  <a:schemeClr val="tx1"/>
                </a:solidFill>
                <a:effectLst/>
                <a:latin typeface="+mn-lt"/>
                <a:ea typeface="+mn-ea"/>
                <a:cs typeface="+mn-cs"/>
              </a:rPr>
              <a:t>Type the name of your institution. </a:t>
            </a:r>
          </a:p>
          <a:p>
            <a:r>
              <a:rPr lang="en-US" sz="1100" b="1" kern="1200" dirty="0" smtClean="0">
                <a:solidFill>
                  <a:schemeClr val="tx1"/>
                </a:solidFill>
                <a:effectLst/>
                <a:latin typeface="+mn-lt"/>
                <a:ea typeface="+mn-ea"/>
                <a:cs typeface="+mn-cs"/>
              </a:rPr>
              <a:t>Username: </a:t>
            </a:r>
            <a:r>
              <a:rPr lang="en-US" sz="1100" kern="1200" dirty="0" smtClean="0">
                <a:solidFill>
                  <a:schemeClr val="tx1"/>
                </a:solidFill>
                <a:effectLst/>
                <a:latin typeface="+mn-lt"/>
                <a:ea typeface="+mn-ea"/>
                <a:cs typeface="+mn-cs"/>
              </a:rPr>
              <a:t>Type a username memorable to both you &amp; other users who want to play your </a:t>
            </a:r>
            <a:r>
              <a:rPr lang="en-US" sz="1100" kern="1200" dirty="0" err="1" smtClean="0">
                <a:solidFill>
                  <a:schemeClr val="tx1"/>
                </a:solidFill>
                <a:effectLst/>
                <a:latin typeface="+mn-lt"/>
                <a:ea typeface="+mn-ea"/>
                <a:cs typeface="+mn-cs"/>
              </a:rPr>
              <a:t>Kahoots</a:t>
            </a:r>
            <a:r>
              <a:rPr lang="en-US" sz="1100" kern="1200" dirty="0" smtClean="0">
                <a:solidFill>
                  <a:schemeClr val="tx1"/>
                </a:solidFill>
                <a:effectLst/>
                <a:latin typeface="+mn-lt"/>
                <a:ea typeface="+mn-ea"/>
                <a:cs typeface="+mn-cs"/>
              </a:rPr>
              <a:t>. </a:t>
            </a:r>
          </a:p>
          <a:p>
            <a:r>
              <a:rPr lang="en-US" sz="1100" b="1" kern="1200" dirty="0" smtClean="0">
                <a:solidFill>
                  <a:schemeClr val="tx1"/>
                </a:solidFill>
                <a:effectLst/>
                <a:latin typeface="+mn-lt"/>
                <a:ea typeface="+mn-ea"/>
                <a:cs typeface="+mn-cs"/>
              </a:rPr>
              <a:t>Email: </a:t>
            </a:r>
            <a:r>
              <a:rPr lang="en-US" sz="1100" kern="1200" dirty="0" smtClean="0">
                <a:solidFill>
                  <a:schemeClr val="tx1"/>
                </a:solidFill>
                <a:effectLst/>
                <a:latin typeface="+mn-lt"/>
                <a:ea typeface="+mn-ea"/>
                <a:cs typeface="+mn-cs"/>
              </a:rPr>
              <a:t>Type the email address you wish to use. </a:t>
            </a:r>
          </a:p>
          <a:p>
            <a:r>
              <a:rPr lang="en-US" sz="1100" b="1" kern="1200" dirty="0" smtClean="0">
                <a:solidFill>
                  <a:schemeClr val="tx1"/>
                </a:solidFill>
                <a:effectLst/>
                <a:latin typeface="+mn-lt"/>
                <a:ea typeface="+mn-ea"/>
                <a:cs typeface="+mn-cs"/>
              </a:rPr>
              <a:t>Password: </a:t>
            </a:r>
            <a:r>
              <a:rPr lang="en-US" sz="1100" kern="1200" dirty="0" smtClean="0">
                <a:solidFill>
                  <a:schemeClr val="tx1"/>
                </a:solidFill>
                <a:effectLst/>
                <a:latin typeface="+mn-lt"/>
                <a:ea typeface="+mn-ea"/>
                <a:cs typeface="+mn-cs"/>
              </a:rPr>
              <a:t>Type a password that’s personal to you. </a:t>
            </a:r>
          </a:p>
          <a:p>
            <a:r>
              <a:rPr lang="en-US" sz="1100" i="1" kern="1200" dirty="0" smtClean="0">
                <a:solidFill>
                  <a:schemeClr val="tx1"/>
                </a:solidFill>
                <a:effectLst/>
                <a:latin typeface="+mn-lt"/>
                <a:ea typeface="+mn-ea"/>
                <a:cs typeface="+mn-cs"/>
              </a:rPr>
              <a:t>Press the purple </a:t>
            </a:r>
            <a:r>
              <a:rPr lang="en-US" sz="1100" b="1" i="1" kern="1200" dirty="0" smtClean="0">
                <a:solidFill>
                  <a:schemeClr val="tx1"/>
                </a:solidFill>
                <a:effectLst/>
                <a:latin typeface="+mn-lt"/>
                <a:ea typeface="+mn-ea"/>
                <a:cs typeface="+mn-cs"/>
              </a:rPr>
              <a:t>‘CREATE ACCOUNT’ </a:t>
            </a:r>
            <a:r>
              <a:rPr lang="en-US" sz="1100" i="1" kern="1200" dirty="0" smtClean="0">
                <a:solidFill>
                  <a:schemeClr val="tx1"/>
                </a:solidFill>
                <a:effectLst/>
                <a:latin typeface="+mn-lt"/>
                <a:ea typeface="+mn-ea"/>
                <a:cs typeface="+mn-cs"/>
              </a:rPr>
              <a:t>button and you will get instant access (step 2), &amp; receive a welcome email. </a:t>
            </a:r>
            <a:endParaRPr lang="en-US" sz="11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76334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Next Steps:</a:t>
            </a:r>
            <a:endParaRPr lang="en-US" dirty="0" smtClean="0">
              <a:effectLst/>
            </a:endParaRPr>
          </a:p>
          <a:p>
            <a:r>
              <a:rPr lang="en-US" sz="1100" kern="1200" dirty="0" smtClean="0">
                <a:solidFill>
                  <a:schemeClr val="tx1"/>
                </a:solidFill>
                <a:effectLst/>
                <a:latin typeface="+mn-lt"/>
                <a:ea typeface="+mn-ea"/>
                <a:cs typeface="+mn-cs"/>
              </a:rPr>
              <a:t>When you sign in, you’re presented with the </a:t>
            </a:r>
            <a:r>
              <a:rPr lang="en-US" sz="1100" b="1" kern="1200" dirty="0" smtClean="0">
                <a:solidFill>
                  <a:schemeClr val="tx1"/>
                </a:solidFill>
                <a:effectLst/>
                <a:latin typeface="+mn-lt"/>
                <a:ea typeface="+mn-ea"/>
                <a:cs typeface="+mn-cs"/>
              </a:rPr>
              <a:t>3 types of </a:t>
            </a:r>
            <a:r>
              <a:rPr lang="en-US" sz="1100" b="1" kern="1200" dirty="0" err="1" smtClean="0">
                <a:solidFill>
                  <a:schemeClr val="tx1"/>
                </a:solidFill>
                <a:effectLst/>
                <a:latin typeface="+mn-lt"/>
                <a:ea typeface="+mn-ea"/>
                <a:cs typeface="+mn-cs"/>
              </a:rPr>
              <a:t>Kahoot</a:t>
            </a:r>
            <a:r>
              <a:rPr lang="en-US" sz="1100" b="1" kern="1200" dirty="0" smtClean="0">
                <a:solidFill>
                  <a:schemeClr val="tx1"/>
                </a:solidFill>
                <a:effectLst/>
                <a:latin typeface="+mn-lt"/>
                <a:ea typeface="+mn-ea"/>
                <a:cs typeface="+mn-cs"/>
              </a:rPr>
              <a:t> you can make</a:t>
            </a:r>
            <a:r>
              <a:rPr lang="en-US" sz="1100" kern="1200" dirty="0" smtClean="0">
                <a:solidFill>
                  <a:schemeClr val="tx1"/>
                </a:solidFill>
                <a:effectLst/>
                <a:latin typeface="+mn-lt"/>
                <a:ea typeface="+mn-ea"/>
                <a:cs typeface="+mn-cs"/>
              </a:rPr>
              <a:t>. Here we’ll focus on a </a:t>
            </a:r>
            <a:r>
              <a:rPr lang="en-US" sz="1100" b="1" kern="1200" dirty="0" smtClean="0">
                <a:solidFill>
                  <a:schemeClr val="tx1"/>
                </a:solidFill>
                <a:effectLst/>
                <a:latin typeface="+mn-lt"/>
                <a:ea typeface="+mn-ea"/>
                <a:cs typeface="+mn-cs"/>
              </a:rPr>
              <a:t>quiz</a:t>
            </a:r>
            <a:r>
              <a:rPr lang="en-US" sz="1100" kern="1200" dirty="0" smtClean="0">
                <a:solidFill>
                  <a:schemeClr val="tx1"/>
                </a:solidFill>
                <a:effectLst/>
                <a:latin typeface="+mn-lt"/>
                <a:ea typeface="+mn-ea"/>
                <a:cs typeface="+mn-cs"/>
              </a:rPr>
              <a:t>. </a:t>
            </a:r>
            <a:endParaRPr lang="en-US" dirty="0" smtClean="0">
              <a:effectLst/>
            </a:endParaRPr>
          </a:p>
          <a:p>
            <a:r>
              <a:rPr lang="en-US" sz="1100" kern="1200" dirty="0" smtClean="0">
                <a:solidFill>
                  <a:schemeClr val="tx1"/>
                </a:solidFill>
                <a:effectLst/>
                <a:latin typeface="+mn-lt"/>
                <a:ea typeface="+mn-ea"/>
                <a:cs typeface="+mn-cs"/>
              </a:rPr>
              <a:t>Press on the quiz icon, and you will be asked to </a:t>
            </a:r>
            <a:r>
              <a:rPr lang="en-US" sz="1100" b="1" kern="1200" dirty="0" smtClean="0">
                <a:solidFill>
                  <a:schemeClr val="tx1"/>
                </a:solidFill>
                <a:effectLst/>
                <a:latin typeface="+mn-lt"/>
                <a:ea typeface="+mn-ea"/>
                <a:cs typeface="+mn-cs"/>
              </a:rPr>
              <a:t>give it a name</a:t>
            </a:r>
            <a:r>
              <a:rPr lang="en-US" sz="1100" kern="1200" dirty="0" smtClean="0">
                <a:solidFill>
                  <a:schemeClr val="tx1"/>
                </a:solidFill>
                <a:effectLst/>
                <a:latin typeface="+mn-lt"/>
                <a:ea typeface="+mn-ea"/>
                <a:cs typeface="+mn-cs"/>
              </a:rPr>
              <a:t>. Type the name into the text field - give it a descriptive &amp; catchy name to inform and motivate your students, as well as attract other users to play it in their teaching. </a:t>
            </a:r>
            <a:endParaRPr lang="en-US" dirty="0" smtClean="0">
              <a:effectLst/>
            </a:endParaRPr>
          </a:p>
          <a:p>
            <a:r>
              <a:rPr lang="en-US" sz="1100" i="1" kern="1200" dirty="0" smtClean="0">
                <a:solidFill>
                  <a:schemeClr val="tx1"/>
                </a:solidFill>
                <a:effectLst/>
                <a:latin typeface="+mn-lt"/>
                <a:ea typeface="+mn-ea"/>
                <a:cs typeface="+mn-cs"/>
              </a:rPr>
              <a:t>Press the purple </a:t>
            </a:r>
            <a:r>
              <a:rPr lang="en-US" sz="1100" b="1" i="1" kern="1200" dirty="0" smtClean="0">
                <a:solidFill>
                  <a:schemeClr val="tx1"/>
                </a:solidFill>
                <a:effectLst/>
                <a:latin typeface="+mn-lt"/>
                <a:ea typeface="+mn-ea"/>
                <a:cs typeface="+mn-cs"/>
              </a:rPr>
              <a:t>‘Go!’ </a:t>
            </a:r>
            <a:r>
              <a:rPr lang="en-US" sz="1100" i="1" kern="1200" dirty="0" smtClean="0">
                <a:solidFill>
                  <a:schemeClr val="tx1"/>
                </a:solidFill>
                <a:effectLst/>
                <a:latin typeface="+mn-lt"/>
                <a:ea typeface="+mn-ea"/>
                <a:cs typeface="+mn-cs"/>
              </a:rPr>
              <a:t>button. You can now add your questions (step 3). </a:t>
            </a:r>
            <a:endParaRPr lang="en-US" dirty="0" smtClean="0">
              <a:effectLst/>
            </a:endParaRPr>
          </a:p>
          <a:p>
            <a:r>
              <a:rPr lang="en-US" sz="1100" b="1" kern="1200" dirty="0" smtClean="0">
                <a:solidFill>
                  <a:schemeClr val="tx1"/>
                </a:solidFill>
                <a:effectLst/>
                <a:latin typeface="+mn-lt"/>
                <a:ea typeface="+mn-ea"/>
                <a:cs typeface="+mn-cs"/>
              </a:rPr>
              <a:t>Note: </a:t>
            </a:r>
            <a:r>
              <a:rPr lang="en-US" sz="1100" kern="1200" dirty="0" smtClean="0">
                <a:solidFill>
                  <a:schemeClr val="tx1"/>
                </a:solidFill>
                <a:effectLst/>
                <a:latin typeface="+mn-lt"/>
                <a:ea typeface="+mn-ea"/>
                <a:cs typeface="+mn-cs"/>
              </a:rPr>
              <a:t>If you’re browsing other sections of the website, you can get back to this screen by pressing the purple </a:t>
            </a:r>
            <a:r>
              <a:rPr lang="en-US" sz="1100" b="1" kern="1200" dirty="0" smtClean="0">
                <a:solidFill>
                  <a:schemeClr val="tx1"/>
                </a:solidFill>
                <a:effectLst/>
                <a:latin typeface="+mn-lt"/>
                <a:ea typeface="+mn-ea"/>
                <a:cs typeface="+mn-cs"/>
              </a:rPr>
              <a:t>‘New K!’ </a:t>
            </a:r>
            <a:r>
              <a:rPr lang="en-US" sz="1100" kern="1200" dirty="0" smtClean="0">
                <a:solidFill>
                  <a:schemeClr val="tx1"/>
                </a:solidFill>
                <a:effectLst/>
                <a:latin typeface="+mn-lt"/>
                <a:ea typeface="+mn-ea"/>
                <a:cs typeface="+mn-cs"/>
              </a:rPr>
              <a:t>button in the top left. </a:t>
            </a:r>
            <a:endParaRPr lang="en-US" dirty="0" smtClean="0">
              <a:effectLst/>
            </a:endParaRPr>
          </a:p>
        </p:txBody>
      </p:sp>
    </p:spTree>
    <p:extLst>
      <p:ext uri="{BB962C8B-B14F-4D97-AF65-F5344CB8AC3E}">
        <p14:creationId xmlns:p14="http://schemas.microsoft.com/office/powerpoint/2010/main" val="1476334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Add</a:t>
            </a:r>
            <a:r>
              <a:rPr lang="en-US" sz="1100" b="1" kern="1200" baseline="0" dirty="0" smtClean="0">
                <a:solidFill>
                  <a:schemeClr val="tx1"/>
                </a:solidFill>
                <a:effectLst/>
                <a:latin typeface="+mn-lt"/>
                <a:ea typeface="+mn-ea"/>
                <a:cs typeface="+mn-cs"/>
              </a:rPr>
              <a:t> 3 Questions  </a:t>
            </a:r>
            <a:r>
              <a:rPr lang="en-US" sz="1100" b="1" kern="1200" dirty="0" smtClean="0">
                <a:solidFill>
                  <a:schemeClr val="tx1"/>
                </a:solidFill>
                <a:effectLst/>
                <a:latin typeface="+mn-lt"/>
                <a:ea typeface="+mn-ea"/>
                <a:cs typeface="+mn-cs"/>
              </a:rPr>
              <a:t>Keep your quizzes short- </a:t>
            </a:r>
          </a:p>
          <a:p>
            <a:r>
              <a:rPr lang="en-US" sz="1100" b="1" kern="1200" dirty="0" smtClean="0">
                <a:solidFill>
                  <a:schemeClr val="tx1"/>
                </a:solidFill>
                <a:effectLst/>
                <a:latin typeface="+mn-lt"/>
                <a:ea typeface="+mn-ea"/>
                <a:cs typeface="+mn-cs"/>
              </a:rPr>
              <a:t>Enter your first question </a:t>
            </a:r>
            <a:r>
              <a:rPr lang="en-US" sz="1100" kern="1200" dirty="0" smtClean="0">
                <a:solidFill>
                  <a:schemeClr val="tx1"/>
                </a:solidFill>
                <a:effectLst/>
                <a:latin typeface="+mn-lt"/>
                <a:ea typeface="+mn-ea"/>
                <a:cs typeface="+mn-cs"/>
              </a:rPr>
              <a:t>in the field at the top - you have </a:t>
            </a:r>
            <a:endParaRPr lang="en-US" dirty="0" smtClean="0">
              <a:effectLst/>
            </a:endParaRPr>
          </a:p>
          <a:p>
            <a:r>
              <a:rPr lang="en-US" sz="1100" kern="1200" dirty="0" smtClean="0">
                <a:solidFill>
                  <a:schemeClr val="tx1"/>
                </a:solidFill>
                <a:effectLst/>
                <a:latin typeface="+mn-lt"/>
                <a:ea typeface="+mn-ea"/>
                <a:cs typeface="+mn-cs"/>
              </a:rPr>
              <a:t>a 95 character limit so make it focused &amp; snappy! </a:t>
            </a:r>
            <a:r>
              <a:rPr lang="en-US" sz="1100" b="1" kern="1200" dirty="0" smtClean="0">
                <a:solidFill>
                  <a:schemeClr val="tx1"/>
                </a:solidFill>
                <a:effectLst/>
                <a:latin typeface="+mn-lt"/>
                <a:ea typeface="+mn-ea"/>
                <a:cs typeface="+mn-cs"/>
              </a:rPr>
              <a:t>Enter up to 4 answer options</a:t>
            </a:r>
            <a:r>
              <a:rPr lang="en-US" sz="1100" kern="1200" dirty="0" smtClean="0">
                <a:solidFill>
                  <a:schemeClr val="tx1"/>
                </a:solidFill>
                <a:effectLst/>
                <a:latin typeface="+mn-lt"/>
                <a:ea typeface="+mn-ea"/>
                <a:cs typeface="+mn-cs"/>
              </a:rPr>
              <a:t>, and select the correct one(s) by pressing the red ‘Incorrect’ button to turn it into a green ‘Correct’ button. Choose a time limit between 5-120 </a:t>
            </a:r>
            <a:r>
              <a:rPr lang="en-US" sz="1100" kern="1200" dirty="0" err="1" smtClean="0">
                <a:solidFill>
                  <a:schemeClr val="tx1"/>
                </a:solidFill>
                <a:effectLst/>
                <a:latin typeface="+mn-lt"/>
                <a:ea typeface="+mn-ea"/>
                <a:cs typeface="+mn-cs"/>
              </a:rPr>
              <a:t>secs</a:t>
            </a:r>
            <a:r>
              <a:rPr lang="en-US" sz="1100" kern="1200" dirty="0" smtClean="0">
                <a:solidFill>
                  <a:schemeClr val="tx1"/>
                </a:solidFill>
                <a:effectLst/>
                <a:latin typeface="+mn-lt"/>
                <a:ea typeface="+mn-ea"/>
                <a:cs typeface="+mn-cs"/>
              </a:rPr>
              <a:t>. </a:t>
            </a:r>
            <a:endParaRPr lang="en-US" dirty="0" smtClean="0">
              <a:effectLst/>
            </a:endParaRPr>
          </a:p>
          <a:p>
            <a:r>
              <a:rPr lang="en-US" sz="1100" b="1" kern="1200" dirty="0" smtClean="0">
                <a:solidFill>
                  <a:schemeClr val="tx1"/>
                </a:solidFill>
                <a:effectLst/>
                <a:latin typeface="+mn-lt"/>
                <a:ea typeface="+mn-ea"/>
                <a:cs typeface="+mn-cs"/>
              </a:rPr>
              <a:t>Embed an image into your question </a:t>
            </a:r>
            <a:r>
              <a:rPr lang="en-US" sz="1100" kern="1200" dirty="0" smtClean="0">
                <a:solidFill>
                  <a:schemeClr val="tx1"/>
                </a:solidFill>
                <a:effectLst/>
                <a:latin typeface="+mn-lt"/>
                <a:ea typeface="+mn-ea"/>
                <a:cs typeface="+mn-cs"/>
              </a:rPr>
              <a:t>by dragging one in from your desktop, or pressing the ‘Choose file’ button. If you’re using a tablet one straight from your camera. </a:t>
            </a:r>
            <a:endParaRPr lang="en-US" dirty="0" smtClean="0">
              <a:effectLst/>
            </a:endParaRPr>
          </a:p>
          <a:p>
            <a:r>
              <a:rPr lang="en-US" sz="1100" b="1" kern="1200" dirty="0" smtClean="0">
                <a:solidFill>
                  <a:schemeClr val="tx1"/>
                </a:solidFill>
                <a:effectLst/>
                <a:latin typeface="+mn-lt"/>
                <a:ea typeface="+mn-ea"/>
                <a:cs typeface="+mn-cs"/>
              </a:rPr>
              <a:t>Embed a YouTube video </a:t>
            </a:r>
            <a:r>
              <a:rPr lang="en-US" sz="1100" kern="1200" dirty="0" smtClean="0">
                <a:solidFill>
                  <a:schemeClr val="tx1"/>
                </a:solidFill>
                <a:effectLst/>
                <a:latin typeface="+mn-lt"/>
                <a:ea typeface="+mn-ea"/>
                <a:cs typeface="+mn-cs"/>
              </a:rPr>
              <a:t>instead by pressing on the video tab &amp; adding the video’s unique code - here’s a guide. </a:t>
            </a:r>
            <a:endParaRPr lang="en-US" dirty="0" smtClean="0">
              <a:effectLst/>
            </a:endParaRPr>
          </a:p>
          <a:p>
            <a:r>
              <a:rPr lang="en-US" sz="1100" i="1" kern="1200" dirty="0" smtClean="0">
                <a:solidFill>
                  <a:schemeClr val="tx1"/>
                </a:solidFill>
                <a:effectLst/>
                <a:latin typeface="+mn-lt"/>
                <a:ea typeface="+mn-ea"/>
                <a:cs typeface="+mn-cs"/>
              </a:rPr>
              <a:t>Add more questions by pressing </a:t>
            </a:r>
            <a:r>
              <a:rPr lang="en-US" sz="1100" b="1" i="1" kern="1200" dirty="0" smtClean="0">
                <a:solidFill>
                  <a:schemeClr val="tx1"/>
                </a:solidFill>
                <a:effectLst/>
                <a:latin typeface="+mn-lt"/>
                <a:ea typeface="+mn-ea"/>
                <a:cs typeface="+mn-cs"/>
              </a:rPr>
              <a:t>‘+ Add question’</a:t>
            </a:r>
            <a:r>
              <a:rPr lang="en-US" sz="1100" i="1" kern="1200" dirty="0" smtClean="0">
                <a:solidFill>
                  <a:schemeClr val="tx1"/>
                </a:solidFill>
                <a:effectLst/>
                <a:latin typeface="+mn-lt"/>
                <a:ea typeface="+mn-ea"/>
                <a:cs typeface="+mn-cs"/>
              </a:rPr>
              <a:t>. Once you’ve added them all, press the green </a:t>
            </a:r>
            <a:r>
              <a:rPr lang="en-US" sz="1100" b="1" i="1" kern="1200" dirty="0" smtClean="0">
                <a:solidFill>
                  <a:schemeClr val="tx1"/>
                </a:solidFill>
                <a:effectLst/>
                <a:latin typeface="+mn-lt"/>
                <a:ea typeface="+mn-ea"/>
                <a:cs typeface="+mn-cs"/>
              </a:rPr>
              <a:t>‘Next: Re-order questions’ </a:t>
            </a:r>
            <a:r>
              <a:rPr lang="en-US" sz="1100" kern="1200" dirty="0" smtClean="0">
                <a:solidFill>
                  <a:schemeClr val="tx1"/>
                </a:solidFill>
                <a:effectLst/>
                <a:latin typeface="+mn-lt"/>
                <a:ea typeface="+mn-ea"/>
                <a:cs typeface="+mn-cs"/>
              </a:rPr>
              <a:t>button to change their order </a:t>
            </a:r>
            <a:r>
              <a:rPr lang="en-US" sz="1100" i="1" kern="1200" dirty="0" smtClean="0">
                <a:solidFill>
                  <a:schemeClr val="tx1"/>
                </a:solidFill>
                <a:effectLst/>
                <a:latin typeface="+mn-lt"/>
                <a:ea typeface="+mn-ea"/>
                <a:cs typeface="+mn-cs"/>
              </a:rPr>
              <a:t>and finally the green </a:t>
            </a:r>
            <a:r>
              <a:rPr lang="en-US" sz="1100" b="1" kern="1200" dirty="0" smtClean="0">
                <a:solidFill>
                  <a:schemeClr val="tx1"/>
                </a:solidFill>
                <a:effectLst/>
                <a:latin typeface="+mn-lt"/>
                <a:ea typeface="+mn-ea"/>
                <a:cs typeface="+mn-cs"/>
              </a:rPr>
              <a:t>‘Next: Settings’ </a:t>
            </a:r>
            <a:r>
              <a:rPr lang="en-US" sz="1100" i="1" kern="1200" dirty="0" smtClean="0">
                <a:solidFill>
                  <a:schemeClr val="tx1"/>
                </a:solidFill>
                <a:effectLst/>
                <a:latin typeface="+mn-lt"/>
                <a:ea typeface="+mn-ea"/>
                <a:cs typeface="+mn-cs"/>
              </a:rPr>
              <a:t>button to add extra information about it (step 4). </a:t>
            </a:r>
            <a:endParaRPr lang="en-US" dirty="0" smtClean="0">
              <a:effectLst/>
            </a:endParaRPr>
          </a:p>
          <a:p>
            <a:r>
              <a:rPr lang="en-US" sz="1100" i="1" kern="1200" dirty="0" smtClean="0">
                <a:solidFill>
                  <a:schemeClr val="tx1"/>
                </a:solidFill>
                <a:effectLst/>
                <a:latin typeface="+mn-lt"/>
                <a:ea typeface="+mn-ea"/>
                <a:cs typeface="+mn-cs"/>
              </a:rPr>
              <a:t>Press the purple </a:t>
            </a:r>
            <a:r>
              <a:rPr lang="en-US" sz="1100" b="1" i="1" kern="1200" dirty="0" smtClean="0">
                <a:solidFill>
                  <a:schemeClr val="tx1"/>
                </a:solidFill>
                <a:effectLst/>
                <a:latin typeface="+mn-lt"/>
                <a:ea typeface="+mn-ea"/>
                <a:cs typeface="+mn-cs"/>
              </a:rPr>
              <a:t>‘Go!’ </a:t>
            </a:r>
            <a:r>
              <a:rPr lang="en-US" sz="1100" i="1" kern="1200" dirty="0" smtClean="0">
                <a:solidFill>
                  <a:schemeClr val="tx1"/>
                </a:solidFill>
                <a:effectLst/>
                <a:latin typeface="+mn-lt"/>
                <a:ea typeface="+mn-ea"/>
                <a:cs typeface="+mn-cs"/>
              </a:rPr>
              <a:t>button. You can now add your questions (step 3). </a:t>
            </a:r>
            <a:endParaRPr lang="en-US" dirty="0" smtClean="0">
              <a:effectLst/>
            </a:endParaRPr>
          </a:p>
          <a:p>
            <a:r>
              <a:rPr lang="en-US" sz="1100" b="1" kern="1200" dirty="0" smtClean="0">
                <a:solidFill>
                  <a:schemeClr val="tx1"/>
                </a:solidFill>
                <a:effectLst/>
                <a:latin typeface="+mn-lt"/>
                <a:ea typeface="+mn-ea"/>
                <a:cs typeface="+mn-cs"/>
              </a:rPr>
              <a:t>Note: </a:t>
            </a:r>
            <a:r>
              <a:rPr lang="en-US" sz="1100" kern="1200" dirty="0" smtClean="0">
                <a:solidFill>
                  <a:schemeClr val="tx1"/>
                </a:solidFill>
                <a:effectLst/>
                <a:latin typeface="+mn-lt"/>
                <a:ea typeface="+mn-ea"/>
                <a:cs typeface="+mn-cs"/>
              </a:rPr>
              <a:t>If you’re browsing other sections of the website, you can get back to this screen by pressing the purple </a:t>
            </a:r>
            <a:r>
              <a:rPr lang="en-US" sz="1100" b="1" kern="1200" dirty="0" smtClean="0">
                <a:solidFill>
                  <a:schemeClr val="tx1"/>
                </a:solidFill>
                <a:effectLst/>
                <a:latin typeface="+mn-lt"/>
                <a:ea typeface="+mn-ea"/>
                <a:cs typeface="+mn-cs"/>
              </a:rPr>
              <a:t>‘New K!’ </a:t>
            </a:r>
            <a:r>
              <a:rPr lang="en-US" sz="1100" kern="1200" dirty="0" smtClean="0">
                <a:solidFill>
                  <a:schemeClr val="tx1"/>
                </a:solidFill>
                <a:effectLst/>
                <a:latin typeface="+mn-lt"/>
                <a:ea typeface="+mn-ea"/>
                <a:cs typeface="+mn-cs"/>
              </a:rPr>
              <a:t>button in the top left. </a:t>
            </a:r>
            <a:endParaRPr lang="en-US" dirty="0" smtClean="0">
              <a:effectLst/>
            </a:endParaRPr>
          </a:p>
        </p:txBody>
      </p:sp>
    </p:spTree>
    <p:extLst>
      <p:ext uri="{BB962C8B-B14F-4D97-AF65-F5344CB8AC3E}">
        <p14:creationId xmlns:p14="http://schemas.microsoft.com/office/powerpoint/2010/main" val="1476334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67569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smtClean="0"/>
              <a:t>JST to</a:t>
            </a:r>
            <a:r>
              <a:rPr lang="en-US" baseline="0" dirty="0" smtClean="0"/>
              <a:t> add.</a:t>
            </a:r>
            <a:endParaRPr lang="en-US" dirty="0" smtClean="0"/>
          </a:p>
        </p:txBody>
      </p:sp>
    </p:spTree>
    <p:extLst>
      <p:ext uri="{BB962C8B-B14F-4D97-AF65-F5344CB8AC3E}">
        <p14:creationId xmlns:p14="http://schemas.microsoft.com/office/powerpoint/2010/main" val="278467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lang="en-US" dirty="0" smtClean="0"/>
          </a:p>
        </p:txBody>
      </p:sp>
    </p:spTree>
    <p:extLst>
      <p:ext uri="{BB962C8B-B14F-4D97-AF65-F5344CB8AC3E}">
        <p14:creationId xmlns:p14="http://schemas.microsoft.com/office/powerpoint/2010/main" val="2717274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lgn="l"/>
            <a:r>
              <a:rPr lang="en-US" sz="1100" b="0" dirty="0" smtClean="0">
                <a:solidFill>
                  <a:schemeClr val="accent3">
                    <a:lumMod val="75000"/>
                  </a:schemeClr>
                </a:solidFill>
              </a:rPr>
              <a:t>https://</a:t>
            </a:r>
            <a:r>
              <a:rPr lang="en-US" sz="1100" b="0" dirty="0" err="1" smtClean="0">
                <a:solidFill>
                  <a:schemeClr val="accent3">
                    <a:lumMod val="75000"/>
                  </a:schemeClr>
                </a:solidFill>
              </a:rPr>
              <a:t>getkahoot.com</a:t>
            </a:r>
            <a:r>
              <a:rPr lang="en-US" sz="1100" b="0" dirty="0" smtClean="0">
                <a:solidFill>
                  <a:schemeClr val="accent3">
                    <a:lumMod val="75000"/>
                  </a:schemeClr>
                </a:solidFill>
              </a:rPr>
              <a:t>/blog/the-official-</a:t>
            </a:r>
            <a:r>
              <a:rPr lang="en-US" sz="1100" b="0" dirty="0" err="1" smtClean="0">
                <a:solidFill>
                  <a:schemeClr val="accent3">
                    <a:lumMod val="75000"/>
                  </a:schemeClr>
                </a:solidFill>
              </a:rPr>
              <a:t>kahoot</a:t>
            </a:r>
            <a:r>
              <a:rPr lang="en-US" sz="1100" b="0" dirty="0" smtClean="0">
                <a:solidFill>
                  <a:schemeClr val="accent3">
                    <a:lumMod val="75000"/>
                  </a:schemeClr>
                </a:solidFill>
              </a:rPr>
              <a:t>-professional-development-</a:t>
            </a:r>
            <a:r>
              <a:rPr lang="en-US" sz="1100" b="0" dirty="0" err="1" smtClean="0">
                <a:solidFill>
                  <a:schemeClr val="accent3">
                    <a:lumMod val="75000"/>
                  </a:schemeClr>
                </a:solidFill>
              </a:rPr>
              <a:t>superpack</a:t>
            </a:r>
            <a:endParaRPr lang="en-US" sz="1100" b="0" dirty="0">
              <a:solidFill>
                <a:schemeClr val="accent3">
                  <a:lumMod val="75000"/>
                </a:schemeClr>
              </a:solidFill>
            </a:endParaRPr>
          </a:p>
        </p:txBody>
      </p:sp>
    </p:spTree>
    <p:extLst>
      <p:ext uri="{BB962C8B-B14F-4D97-AF65-F5344CB8AC3E}">
        <p14:creationId xmlns:p14="http://schemas.microsoft.com/office/powerpoint/2010/main" val="3906726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61308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This may be the hardest part. Any good examples? What assessments have you felt good about? Why?</a:t>
            </a:r>
          </a:p>
          <a:p>
            <a:pPr lvl="0">
              <a:spcBef>
                <a:spcPts val="0"/>
              </a:spcBef>
              <a:buNone/>
            </a:pPr>
            <a:endParaRPr dirty="0"/>
          </a:p>
        </p:txBody>
      </p:sp>
    </p:spTree>
    <p:extLst>
      <p:ext uri="{BB962C8B-B14F-4D97-AF65-F5344CB8AC3E}">
        <p14:creationId xmlns:p14="http://schemas.microsoft.com/office/powerpoint/2010/main" val="3088219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Why</a:t>
            </a:r>
            <a:r>
              <a:rPr lang="en-US" baseline="0" dirty="0" smtClean="0"/>
              <a:t> is this important? </a:t>
            </a:r>
          </a:p>
          <a:p>
            <a:r>
              <a:rPr lang="en-US" baseline="0" dirty="0" smtClean="0"/>
              <a:t>Where does this happen now? </a:t>
            </a:r>
          </a:p>
          <a:p>
            <a:r>
              <a:rPr lang="en-US" baseline="0" dirty="0" smtClean="0"/>
              <a:t>This is one (of many) areas that digital technologies may be able to greatly help. </a:t>
            </a:r>
            <a:endParaRPr lang="en-US" dirty="0" smtClean="0"/>
          </a:p>
          <a:p>
            <a:endParaRPr lang="en-US" dirty="0" smtClean="0"/>
          </a:p>
          <a:p>
            <a:pPr lvl="0">
              <a:spcBef>
                <a:spcPts val="0"/>
              </a:spcBef>
              <a:buNone/>
            </a:pPr>
            <a:endParaRPr dirty="0"/>
          </a:p>
        </p:txBody>
      </p:sp>
    </p:spTree>
    <p:extLst>
      <p:ext uri="{BB962C8B-B14F-4D97-AF65-F5344CB8AC3E}">
        <p14:creationId xmlns:p14="http://schemas.microsoft.com/office/powerpoint/2010/main" val="1045921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This includes parents,</a:t>
            </a:r>
            <a:r>
              <a:rPr lang="en-US" baseline="0" dirty="0" smtClean="0"/>
              <a:t> families, the community, and where ever our learners will go in the future (college and or career).</a:t>
            </a:r>
            <a:endParaRPr lang="en-US" dirty="0" smtClean="0"/>
          </a:p>
        </p:txBody>
      </p:sp>
    </p:spTree>
    <p:extLst>
      <p:ext uri="{BB962C8B-B14F-4D97-AF65-F5344CB8AC3E}">
        <p14:creationId xmlns:p14="http://schemas.microsoft.com/office/powerpoint/2010/main" val="402663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baseline="0" dirty="0" smtClean="0"/>
              <a:t>And we know that technology can help measure and track learning.</a:t>
            </a:r>
            <a:endParaRPr lang="en-US" dirty="0" smtClean="0"/>
          </a:p>
        </p:txBody>
      </p:sp>
    </p:spTree>
    <p:extLst>
      <p:ext uri="{BB962C8B-B14F-4D97-AF65-F5344CB8AC3E}">
        <p14:creationId xmlns:p14="http://schemas.microsoft.com/office/powerpoint/2010/main" val="4240514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93550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528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011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They love seeing their progress and the areas they need to work on.  We always talk about how we can improve and what we can do differently in the future.  It also helps us work on our graphing skills (how many more words did you read this time than last time, what week did you score the best, the worst, etc.)</a:t>
            </a:r>
          </a:p>
          <a:p>
            <a:r>
              <a:rPr lang="en-US" dirty="0" smtClean="0"/>
              <a:t>It really helps them take ownership of their grades.... even as early as 2nd grade!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http://the-</a:t>
            </a:r>
            <a:r>
              <a:rPr lang="en-US" dirty="0" err="1" smtClean="0"/>
              <a:t>sharpenedpencil.blogspot.com</a:t>
            </a:r>
            <a:r>
              <a:rPr lang="en-US" dirty="0" smtClean="0"/>
              <a:t>/2013/11/thank-</a:t>
            </a:r>
            <a:r>
              <a:rPr lang="en-US" dirty="0" err="1" smtClean="0"/>
              <a:t>ful</a:t>
            </a:r>
            <a:r>
              <a:rPr lang="en-US" dirty="0" smtClean="0"/>
              <a:t>-teachers-</a:t>
            </a:r>
            <a:r>
              <a:rPr lang="en-US" dirty="0" err="1" smtClean="0"/>
              <a:t>thursday.html</a:t>
            </a:r>
            <a:r>
              <a:rPr lang="en-US" dirty="0" smtClean="0"/>
              <a:t>?&amp;</a:t>
            </a:r>
            <a:r>
              <a:rPr lang="en-US" dirty="0" err="1" smtClean="0"/>
              <a:t>cuid</a:t>
            </a:r>
            <a:r>
              <a:rPr lang="en-US" dirty="0" smtClean="0"/>
              <a:t>=307169e6b2a9247dc3309e703fe3683a</a:t>
            </a:r>
          </a:p>
          <a:p>
            <a:endParaRPr lang="en-US" dirty="0" smtClean="0"/>
          </a:p>
          <a:p>
            <a:endParaRPr lang="en-US" dirty="0"/>
          </a:p>
        </p:txBody>
      </p:sp>
    </p:spTree>
    <p:extLst>
      <p:ext uri="{BB962C8B-B14F-4D97-AF65-F5344CB8AC3E}">
        <p14:creationId xmlns:p14="http://schemas.microsoft.com/office/powerpoint/2010/main" val="3253760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When students track their own progress on assessments using graphic displays, the gains are even higher</a:t>
            </a:r>
            <a:r>
              <a:rPr lang="en-US" dirty="0" smtClean="0"/>
              <a:t>. Over my many years of working with teachers, I have had the opportunity to examine the effects of such an approach. In 14 different studies, teachers had students in one class track their progress on assessments; in a second class, these teachers taught the same content for the same length of time without having students track their progress (see </a:t>
            </a:r>
            <a:r>
              <a:rPr lang="en-US" dirty="0" smtClean="0">
                <a:hlinkClick r:id="rId3"/>
              </a:rPr>
              <a:t>www.marzanoresearch.com/research/strategy20_trackingprogress.aspx). On average, the practice of having students track their own progress was associated with a 32 percentile point gain in their achievement.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www.marzanoresearch.com</a:t>
            </a:r>
            <a:r>
              <a:rPr lang="en-US" dirty="0" smtClean="0"/>
              <a:t>/research/strategy20_trackingprogress.aspx</a:t>
            </a:r>
          </a:p>
          <a:p>
            <a:endParaRPr lang="en-US" dirty="0"/>
          </a:p>
        </p:txBody>
      </p:sp>
    </p:spTree>
    <p:extLst>
      <p:ext uri="{BB962C8B-B14F-4D97-AF65-F5344CB8AC3E}">
        <p14:creationId xmlns:p14="http://schemas.microsoft.com/office/powerpoint/2010/main" val="3909574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http://cbl-demo.ny01.slatepowered.net/</a:t>
            </a:r>
            <a:r>
              <a:rPr lang="en-US" dirty="0" err="1" smtClean="0"/>
              <a:t>cbl</a:t>
            </a:r>
            <a:r>
              <a:rPr lang="en-US" dirty="0" smtClean="0"/>
              <a:t>/</a:t>
            </a:r>
            <a:r>
              <a:rPr lang="en-US" dirty="0" err="1" smtClean="0"/>
              <a:t>teacher-dashboard?students</a:t>
            </a:r>
            <a:r>
              <a:rPr lang="en-US" dirty="0" smtClean="0"/>
              <a:t>=section+ELA-1&amp;content-area=ELA</a:t>
            </a:r>
            <a:endParaRPr lang="en-US" dirty="0"/>
          </a:p>
        </p:txBody>
      </p:sp>
    </p:spTree>
    <p:extLst>
      <p:ext uri="{BB962C8B-B14F-4D97-AF65-F5344CB8AC3E}">
        <p14:creationId xmlns:p14="http://schemas.microsoft.com/office/powerpoint/2010/main" val="4270114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u="none" kern="1200" baseline="0" dirty="0" smtClean="0">
                <a:solidFill>
                  <a:schemeClr val="tx1"/>
                </a:solidFill>
                <a:latin typeface="+mn-lt"/>
                <a:ea typeface="+mn-ea"/>
                <a:cs typeface="+mn-cs"/>
              </a:rPr>
              <a:t>Strategies are what we’re expecting at teacher practices to come out of the PLA</a:t>
            </a:r>
          </a:p>
          <a:p>
            <a:r>
              <a:rPr lang="en-US" sz="1100" u="none" kern="1200" baseline="0" dirty="0" smtClean="0">
                <a:solidFill>
                  <a:schemeClr val="tx1"/>
                </a:solidFill>
                <a:latin typeface="+mn-lt"/>
                <a:ea typeface="+mn-ea"/>
                <a:cs typeface="+mn-cs"/>
              </a:rPr>
              <a:t>	Active Student Responding choral responding guided notes response cards</a:t>
            </a:r>
          </a:p>
          <a:p>
            <a:r>
              <a:rPr lang="en-US" sz="1100" u="none" kern="1200" baseline="0" dirty="0" smtClean="0">
                <a:solidFill>
                  <a:schemeClr val="tx1"/>
                </a:solidFill>
                <a:latin typeface="+mn-lt"/>
                <a:ea typeface="+mn-ea"/>
                <a:cs typeface="+mn-cs"/>
              </a:rPr>
              <a:t>	Behavioral Momentum</a:t>
            </a:r>
          </a:p>
          <a:p>
            <a:r>
              <a:rPr lang="en-US" sz="1100" u="none" kern="1200" baseline="0" dirty="0" smtClean="0">
                <a:solidFill>
                  <a:schemeClr val="tx1"/>
                </a:solidFill>
                <a:latin typeface="+mn-lt"/>
                <a:ea typeface="+mn-ea"/>
                <a:cs typeface="+mn-cs"/>
              </a:rPr>
              <a:t>	Behavioral Objectives</a:t>
            </a:r>
          </a:p>
          <a:p>
            <a:r>
              <a:rPr lang="en-US" sz="1100" u="none" kern="1200" baseline="0" dirty="0" smtClean="0">
                <a:solidFill>
                  <a:schemeClr val="tx1"/>
                </a:solidFill>
                <a:latin typeface="+mn-lt"/>
                <a:ea typeface="+mn-ea"/>
                <a:cs typeface="+mn-cs"/>
              </a:rPr>
              <a:t>	Chaining backward, forward, total task</a:t>
            </a:r>
          </a:p>
          <a:p>
            <a:r>
              <a:rPr lang="en-US" sz="1100" u="none" kern="1200" baseline="0" dirty="0" smtClean="0">
                <a:solidFill>
                  <a:schemeClr val="tx1"/>
                </a:solidFill>
                <a:latin typeface="+mn-lt"/>
                <a:ea typeface="+mn-ea"/>
                <a:cs typeface="+mn-cs"/>
              </a:rPr>
              <a:t>	Contingent Attention &amp; Approval</a:t>
            </a:r>
          </a:p>
          <a:p>
            <a:r>
              <a:rPr lang="en-US" sz="1100" u="none" kern="1200" baseline="0" dirty="0" smtClean="0">
                <a:solidFill>
                  <a:schemeClr val="tx1"/>
                </a:solidFill>
                <a:latin typeface="+mn-lt"/>
                <a:ea typeface="+mn-ea"/>
                <a:cs typeface="+mn-cs"/>
              </a:rPr>
              <a:t>	Contingency Contract/Behavior Contract</a:t>
            </a:r>
          </a:p>
          <a:p>
            <a:r>
              <a:rPr lang="en-US" sz="1100" u="none" kern="1200" baseline="0" dirty="0" smtClean="0">
                <a:solidFill>
                  <a:schemeClr val="tx1"/>
                </a:solidFill>
                <a:latin typeface="+mn-lt"/>
                <a:ea typeface="+mn-ea"/>
                <a:cs typeface="+mn-cs"/>
              </a:rPr>
              <a:t>	Data-based Decision Making</a:t>
            </a:r>
          </a:p>
          <a:p>
            <a:r>
              <a:rPr lang="en-US" sz="1100" u="none" kern="1200" baseline="0" dirty="0" smtClean="0">
                <a:solidFill>
                  <a:schemeClr val="tx1"/>
                </a:solidFill>
                <a:latin typeface="+mn-lt"/>
                <a:ea typeface="+mn-ea"/>
                <a:cs typeface="+mn-cs"/>
              </a:rPr>
              <a:t>	Differential Reinforcement</a:t>
            </a:r>
          </a:p>
          <a:p>
            <a:r>
              <a:rPr lang="en-US" sz="1100" u="none" kern="1200" baseline="0" dirty="0" smtClean="0">
                <a:solidFill>
                  <a:schemeClr val="tx1"/>
                </a:solidFill>
                <a:latin typeface="+mn-lt"/>
                <a:ea typeface="+mn-ea"/>
                <a:cs typeface="+mn-cs"/>
              </a:rPr>
              <a:t>	Errorless Learning</a:t>
            </a:r>
          </a:p>
          <a:p>
            <a:r>
              <a:rPr lang="en-US" sz="1100" u="none" kern="1200" baseline="0" dirty="0" smtClean="0">
                <a:solidFill>
                  <a:schemeClr val="tx1"/>
                </a:solidFill>
                <a:latin typeface="+mn-lt"/>
                <a:ea typeface="+mn-ea"/>
                <a:cs typeface="+mn-cs"/>
              </a:rPr>
              <a:t>	Exclusion</a:t>
            </a:r>
          </a:p>
          <a:p>
            <a:r>
              <a:rPr lang="en-US" sz="1100" u="none" kern="1200" baseline="0" dirty="0" smtClean="0">
                <a:solidFill>
                  <a:schemeClr val="tx1"/>
                </a:solidFill>
                <a:latin typeface="+mn-lt"/>
                <a:ea typeface="+mn-ea"/>
                <a:cs typeface="+mn-cs"/>
              </a:rPr>
              <a:t>	Feedback (Immediate)</a:t>
            </a:r>
          </a:p>
          <a:p>
            <a:r>
              <a:rPr lang="en-US" sz="1100" u="none" kern="1200" baseline="0" dirty="0" smtClean="0">
                <a:solidFill>
                  <a:schemeClr val="tx1"/>
                </a:solidFill>
                <a:latin typeface="+mn-lt"/>
                <a:ea typeface="+mn-ea"/>
                <a:cs typeface="+mn-cs"/>
              </a:rPr>
              <a:t>	Fluency</a:t>
            </a:r>
          </a:p>
          <a:p>
            <a:r>
              <a:rPr lang="en-US" sz="1100" u="none" kern="1200" baseline="0" dirty="0" smtClean="0">
                <a:solidFill>
                  <a:schemeClr val="tx1"/>
                </a:solidFill>
                <a:latin typeface="+mn-lt"/>
                <a:ea typeface="+mn-ea"/>
                <a:cs typeface="+mn-cs"/>
              </a:rPr>
              <a:t>Functional Behavior Analysis/Assessment</a:t>
            </a:r>
          </a:p>
          <a:p>
            <a:r>
              <a:rPr lang="en-US" sz="1100" u="none" kern="1200" baseline="0" dirty="0" smtClean="0">
                <a:solidFill>
                  <a:schemeClr val="tx1"/>
                </a:solidFill>
                <a:latin typeface="+mn-lt"/>
                <a:ea typeface="+mn-ea"/>
                <a:cs typeface="+mn-cs"/>
              </a:rPr>
              <a:t>General Case/Multiple Exemplar Training</a:t>
            </a:r>
          </a:p>
          <a:p>
            <a:r>
              <a:rPr lang="en-US" sz="1100" u="none" kern="1200" baseline="0" dirty="0" smtClean="0">
                <a:solidFill>
                  <a:schemeClr val="tx1"/>
                </a:solidFill>
                <a:latin typeface="+mn-lt"/>
                <a:ea typeface="+mn-ea"/>
                <a:cs typeface="+mn-cs"/>
              </a:rPr>
              <a:t>Generalization Strategies</a:t>
            </a:r>
          </a:p>
          <a:p>
            <a:r>
              <a:rPr lang="en-US" sz="1100" u="none" kern="1200" baseline="0" dirty="0" smtClean="0">
                <a:solidFill>
                  <a:schemeClr val="tx1"/>
                </a:solidFill>
                <a:latin typeface="+mn-lt"/>
                <a:ea typeface="+mn-ea"/>
                <a:cs typeface="+mn-cs"/>
              </a:rPr>
              <a:t>Group Contingencies (GBG) dependent independent interdependent</a:t>
            </a:r>
          </a:p>
          <a:p>
            <a:r>
              <a:rPr lang="en-US" sz="1100" u="none" kern="1200" baseline="0" dirty="0" smtClean="0">
                <a:solidFill>
                  <a:schemeClr val="tx1"/>
                </a:solidFill>
                <a:latin typeface="+mn-lt"/>
                <a:ea typeface="+mn-ea"/>
                <a:cs typeface="+mn-cs"/>
              </a:rPr>
              <a:t>Incidental Teaching</a:t>
            </a:r>
          </a:p>
          <a:p>
            <a:r>
              <a:rPr lang="en-US" sz="1100" u="none" kern="1200" baseline="0" dirty="0" smtClean="0">
                <a:solidFill>
                  <a:schemeClr val="tx1"/>
                </a:solidFill>
                <a:latin typeface="+mn-lt"/>
                <a:ea typeface="+mn-ea"/>
                <a:cs typeface="+mn-cs"/>
              </a:rPr>
              <a:t>	Modeling and Imitation</a:t>
            </a:r>
          </a:p>
          <a:p>
            <a:r>
              <a:rPr lang="en-US" sz="1100" u="none" kern="1200" baseline="0" dirty="0" smtClean="0">
                <a:solidFill>
                  <a:schemeClr val="tx1"/>
                </a:solidFill>
                <a:latin typeface="+mn-lt"/>
                <a:ea typeface="+mn-ea"/>
                <a:cs typeface="+mn-cs"/>
              </a:rPr>
              <a:t>	Observational Learning</a:t>
            </a:r>
          </a:p>
          <a:p>
            <a:r>
              <a:rPr lang="en-US" sz="1100" u="none" kern="1200" baseline="0" dirty="0" smtClean="0">
                <a:solidFill>
                  <a:schemeClr val="tx1"/>
                </a:solidFill>
                <a:latin typeface="+mn-lt"/>
                <a:ea typeface="+mn-ea"/>
                <a:cs typeface="+mn-cs"/>
              </a:rPr>
              <a:t>	Planned Ignoring</a:t>
            </a:r>
          </a:p>
          <a:p>
            <a:r>
              <a:rPr lang="en-US" sz="1100" u="none" kern="1200" baseline="0" dirty="0" err="1" smtClean="0">
                <a:solidFill>
                  <a:schemeClr val="tx1"/>
                </a:solidFill>
                <a:latin typeface="+mn-lt"/>
                <a:ea typeface="+mn-ea"/>
                <a:cs typeface="+mn-cs"/>
              </a:rPr>
              <a:t>Premack</a:t>
            </a:r>
            <a:r>
              <a:rPr lang="en-US" sz="1100" u="none" kern="1200" baseline="0" dirty="0" smtClean="0">
                <a:solidFill>
                  <a:schemeClr val="tx1"/>
                </a:solidFill>
                <a:latin typeface="+mn-lt"/>
                <a:ea typeface="+mn-ea"/>
                <a:cs typeface="+mn-cs"/>
              </a:rPr>
              <a:t> Principle</a:t>
            </a:r>
          </a:p>
          <a:p>
            <a:r>
              <a:rPr lang="en-US" sz="1100" u="none" kern="1200" baseline="0" dirty="0" smtClean="0">
                <a:solidFill>
                  <a:schemeClr val="tx1"/>
                </a:solidFill>
                <a:latin typeface="+mn-lt"/>
                <a:ea typeface="+mn-ea"/>
                <a:cs typeface="+mn-cs"/>
              </a:rPr>
              <a:t>	Public Posting</a:t>
            </a:r>
          </a:p>
          <a:p>
            <a:r>
              <a:rPr lang="en-US" sz="1100" u="none" kern="1200" baseline="0" dirty="0" smtClean="0">
                <a:solidFill>
                  <a:schemeClr val="tx1"/>
                </a:solidFill>
                <a:latin typeface="+mn-lt"/>
                <a:ea typeface="+mn-ea"/>
                <a:cs typeface="+mn-cs"/>
              </a:rPr>
              <a:t>	Priming, Prompting, and Fading</a:t>
            </a:r>
          </a:p>
          <a:p>
            <a:r>
              <a:rPr lang="en-US" sz="1100" u="none" kern="1200" baseline="0" dirty="0" smtClean="0">
                <a:solidFill>
                  <a:schemeClr val="tx1"/>
                </a:solidFill>
                <a:latin typeface="+mn-lt"/>
                <a:ea typeface="+mn-ea"/>
                <a:cs typeface="+mn-cs"/>
              </a:rPr>
              <a:t>	Reinforcement Schedules</a:t>
            </a:r>
          </a:p>
          <a:p>
            <a:r>
              <a:rPr lang="en-US" sz="1100" u="none" kern="1200" baseline="0" dirty="0" smtClean="0">
                <a:solidFill>
                  <a:schemeClr val="tx1"/>
                </a:solidFill>
                <a:latin typeface="+mn-lt"/>
                <a:ea typeface="+mn-ea"/>
                <a:cs typeface="+mn-cs"/>
              </a:rPr>
              <a:t>	Response Cost</a:t>
            </a:r>
          </a:p>
          <a:p>
            <a:r>
              <a:rPr lang="en-US" sz="1100" u="none" kern="1200" baseline="0" dirty="0" smtClean="0">
                <a:solidFill>
                  <a:schemeClr val="tx1"/>
                </a:solidFill>
                <a:latin typeface="+mn-lt"/>
                <a:ea typeface="+mn-ea"/>
                <a:cs typeface="+mn-cs"/>
              </a:rPr>
              <a:t>	Shaping</a:t>
            </a:r>
          </a:p>
          <a:p>
            <a:r>
              <a:rPr lang="en-US" sz="1100" u="none" kern="1200" baseline="0" dirty="0" smtClean="0">
                <a:solidFill>
                  <a:schemeClr val="tx1"/>
                </a:solidFill>
                <a:latin typeface="+mn-lt"/>
                <a:ea typeface="+mn-ea"/>
                <a:cs typeface="+mn-cs"/>
              </a:rPr>
              <a:t>Stimulus Control Procedures</a:t>
            </a:r>
          </a:p>
          <a:p>
            <a:r>
              <a:rPr lang="en-US" sz="1100" u="none" kern="1200" baseline="0" dirty="0" smtClean="0">
                <a:solidFill>
                  <a:schemeClr val="tx1"/>
                </a:solidFill>
                <a:latin typeface="+mn-lt"/>
                <a:ea typeface="+mn-ea"/>
                <a:cs typeface="+mn-cs"/>
              </a:rPr>
              <a:t>Stimulus Discrimination Procedures</a:t>
            </a:r>
          </a:p>
          <a:p>
            <a:r>
              <a:rPr lang="en-US" sz="1100" u="none" kern="1200" baseline="0" dirty="0" smtClean="0">
                <a:solidFill>
                  <a:schemeClr val="tx1"/>
                </a:solidFill>
                <a:latin typeface="+mn-lt"/>
                <a:ea typeface="+mn-ea"/>
                <a:cs typeface="+mn-cs"/>
              </a:rPr>
              <a:t>Task Analysis</a:t>
            </a:r>
          </a:p>
          <a:p>
            <a:r>
              <a:rPr lang="en-US" sz="1100" u="none" kern="1200" baseline="0" dirty="0" smtClean="0">
                <a:solidFill>
                  <a:schemeClr val="tx1"/>
                </a:solidFill>
                <a:latin typeface="+mn-lt"/>
                <a:ea typeface="+mn-ea"/>
                <a:cs typeface="+mn-cs"/>
              </a:rPr>
              <a:t>Time Delay</a:t>
            </a:r>
          </a:p>
          <a:p>
            <a:r>
              <a:rPr lang="en-US" sz="1100" u="none" kern="1200" baseline="0" dirty="0" smtClean="0">
                <a:solidFill>
                  <a:schemeClr val="tx1"/>
                </a:solidFill>
                <a:latin typeface="+mn-lt"/>
                <a:ea typeface="+mn-ea"/>
                <a:cs typeface="+mn-cs"/>
              </a:rPr>
              <a:t>Timeout</a:t>
            </a:r>
          </a:p>
          <a:p>
            <a:r>
              <a:rPr lang="en-US" sz="1100" u="none" kern="1200" baseline="0" dirty="0" smtClean="0">
                <a:solidFill>
                  <a:schemeClr val="tx1"/>
                </a:solidFill>
                <a:latin typeface="+mn-lt"/>
                <a:ea typeface="+mn-ea"/>
                <a:cs typeface="+mn-cs"/>
              </a:rPr>
              <a:t>Token Economy</a:t>
            </a:r>
            <a:endParaRPr lang="en-US" dirty="0"/>
          </a:p>
        </p:txBody>
      </p:sp>
    </p:spTree>
    <p:extLst>
      <p:ext uri="{BB962C8B-B14F-4D97-AF65-F5344CB8AC3E}">
        <p14:creationId xmlns:p14="http://schemas.microsoft.com/office/powerpoint/2010/main" val="2370282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latin typeface="+mn-lt"/>
                <a:ea typeface="+mn-ea"/>
                <a:cs typeface="+mn-cs"/>
              </a:rPr>
              <a:t>Research well documents that </a:t>
            </a:r>
            <a:r>
              <a:rPr lang="en-US" sz="1100" b="1" kern="1200" dirty="0" smtClean="0">
                <a:solidFill>
                  <a:schemeClr val="tx1"/>
                </a:solidFill>
                <a:latin typeface="+mn-lt"/>
                <a:ea typeface="+mn-ea"/>
                <a:cs typeface="+mn-cs"/>
              </a:rPr>
              <a:t>the most important factor affecting student learning is the teacher</a:t>
            </a:r>
            <a:r>
              <a:rPr lang="en-US" sz="1100" kern="1200" dirty="0" smtClean="0">
                <a:solidFill>
                  <a:schemeClr val="tx1"/>
                </a:solidFill>
                <a:latin typeface="+mn-lt"/>
                <a:ea typeface="+mn-ea"/>
                <a:cs typeface="+mn-cs"/>
              </a:rPr>
              <a:t>. The clear, immediate and actionable implication of this finding is that perhaps more can be done to improve education by improving the effectiveness of teachers than by any other single factor. Effective teachers appear to be effective with students of all achievement levels, regardless of how</a:t>
            </a:r>
            <a:r>
              <a:rPr lang="en-US" sz="1100" kern="1200" baseline="0" dirty="0" smtClean="0">
                <a:solidFill>
                  <a:schemeClr val="tx1"/>
                </a:solidFill>
                <a:latin typeface="+mn-lt"/>
                <a:ea typeface="+mn-ea"/>
                <a:cs typeface="+mn-cs"/>
              </a:rPr>
              <a:t> diverse their classroom may be.  The takeaway: What teachers do, matters. So let’s give them lots of good things to do, to support personalized learning and learner achievement.</a:t>
            </a:r>
            <a:endParaRPr lang="en-US" dirty="0" smtClean="0"/>
          </a:p>
          <a:p>
            <a:endParaRPr lang="en-US" dirty="0" smtClean="0"/>
          </a:p>
          <a:p>
            <a:r>
              <a:rPr lang="en-US" dirty="0" smtClean="0"/>
              <a:t>Quote</a:t>
            </a:r>
            <a:r>
              <a:rPr lang="en-US" baseline="0" dirty="0" smtClean="0"/>
              <a:t> Source: </a:t>
            </a:r>
            <a:r>
              <a:rPr lang="en-US" sz="1100" kern="1200" dirty="0" smtClean="0">
                <a:solidFill>
                  <a:schemeClr val="tx1"/>
                </a:solidFill>
                <a:latin typeface="+mn-lt"/>
                <a:ea typeface="+mn-ea"/>
                <a:cs typeface="+mn-cs"/>
              </a:rPr>
              <a:t>Sanders, W. L., &amp; Rivers, J. C. (1996). </a:t>
            </a:r>
            <a:r>
              <a:rPr lang="en-US" sz="1100" i="1" kern="1200" dirty="0" smtClean="0">
                <a:solidFill>
                  <a:schemeClr val="tx1"/>
                </a:solidFill>
                <a:latin typeface="+mn-lt"/>
                <a:ea typeface="+mn-ea"/>
                <a:cs typeface="+mn-cs"/>
              </a:rPr>
              <a:t>Cumulative and residual effects of teachers on future student academic achievement</a:t>
            </a:r>
            <a:r>
              <a:rPr lang="en-US" sz="1100" i="0" kern="1200" dirty="0" smtClean="0">
                <a:solidFill>
                  <a:schemeClr val="tx1"/>
                </a:solidFill>
                <a:latin typeface="+mn-lt"/>
                <a:ea typeface="+mn-ea"/>
                <a:cs typeface="+mn-cs"/>
              </a:rPr>
              <a:t> (Research Progress Report). Knoxville, TN: University of Tennessee Value-Added Research and Assessment Center.</a:t>
            </a:r>
          </a:p>
          <a:p>
            <a:r>
              <a:rPr lang="en-US" sz="1100" i="0" kern="1200" dirty="0" smtClean="0">
                <a:solidFill>
                  <a:schemeClr val="tx1"/>
                </a:solidFill>
                <a:latin typeface="+mn-lt"/>
                <a:ea typeface="+mn-ea"/>
                <a:cs typeface="+mn-cs"/>
              </a:rPr>
              <a:t>Also</a:t>
            </a:r>
            <a:r>
              <a:rPr lang="en-US" sz="1100" i="0" kern="1200" baseline="0" dirty="0" smtClean="0">
                <a:solidFill>
                  <a:schemeClr val="tx1"/>
                </a:solidFill>
                <a:latin typeface="+mn-lt"/>
                <a:ea typeface="+mn-ea"/>
                <a:cs typeface="+mn-cs"/>
              </a:rPr>
              <a:t> found in: http://</a:t>
            </a:r>
            <a:r>
              <a:rPr lang="en-US" sz="1100" i="0" kern="1200" baseline="0" dirty="0" err="1" smtClean="0">
                <a:solidFill>
                  <a:schemeClr val="tx1"/>
                </a:solidFill>
                <a:latin typeface="+mn-lt"/>
                <a:ea typeface="+mn-ea"/>
                <a:cs typeface="+mn-cs"/>
              </a:rPr>
              <a:t>www.ascd.org</a:t>
            </a:r>
            <a:r>
              <a:rPr lang="en-US" sz="1100" i="0" kern="1200" baseline="0" dirty="0" smtClean="0">
                <a:solidFill>
                  <a:schemeClr val="tx1"/>
                </a:solidFill>
                <a:latin typeface="+mn-lt"/>
                <a:ea typeface="+mn-ea"/>
                <a:cs typeface="+mn-cs"/>
              </a:rPr>
              <a:t>/publications/books/104136/chapters/The-Power-of-an-Effective-Teacher-and-Why-We-Should-Assess-It.aspx#fn4</a:t>
            </a:r>
            <a:endParaRPr lang="en-US" dirty="0"/>
          </a:p>
        </p:txBody>
      </p:sp>
    </p:spTree>
    <p:extLst>
      <p:ext uri="{BB962C8B-B14F-4D97-AF65-F5344CB8AC3E}">
        <p14:creationId xmlns:p14="http://schemas.microsoft.com/office/powerpoint/2010/main" val="3976552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Ask</a:t>
            </a:r>
            <a:r>
              <a:rPr lang="en-US" baseline="0" dirty="0" smtClean="0"/>
              <a:t> the question, “So, what to teachers typically do?” Ask the group the onscreen question, “What’s the most common mode of instruction? Rephrase if necessary: How is must instruction provided? What teaching format is most common? </a:t>
            </a:r>
          </a:p>
          <a:p>
            <a:pPr lvl="0">
              <a:spcBef>
                <a:spcPts val="0"/>
              </a:spcBef>
              <a:buNone/>
            </a:pPr>
            <a:r>
              <a:rPr lang="en-US" baseline="0" dirty="0" smtClean="0"/>
              <a:t>Answer on next slide.</a:t>
            </a:r>
            <a:endParaRPr dirty="0"/>
          </a:p>
        </p:txBody>
      </p:sp>
    </p:spTree>
    <p:extLst>
      <p:ext uri="{BB962C8B-B14F-4D97-AF65-F5344CB8AC3E}">
        <p14:creationId xmlns:p14="http://schemas.microsoft.com/office/powerpoint/2010/main" val="1103674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u="none" kern="1200" baseline="0" dirty="0" smtClean="0">
                <a:solidFill>
                  <a:schemeClr val="tx1"/>
                </a:solidFill>
                <a:latin typeface="+mn-lt"/>
                <a:ea typeface="+mn-ea"/>
                <a:cs typeface="+mn-cs"/>
              </a:rPr>
              <a:t>Answer: Teacher-directed, whole group instruction.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u="none" kern="1200" baseline="0" dirty="0" smtClean="0">
                <a:solidFill>
                  <a:schemeClr val="tx1"/>
                </a:solidFill>
                <a:latin typeface="+mn-lt"/>
                <a:ea typeface="+mn-ea"/>
                <a:cs typeface="+mn-cs"/>
              </a:rPr>
              <a:t>Group instruction challenges teachers to do all of the things listed here. Just maintaining students’ attention during a lesson is an achievement, and when we manage to do that we often accept it as evidence of a successful lesson. But it’s a mistake to assume that students are learning when they “pay attention.”  There’s a lot more going on, and more teacher’s can do </a:t>
            </a:r>
            <a:endParaRPr lang="en-US" dirty="0" smtClean="0"/>
          </a:p>
          <a:p>
            <a:pPr lvl="0">
              <a:spcBef>
                <a:spcPts val="0"/>
              </a:spcBef>
              <a:buNone/>
            </a:pPr>
            <a:endParaRPr dirty="0"/>
          </a:p>
        </p:txBody>
      </p:sp>
    </p:spTree>
    <p:extLst>
      <p:ext uri="{BB962C8B-B14F-4D97-AF65-F5344CB8AC3E}">
        <p14:creationId xmlns:p14="http://schemas.microsoft.com/office/powerpoint/2010/main" val="1641112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Available,</a:t>
            </a:r>
            <a:r>
              <a:rPr lang="en-US" baseline="0" dirty="0" smtClean="0"/>
              <a:t> Allocated, and Instructional Time are calendar or clock based indicators of time, reported as days, hours, or courses. They do little to help us know how much a student is learning.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Academic Learning Time and Time on Task are also time based measures, often reported in minutes or percentages. But they are very rough, and still don’t give us a true indication of how much a student is learning.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Opportunity to respond is better, at least we know more information about instruction. But it’s still not enough. A teacher may hand out a 10 item quiz, but how many did the student actually do? There were 10 opportunities to respond, but maybe only 5, or 7, or 3 actual responses.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Active student response gets us the closest to actual student learning. With it we can increase engagement, response opportunities, and know “at the moment of teaching” who is responding and what they do or don’t know.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a:t>
            </a:r>
            <a:r>
              <a:rPr lang="en-US" sz="1100" b="1" kern="1200" dirty="0" smtClean="0">
                <a:solidFill>
                  <a:schemeClr val="tx1"/>
                </a:solidFill>
                <a:effectLst/>
                <a:latin typeface="+mn-lt"/>
                <a:ea typeface="+mn-ea"/>
                <a:cs typeface="+mn-cs"/>
              </a:rPr>
              <a:t>ASR COMPARED WITH OTHER COMMONLY USED MEASURES OF INSTRUCTIONAL DELIVERY AND STUDENT PARTICIPATION. ADAPTED FROM HEWARD, 1994, P. 287 </a:t>
            </a:r>
            <a:endParaRPr lang="en-US" dirty="0" smtClean="0"/>
          </a:p>
          <a:p>
            <a:endParaRPr lang="en-US" dirty="0"/>
          </a:p>
        </p:txBody>
      </p:sp>
    </p:spTree>
    <p:extLst>
      <p:ext uri="{BB962C8B-B14F-4D97-AF65-F5344CB8AC3E}">
        <p14:creationId xmlns:p14="http://schemas.microsoft.com/office/powerpoint/2010/main" val="394248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68365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100" kern="1200" dirty="0" smtClean="0">
                <a:solidFill>
                  <a:schemeClr val="tx1"/>
                </a:solidFill>
                <a:latin typeface="+mn-lt"/>
                <a:ea typeface="+mn-ea"/>
                <a:cs typeface="+mn-cs"/>
              </a:rPr>
              <a:t>effective for providing multiple opportunities to deepen declarative knowledge</a:t>
            </a:r>
          </a:p>
          <a:p>
            <a:pPr lvl="0">
              <a:spcBef>
                <a:spcPts val="0"/>
              </a:spcBef>
              <a:buNone/>
            </a:pPr>
            <a:r>
              <a:rPr lang="en-US" sz="1100" kern="1200" dirty="0" smtClean="0">
                <a:solidFill>
                  <a:schemeClr val="tx1"/>
                </a:solidFill>
                <a:latin typeface="+mn-lt"/>
                <a:ea typeface="+mn-ea"/>
                <a:cs typeface="+mn-cs"/>
              </a:rPr>
              <a:t>Unlike traditional one-student-at-a-time response modes (e.g., </a:t>
            </a:r>
            <a:r>
              <a:rPr lang="en-US" sz="1100" kern="1200" dirty="0" err="1" smtClean="0">
                <a:solidFill>
                  <a:schemeClr val="tx1"/>
                </a:solidFill>
                <a:latin typeface="+mn-lt"/>
                <a:ea typeface="+mn-ea"/>
                <a:cs typeface="+mn-cs"/>
              </a:rPr>
              <a:t>handraising</a:t>
            </a:r>
            <a:r>
              <a:rPr lang="en-US" sz="1100" kern="1200" dirty="0" smtClean="0">
                <a:solidFill>
                  <a:schemeClr val="tx1"/>
                </a:solidFill>
                <a:latin typeface="+mn-lt"/>
                <a:ea typeface="+mn-ea"/>
                <a:cs typeface="+mn-cs"/>
              </a:rPr>
              <a:t>), choral response provides every student with an opportunity to actively respond to every question posed during instruction.</a:t>
            </a:r>
            <a:endParaRPr dirty="0"/>
          </a:p>
        </p:txBody>
      </p:sp>
    </p:spTree>
    <p:extLst>
      <p:ext uri="{BB962C8B-B14F-4D97-AF65-F5344CB8AC3E}">
        <p14:creationId xmlns:p14="http://schemas.microsoft.com/office/powerpoint/2010/main" val="86339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02472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indent="-330200">
              <a:spcBef>
                <a:spcPts val="2200"/>
              </a:spcBef>
              <a:buSzPct val="60000"/>
              <a:buBlip>
                <a:blip r:embed="rId3"/>
              </a:buBlip>
              <a:defRPr sz="2600"/>
            </a:pPr>
            <a:r>
              <a:rPr lang="en-US" dirty="0" smtClean="0"/>
              <a:t>When teachers present choral responding at a lively pace, their students . . emit more responses </a:t>
            </a:r>
          </a:p>
          <a:p>
            <a:pPr marL="330200" indent="-330200">
              <a:spcBef>
                <a:spcPts val="2200"/>
              </a:spcBef>
              <a:buSzPct val="60000"/>
              <a:buBlip>
                <a:blip r:embed="rId3"/>
              </a:buBlip>
              <a:defRPr sz="2600"/>
            </a:pPr>
            <a:r>
              <a:rPr lang="en-US" dirty="0" smtClean="0"/>
              <a:t>respond with higher accuracy</a:t>
            </a:r>
          </a:p>
          <a:p>
            <a:pPr marL="330200" indent="-330200">
              <a:spcBef>
                <a:spcPts val="2200"/>
              </a:spcBef>
              <a:buSzPct val="60000"/>
              <a:buBlip>
                <a:blip r:embed="rId3"/>
              </a:buBlip>
              <a:defRPr sz="2600"/>
            </a:pPr>
            <a:r>
              <a:rPr lang="en-US" dirty="0" smtClean="0"/>
              <a:t>engage in less off-task and disruptive behavior </a:t>
            </a:r>
          </a:p>
          <a:p>
            <a:endParaRPr lang="en-US" dirty="0"/>
          </a:p>
        </p:txBody>
      </p:sp>
    </p:spTree>
    <p:extLst>
      <p:ext uri="{BB962C8B-B14F-4D97-AF65-F5344CB8AC3E}">
        <p14:creationId xmlns:p14="http://schemas.microsoft.com/office/powerpoint/2010/main" val="1693597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3357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5853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6434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9623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 response card is any sign which can be held up simultaneously by all students in response to a question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A potential advantage of RC over choral responding: </a:t>
            </a:r>
            <a:r>
              <a:rPr lang="en-US" b="1" i="1" dirty="0" smtClean="0">
                <a:solidFill>
                  <a:srgbClr val="1822CD"/>
                </a:solidFill>
              </a:rPr>
              <a:t>easier for teacher to assess each student</a:t>
            </a:r>
            <a:r>
              <a:rPr lang="en-US" b="1" i="1" dirty="0" smtClean="0">
                <a:solidFill>
                  <a:srgbClr val="1822CD"/>
                </a:solidFill>
                <a:latin typeface="+mn-lt"/>
                <a:ea typeface="Arial"/>
                <a:cs typeface="Arial"/>
                <a:sym typeface="Arial"/>
              </a:rPr>
              <a:t>’</a:t>
            </a:r>
            <a:r>
              <a:rPr lang="en-US" b="1" i="1" dirty="0" smtClean="0">
                <a:solidFill>
                  <a:srgbClr val="1822CD"/>
                </a:solidFill>
              </a:rPr>
              <a:t>s performance</a:t>
            </a:r>
            <a:r>
              <a:rPr lang="en-US" i="1" dirty="0" smtClean="0">
                <a:solidFill>
                  <a:srgbClr val="1822CD"/>
                </a:solidFill>
              </a:rPr>
              <a:t>.</a:t>
            </a:r>
          </a:p>
          <a:p>
            <a:pPr lvl="0">
              <a:spcBef>
                <a:spcPts val="0"/>
              </a:spcBef>
              <a:buNone/>
            </a:pPr>
            <a:endParaRPr dirty="0"/>
          </a:p>
        </p:txBody>
      </p:sp>
    </p:spTree>
    <p:extLst>
      <p:ext uri="{BB962C8B-B14F-4D97-AF65-F5344CB8AC3E}">
        <p14:creationId xmlns:p14="http://schemas.microsoft.com/office/powerpoint/2010/main" val="3424578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3882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After:  </a:t>
            </a:r>
          </a:p>
          <a:p>
            <a:r>
              <a:rPr lang="en-US" dirty="0" smtClean="0"/>
              <a:t>‘s:  It’s </a:t>
            </a:r>
            <a:r>
              <a:rPr lang="en-US" dirty="0" err="1" smtClean="0"/>
              <a:t>Geralds</a:t>
            </a:r>
            <a:r>
              <a:rPr lang="en-US" dirty="0" smtClean="0"/>
              <a:t> hat.  All</a:t>
            </a:r>
            <a:r>
              <a:rPr lang="en-US" baseline="0" dirty="0" smtClean="0"/>
              <a:t> the</a:t>
            </a:r>
            <a:r>
              <a:rPr lang="en-US" dirty="0" smtClean="0"/>
              <a:t> </a:t>
            </a:r>
            <a:r>
              <a:rPr lang="en-US" baseline="0" dirty="0" smtClean="0"/>
              <a:t>teachers new plan</a:t>
            </a:r>
            <a:r>
              <a:rPr lang="en-US" dirty="0" smtClean="0"/>
              <a:t>;</a:t>
            </a:r>
            <a:r>
              <a:rPr lang="en-US" baseline="0" dirty="0" smtClean="0"/>
              <a:t> The team’s uniform;</a:t>
            </a:r>
            <a:r>
              <a:rPr lang="en-US" dirty="0" smtClean="0"/>
              <a:t>  </a:t>
            </a:r>
          </a:p>
          <a:p>
            <a:r>
              <a:rPr lang="en-US" dirty="0" smtClean="0"/>
              <a:t>American</a:t>
            </a:r>
            <a:r>
              <a:rPr lang="en-US" baseline="0" dirty="0" smtClean="0"/>
              <a:t> </a:t>
            </a:r>
            <a:r>
              <a:rPr lang="en-US" baseline="0" dirty="0" err="1" smtClean="0"/>
              <a:t>vs</a:t>
            </a:r>
            <a:r>
              <a:rPr lang="en-US" baseline="0" dirty="0" smtClean="0"/>
              <a:t> British spellings</a:t>
            </a:r>
          </a:p>
          <a:p>
            <a:r>
              <a:rPr lang="en-US" baseline="0" dirty="0" smtClean="0"/>
              <a:t>Describe something, what color is it?</a:t>
            </a:r>
          </a:p>
          <a:p>
            <a:r>
              <a:rPr lang="en-US" baseline="0" dirty="0" smtClean="0"/>
              <a:t>Kinds of paintings.</a:t>
            </a:r>
            <a:endParaRPr lang="en-US" dirty="0"/>
          </a:p>
        </p:txBody>
      </p:sp>
    </p:spTree>
    <p:extLst>
      <p:ext uri="{BB962C8B-B14F-4D97-AF65-F5344CB8AC3E}">
        <p14:creationId xmlns:p14="http://schemas.microsoft.com/office/powerpoint/2010/main" val="3898013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400">
              <a:lnSpc>
                <a:spcPct val="100000"/>
              </a:lnSpc>
              <a:spcBef>
                <a:spcPts val="400"/>
              </a:spcBef>
              <a:defRPr sz="1200">
                <a:latin typeface="Times"/>
                <a:ea typeface="Times"/>
                <a:cs typeface="Times"/>
                <a:sym typeface="Times"/>
              </a:defRPr>
            </a:pPr>
            <a:r>
              <a:rPr lang="en-US" dirty="0" smtClean="0"/>
              <a:t>A potential advantage of RC over choral responding: </a:t>
            </a:r>
            <a:r>
              <a:rPr lang="en-US" b="1" i="1" dirty="0" smtClean="0">
                <a:solidFill>
                  <a:srgbClr val="1822CD"/>
                </a:solidFill>
              </a:rPr>
              <a:t>easier for teacher to assess each student</a:t>
            </a:r>
            <a:r>
              <a:rPr lang="en-US" b="1" i="1" dirty="0" smtClean="0">
                <a:solidFill>
                  <a:srgbClr val="1822CD"/>
                </a:solidFill>
                <a:latin typeface="Arial"/>
                <a:ea typeface="Arial"/>
                <a:cs typeface="Arial"/>
                <a:sym typeface="Arial"/>
              </a:rPr>
              <a:t>’</a:t>
            </a:r>
            <a:r>
              <a:rPr lang="en-US" b="1" i="1" dirty="0" smtClean="0">
                <a:solidFill>
                  <a:srgbClr val="1822CD"/>
                </a:solidFill>
              </a:rPr>
              <a:t>s performance</a:t>
            </a:r>
            <a:r>
              <a:rPr lang="en-US" i="1" dirty="0" smtClean="0">
                <a:solidFill>
                  <a:srgbClr val="1822CD"/>
                </a:solidFill>
              </a:rPr>
              <a:t>.</a:t>
            </a:r>
          </a:p>
          <a:p>
            <a:endParaRPr lang="en-US" dirty="0"/>
          </a:p>
        </p:txBody>
      </p:sp>
    </p:spTree>
    <p:extLst>
      <p:ext uri="{BB962C8B-B14F-4D97-AF65-F5344CB8AC3E}">
        <p14:creationId xmlns:p14="http://schemas.microsoft.com/office/powerpoint/2010/main" val="17229507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9762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68196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5300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 response card is any sign which can be held up simultaneously by all students in response to a question </a:t>
            </a:r>
            <a:endParaRPr dirty="0"/>
          </a:p>
        </p:txBody>
      </p:sp>
    </p:spTree>
    <p:extLst>
      <p:ext uri="{BB962C8B-B14F-4D97-AF65-F5344CB8AC3E}">
        <p14:creationId xmlns:p14="http://schemas.microsoft.com/office/powerpoint/2010/main" val="1622509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474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7047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a:ea typeface="Times"/>
                <a:cs typeface="Times"/>
                <a:sym typeface="Times"/>
              </a:defRPr>
            </a:lvl1pPr>
          </a:lstStyle>
          <a:p>
            <a:pPr algn="r"/>
            <a:r>
              <a:rPr lang="en-US" sz="1200" kern="1200" dirty="0" smtClean="0">
                <a:solidFill>
                  <a:schemeClr val="tx1"/>
                </a:solidFill>
                <a:latin typeface="Times"/>
                <a:ea typeface="Times"/>
                <a:cs typeface="Times"/>
                <a:sym typeface="Times"/>
              </a:rPr>
              <a:t>Courtesy: Moira </a:t>
            </a:r>
            <a:r>
              <a:rPr lang="en-US" sz="1200" kern="1200" dirty="0" err="1" smtClean="0">
                <a:solidFill>
                  <a:schemeClr val="tx1"/>
                </a:solidFill>
                <a:latin typeface="Times"/>
                <a:ea typeface="Times"/>
                <a:cs typeface="Times"/>
                <a:sym typeface="Times"/>
              </a:rPr>
              <a:t>Konrad</a:t>
            </a:r>
            <a:r>
              <a:rPr lang="en-US" sz="1200" kern="1200" dirty="0" smtClean="0">
                <a:solidFill>
                  <a:schemeClr val="tx1"/>
                </a:solidFill>
                <a:latin typeface="Times"/>
                <a:ea typeface="Times"/>
                <a:cs typeface="Times"/>
                <a:sym typeface="Times"/>
              </a:rPr>
              <a:t>, The Ohio State University</a:t>
            </a:r>
            <a:endParaRPr lang="en-US" sz="1200" kern="1200" dirty="0">
              <a:solidFill>
                <a:schemeClr val="tx1"/>
              </a:solidFill>
              <a:latin typeface="Times"/>
              <a:ea typeface="Times"/>
              <a:cs typeface="Times"/>
              <a:sym typeface="Times"/>
            </a:endParaRPr>
          </a:p>
        </p:txBody>
      </p:sp>
    </p:spTree>
    <p:extLst>
      <p:ext uri="{BB962C8B-B14F-4D97-AF65-F5344CB8AC3E}">
        <p14:creationId xmlns:p14="http://schemas.microsoft.com/office/powerpoint/2010/main" val="2903690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116532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30200" indent="-330200">
              <a:spcBef>
                <a:spcPts val="2200"/>
              </a:spcBef>
              <a:buSzPct val="60000"/>
              <a:buBlip>
                <a:blip r:embed="rId3"/>
              </a:buBlip>
              <a:defRPr sz="2600"/>
            </a:pPr>
            <a:r>
              <a:rPr lang="en-US" dirty="0" smtClean="0"/>
              <a:t>When teachers present choral responding at a lively pace, their students . . emit more responses </a:t>
            </a:r>
          </a:p>
          <a:p>
            <a:pPr marL="330200" indent="-330200">
              <a:spcBef>
                <a:spcPts val="2200"/>
              </a:spcBef>
              <a:buSzPct val="60000"/>
              <a:buBlip>
                <a:blip r:embed="rId3"/>
              </a:buBlip>
              <a:defRPr sz="2600"/>
            </a:pPr>
            <a:r>
              <a:rPr lang="en-US" dirty="0" smtClean="0"/>
              <a:t>respond with higher accuracy</a:t>
            </a:r>
          </a:p>
          <a:p>
            <a:pPr marL="330200" indent="-330200">
              <a:spcBef>
                <a:spcPts val="2200"/>
              </a:spcBef>
              <a:buSzPct val="60000"/>
              <a:buBlip>
                <a:blip r:embed="rId3"/>
              </a:buBlip>
              <a:defRPr sz="2600"/>
            </a:pPr>
            <a:r>
              <a:rPr lang="en-US" dirty="0" smtClean="0"/>
              <a:t>engage in less off-task and disruptive behavior </a:t>
            </a:r>
          </a:p>
          <a:p>
            <a:endParaRPr lang="en-US" dirty="0"/>
          </a:p>
        </p:txBody>
      </p:sp>
    </p:spTree>
    <p:extLst>
      <p:ext uri="{BB962C8B-B14F-4D97-AF65-F5344CB8AC3E}">
        <p14:creationId xmlns:p14="http://schemas.microsoft.com/office/powerpoint/2010/main" val="1594384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5170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dirty="0" smtClean="0"/>
              <a:t>15 minute break</a:t>
            </a:r>
            <a:endParaRPr lang="en-US" dirty="0"/>
          </a:p>
        </p:txBody>
      </p:sp>
    </p:spTree>
    <p:extLst>
      <p:ext uri="{BB962C8B-B14F-4D97-AF65-F5344CB8AC3E}">
        <p14:creationId xmlns:p14="http://schemas.microsoft.com/office/powerpoint/2010/main" val="40151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Screen</a:t>
            </a:r>
            <a:r>
              <a:rPr lang="en-US" baseline="0" dirty="0"/>
              <a:t> is a video to show explaining different modes.</a:t>
            </a:r>
            <a:endParaRPr dirty="0"/>
          </a:p>
        </p:txBody>
      </p:sp>
    </p:spTree>
    <p:extLst>
      <p:ext uri="{BB962C8B-B14F-4D97-AF65-F5344CB8AC3E}">
        <p14:creationId xmlns:p14="http://schemas.microsoft.com/office/powerpoint/2010/main" val="125369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86238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651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17884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p:nvPr/>
        </p:nvSpPr>
        <p:spPr>
          <a:xfrm>
            <a:off x="0" y="4288500"/>
            <a:ext cx="91440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0"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1" name="Shape 1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14" name="Shape 14"/>
          <p:cNvSpPr txBox="1">
            <a:spLocks noGrp="1"/>
          </p:cNvSpPr>
          <p:nvPr>
            <p:ph type="ctrTitle"/>
          </p:nvPr>
        </p:nvSpPr>
        <p:spPr>
          <a:xfrm>
            <a:off x="685800" y="2601425"/>
            <a:ext cx="5810400" cy="1159799"/>
          </a:xfrm>
          <a:prstGeom prst="rect">
            <a:avLst/>
          </a:prstGeom>
        </p:spPr>
        <p:txBody>
          <a:bodyPr lIns="91425" tIns="91425" rIns="91425" bIns="91425" anchor="b" anchorCtr="0"/>
          <a:lstStyle>
            <a:lvl1pPr lvl="0">
              <a:spcBef>
                <a:spcPts val="0"/>
              </a:spcBef>
              <a:buSzPct val="100000"/>
              <a:defRPr sz="4800"/>
            </a:lvl1pPr>
            <a:lvl2pPr lvl="1" algn="ctr">
              <a:spcBef>
                <a:spcPts val="0"/>
              </a:spcBef>
              <a:buSzPct val="100000"/>
              <a:defRPr sz="6000"/>
            </a:lvl2pPr>
            <a:lvl3pPr lvl="2" algn="ctr">
              <a:spcBef>
                <a:spcPts val="0"/>
              </a:spcBef>
              <a:buSzPct val="100000"/>
              <a:defRPr sz="6000"/>
            </a:lvl3pPr>
            <a:lvl4pPr lvl="3" algn="ctr">
              <a:spcBef>
                <a:spcPts val="0"/>
              </a:spcBef>
              <a:buSzPct val="100000"/>
              <a:defRPr sz="6000"/>
            </a:lvl4pPr>
            <a:lvl5pPr lvl="4" algn="ctr">
              <a:spcBef>
                <a:spcPts val="0"/>
              </a:spcBef>
              <a:buSzPct val="100000"/>
              <a:defRPr sz="6000"/>
            </a:lvl5pPr>
            <a:lvl6pPr lvl="5" algn="ctr">
              <a:spcBef>
                <a:spcPts val="0"/>
              </a:spcBef>
              <a:buSzPct val="100000"/>
              <a:defRPr sz="6000"/>
            </a:lvl6pPr>
            <a:lvl7pPr lvl="6" algn="ctr">
              <a:spcBef>
                <a:spcPts val="0"/>
              </a:spcBef>
              <a:buSzPct val="100000"/>
              <a:defRPr sz="6000"/>
            </a:lvl7pPr>
            <a:lvl8pPr lvl="7" algn="ctr">
              <a:spcBef>
                <a:spcPts val="0"/>
              </a:spcBef>
              <a:buSzPct val="100000"/>
              <a:defRPr sz="6000"/>
            </a:lvl8pPr>
            <a:lvl9pPr lvl="8" algn="ctr">
              <a:spcBef>
                <a:spcPts val="0"/>
              </a:spcBef>
              <a:buSzPct val="100000"/>
              <a:defRPr sz="6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113600" y="2878750"/>
            <a:ext cx="4505699" cy="1159799"/>
          </a:xfrm>
          <a:prstGeom prst="rect">
            <a:avLst/>
          </a:prstGeom>
        </p:spPr>
        <p:txBody>
          <a:bodyPr lIns="91425" tIns="91425" rIns="91425" bIns="91425" anchor="b" anchorCtr="0"/>
          <a:lstStyle>
            <a:lvl1pPr lvl="0" rtl="0">
              <a:spcBef>
                <a:spcPts val="0"/>
              </a:spcBef>
              <a:buClr>
                <a:srgbClr val="114454"/>
              </a:buClr>
              <a:buSzPct val="100000"/>
              <a:defRPr sz="4800">
                <a:solidFill>
                  <a:srgbClr val="114454"/>
                </a:solidFill>
              </a:defRPr>
            </a:lvl1pPr>
            <a:lvl2pPr lvl="1" rtl="0">
              <a:spcBef>
                <a:spcPts val="0"/>
              </a:spcBef>
              <a:buClr>
                <a:srgbClr val="114454"/>
              </a:buClr>
              <a:buSzPct val="100000"/>
              <a:defRPr sz="4800">
                <a:solidFill>
                  <a:srgbClr val="114454"/>
                </a:solidFill>
              </a:defRPr>
            </a:lvl2pPr>
            <a:lvl3pPr lvl="2" rtl="0">
              <a:spcBef>
                <a:spcPts val="0"/>
              </a:spcBef>
              <a:buClr>
                <a:srgbClr val="114454"/>
              </a:buClr>
              <a:buSzPct val="100000"/>
              <a:defRPr sz="4800">
                <a:solidFill>
                  <a:srgbClr val="114454"/>
                </a:solidFill>
              </a:defRPr>
            </a:lvl3pPr>
            <a:lvl4pPr lvl="3" rtl="0">
              <a:spcBef>
                <a:spcPts val="0"/>
              </a:spcBef>
              <a:buClr>
                <a:srgbClr val="114454"/>
              </a:buClr>
              <a:buSzPct val="100000"/>
              <a:defRPr sz="4800">
                <a:solidFill>
                  <a:srgbClr val="114454"/>
                </a:solidFill>
              </a:defRPr>
            </a:lvl4pPr>
            <a:lvl5pPr lvl="4" rtl="0">
              <a:spcBef>
                <a:spcPts val="0"/>
              </a:spcBef>
              <a:buClr>
                <a:srgbClr val="114454"/>
              </a:buClr>
              <a:buSzPct val="100000"/>
              <a:defRPr sz="4800">
                <a:solidFill>
                  <a:srgbClr val="114454"/>
                </a:solidFill>
              </a:defRPr>
            </a:lvl5pPr>
            <a:lvl6pPr lvl="5" rtl="0">
              <a:spcBef>
                <a:spcPts val="0"/>
              </a:spcBef>
              <a:buClr>
                <a:srgbClr val="114454"/>
              </a:buClr>
              <a:buSzPct val="100000"/>
              <a:defRPr sz="4800">
                <a:solidFill>
                  <a:srgbClr val="114454"/>
                </a:solidFill>
              </a:defRPr>
            </a:lvl6pPr>
            <a:lvl7pPr lvl="6" rtl="0">
              <a:spcBef>
                <a:spcPts val="0"/>
              </a:spcBef>
              <a:buClr>
                <a:srgbClr val="114454"/>
              </a:buClr>
              <a:buSzPct val="100000"/>
              <a:defRPr sz="4800">
                <a:solidFill>
                  <a:srgbClr val="114454"/>
                </a:solidFill>
              </a:defRPr>
            </a:lvl7pPr>
            <a:lvl8pPr lvl="7" rtl="0">
              <a:spcBef>
                <a:spcPts val="0"/>
              </a:spcBef>
              <a:buClr>
                <a:srgbClr val="114454"/>
              </a:buClr>
              <a:buSzPct val="100000"/>
              <a:defRPr sz="4800">
                <a:solidFill>
                  <a:srgbClr val="114454"/>
                </a:solidFill>
              </a:defRPr>
            </a:lvl8pPr>
            <a:lvl9pPr lvl="8" rtl="0">
              <a:spcBef>
                <a:spcPts val="0"/>
              </a:spcBef>
              <a:buClr>
                <a:srgbClr val="114454"/>
              </a:buClr>
              <a:buSzPct val="100000"/>
              <a:defRPr sz="4800">
                <a:solidFill>
                  <a:srgbClr val="114454"/>
                </a:solidFill>
              </a:defRPr>
            </a:lvl9pPr>
          </a:lstStyle>
          <a:p>
            <a:endParaRPr/>
          </a:p>
        </p:txBody>
      </p:sp>
      <p:sp>
        <p:nvSpPr>
          <p:cNvPr id="17" name="Shape 17"/>
          <p:cNvSpPr txBox="1">
            <a:spLocks noGrp="1"/>
          </p:cNvSpPr>
          <p:nvPr>
            <p:ph type="subTitle" idx="1"/>
          </p:nvPr>
        </p:nvSpPr>
        <p:spPr>
          <a:xfrm>
            <a:off x="4113600" y="3983050"/>
            <a:ext cx="4505699" cy="784799"/>
          </a:xfrm>
          <a:prstGeom prst="rect">
            <a:avLst/>
          </a:prstGeom>
        </p:spPr>
        <p:txBody>
          <a:bodyPr lIns="91425" tIns="91425" rIns="91425" bIns="91425" anchor="t" anchorCtr="0"/>
          <a:lstStyle>
            <a:lvl1pPr lvl="0" rtl="0">
              <a:spcBef>
                <a:spcPts val="0"/>
              </a:spcBef>
              <a:buClr>
                <a:srgbClr val="94BF6E"/>
              </a:buClr>
              <a:buSzPct val="100000"/>
              <a:buNone/>
              <a:defRPr sz="1800" b="1">
                <a:solidFill>
                  <a:srgbClr val="94BF6E"/>
                </a:solidFill>
              </a:defRPr>
            </a:lvl1pPr>
            <a:lvl2pPr lvl="1" rtl="0">
              <a:spcBef>
                <a:spcPts val="0"/>
              </a:spcBef>
              <a:buClr>
                <a:srgbClr val="94BF6E"/>
              </a:buClr>
              <a:buSzPct val="100000"/>
              <a:buNone/>
              <a:defRPr sz="1800" b="1">
                <a:solidFill>
                  <a:srgbClr val="94BF6E"/>
                </a:solidFill>
              </a:defRPr>
            </a:lvl2pPr>
            <a:lvl3pPr lvl="2" rtl="0">
              <a:spcBef>
                <a:spcPts val="0"/>
              </a:spcBef>
              <a:buClr>
                <a:srgbClr val="94BF6E"/>
              </a:buClr>
              <a:buSzPct val="100000"/>
              <a:buNone/>
              <a:defRPr sz="1800" b="1">
                <a:solidFill>
                  <a:srgbClr val="94BF6E"/>
                </a:solidFill>
              </a:defRPr>
            </a:lvl3pPr>
            <a:lvl4pPr lvl="3" rtl="0">
              <a:spcBef>
                <a:spcPts val="0"/>
              </a:spcBef>
              <a:buClr>
                <a:srgbClr val="94BF6E"/>
              </a:buClr>
              <a:buNone/>
              <a:defRPr b="1">
                <a:solidFill>
                  <a:srgbClr val="94BF6E"/>
                </a:solidFill>
              </a:defRPr>
            </a:lvl4pPr>
            <a:lvl5pPr lvl="4" rtl="0">
              <a:spcBef>
                <a:spcPts val="0"/>
              </a:spcBef>
              <a:buClr>
                <a:srgbClr val="94BF6E"/>
              </a:buClr>
              <a:buNone/>
              <a:defRPr b="1">
                <a:solidFill>
                  <a:srgbClr val="94BF6E"/>
                </a:solidFill>
              </a:defRPr>
            </a:lvl5pPr>
            <a:lvl6pPr lvl="5" rtl="0">
              <a:spcBef>
                <a:spcPts val="0"/>
              </a:spcBef>
              <a:buClr>
                <a:srgbClr val="94BF6E"/>
              </a:buClr>
              <a:buNone/>
              <a:defRPr b="1">
                <a:solidFill>
                  <a:srgbClr val="94BF6E"/>
                </a:solidFill>
              </a:defRPr>
            </a:lvl6pPr>
            <a:lvl7pPr lvl="6" rtl="0">
              <a:spcBef>
                <a:spcPts val="0"/>
              </a:spcBef>
              <a:buClr>
                <a:srgbClr val="94BF6E"/>
              </a:buClr>
              <a:buNone/>
              <a:defRPr b="1">
                <a:solidFill>
                  <a:srgbClr val="94BF6E"/>
                </a:solidFill>
              </a:defRPr>
            </a:lvl7pPr>
            <a:lvl8pPr lvl="7" rtl="0">
              <a:spcBef>
                <a:spcPts val="0"/>
              </a:spcBef>
              <a:buClr>
                <a:srgbClr val="94BF6E"/>
              </a:buClr>
              <a:buNone/>
              <a:defRPr b="1">
                <a:solidFill>
                  <a:srgbClr val="94BF6E"/>
                </a:solidFill>
              </a:defRPr>
            </a:lvl8pPr>
            <a:lvl9pPr lvl="8" rtl="0">
              <a:spcBef>
                <a:spcPts val="0"/>
              </a:spcBef>
              <a:buClr>
                <a:srgbClr val="94BF6E"/>
              </a:buClr>
              <a:buNone/>
              <a:defRPr b="1">
                <a:solidFill>
                  <a:srgbClr val="94BF6E"/>
                </a:solidFill>
              </a:defRPr>
            </a:lvl9pPr>
          </a:lstStyle>
          <a:p>
            <a:endParaRPr/>
          </a:p>
        </p:txBody>
      </p:sp>
      <p:sp>
        <p:nvSpPr>
          <p:cNvPr id="18" name="Shape 18"/>
          <p:cNvSpPr/>
          <p:nvPr/>
        </p:nvSpPr>
        <p:spPr>
          <a:xfrm>
            <a:off x="0" y="4288499"/>
            <a:ext cx="3474300" cy="2475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0" y="0"/>
            <a:ext cx="34743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0" name="Shape 20"/>
          <p:cNvSpPr/>
          <p:nvPr/>
        </p:nvSpPr>
        <p:spPr>
          <a:xfrm>
            <a:off x="0" y="500625"/>
            <a:ext cx="34743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a:off x="0" y="4493604"/>
            <a:ext cx="34743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a:off x="0" y="4584075"/>
            <a:ext cx="34743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2" name="Shape 3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33" name="Shape 3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35" name="Shape 3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36" name="Shape 3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37" name="Shape 3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38" name="Shape 3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1146025" y="1767275"/>
            <a:ext cx="7540800" cy="3158699"/>
          </a:xfrm>
          <a:prstGeom prst="rect">
            <a:avLst/>
          </a:prstGeom>
        </p:spPr>
        <p:txBody>
          <a:bodyPr lIns="91425" tIns="91425" rIns="91425" bIns="91425" anchor="t" anchorCtr="0"/>
          <a:lstStyle>
            <a:lvl1pPr lvl="0">
              <a:spcBef>
                <a:spcPts val="0"/>
              </a:spcBef>
              <a:buSzPct val="100000"/>
              <a:defRPr sz="2800"/>
            </a:lvl1pPr>
            <a:lvl2pPr lvl="1">
              <a:spcBef>
                <a:spcPts val="0"/>
              </a:spcBef>
              <a:buSzPct val="100000"/>
              <a:defRPr sz="2800"/>
            </a:lvl2pPr>
            <a:lvl3pPr lvl="2">
              <a:spcBef>
                <a:spcPts val="0"/>
              </a:spcBef>
              <a:buSzPct val="100000"/>
              <a:defRPr sz="2800"/>
            </a:lvl3pPr>
            <a:lvl4pPr lvl="3">
              <a:spcBef>
                <a:spcPts val="0"/>
              </a:spcBef>
              <a:buSzPct val="100000"/>
              <a:defRPr sz="2800"/>
            </a:lvl4pPr>
            <a:lvl5pPr lvl="4">
              <a:spcBef>
                <a:spcPts val="0"/>
              </a:spcBef>
              <a:buSzPct val="100000"/>
              <a:defRPr sz="2800"/>
            </a:lvl5pPr>
            <a:lvl6pPr lvl="5">
              <a:spcBef>
                <a:spcPts val="0"/>
              </a:spcBef>
              <a:buSzPct val="100000"/>
              <a:defRPr sz="2800"/>
            </a:lvl6pPr>
            <a:lvl7pPr lvl="6">
              <a:spcBef>
                <a:spcPts val="0"/>
              </a:spcBef>
              <a:buSzPct val="100000"/>
              <a:defRPr sz="2800"/>
            </a:lvl7pPr>
            <a:lvl8pPr lvl="7">
              <a:spcBef>
                <a:spcPts val="0"/>
              </a:spcBef>
              <a:buSzPct val="100000"/>
              <a:defRPr sz="2800"/>
            </a:lvl8pPr>
            <a:lvl9pPr lvl="8">
              <a:spcBef>
                <a:spcPts val="0"/>
              </a:spcBef>
              <a:buSzPct val="100000"/>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0"/>
        <p:cNvGrpSpPr/>
        <p:nvPr/>
      </p:nvGrpSpPr>
      <p:grpSpPr>
        <a:xfrm>
          <a:off x="0" y="0"/>
          <a:ext cx="0" cy="0"/>
          <a:chOff x="0" y="0"/>
          <a:chExt cx="0" cy="0"/>
        </a:xfrm>
      </p:grpSpPr>
      <p:sp>
        <p:nvSpPr>
          <p:cNvPr id="41" name="Shape 4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42" name="Shape 42"/>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43" name="Shape 4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45" name="Shape 4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46" name="Shape 46"/>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47" name="Shape 47"/>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body" idx="1"/>
          </p:nvPr>
        </p:nvSpPr>
        <p:spPr>
          <a:xfrm>
            <a:off x="1146025"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49" name="Shape 49"/>
          <p:cNvSpPr txBox="1">
            <a:spLocks noGrp="1"/>
          </p:cNvSpPr>
          <p:nvPr>
            <p:ph type="body" idx="2"/>
          </p:nvPr>
        </p:nvSpPr>
        <p:spPr>
          <a:xfrm>
            <a:off x="5026623" y="1767275"/>
            <a:ext cx="3660300" cy="3158699"/>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63" name="Shape 63"/>
          <p:cNvSpPr/>
          <p:nvPr/>
        </p:nvSpPr>
        <p:spPr>
          <a:xfrm>
            <a:off x="0" y="500625"/>
            <a:ext cx="45720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64" name="Shape 64"/>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65" name="Shape 65"/>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cxnSp>
        <p:nvCxnSpPr>
          <p:cNvPr id="67" name="Shape 67"/>
          <p:cNvCxnSpPr/>
          <p:nvPr/>
        </p:nvCxnSpPr>
        <p:spPr>
          <a:xfrm>
            <a:off x="1037450" y="809725"/>
            <a:ext cx="0" cy="470700"/>
          </a:xfrm>
          <a:prstGeom prst="straightConnector1">
            <a:avLst/>
          </a:prstGeom>
          <a:noFill/>
          <a:ln w="9525" cap="flat" cmpd="sng">
            <a:solidFill>
              <a:srgbClr val="18637B"/>
            </a:solidFill>
            <a:prstDash val="solid"/>
            <a:round/>
            <a:headEnd type="none" w="lg" len="lg"/>
            <a:tailEnd type="none" w="lg" len="lg"/>
          </a:ln>
        </p:spPr>
      </p:cxnSp>
      <p:sp>
        <p:nvSpPr>
          <p:cNvPr id="68" name="Shape 68"/>
          <p:cNvSpPr txBox="1">
            <a:spLocks noGrp="1"/>
          </p:cNvSpPr>
          <p:nvPr>
            <p:ph type="title"/>
          </p:nvPr>
        </p:nvSpPr>
        <p:spPr>
          <a:xfrm>
            <a:off x="1146025" y="530725"/>
            <a:ext cx="3208799" cy="10287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8" name="Shape 78"/>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9" name="Shape 79"/>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tyle B">
    <p:spTree>
      <p:nvGrpSpPr>
        <p:cNvPr id="1" name="Shape 88"/>
        <p:cNvGrpSpPr/>
        <p:nvPr/>
      </p:nvGrpSpPr>
      <p:grpSpPr>
        <a:xfrm>
          <a:off x="0" y="0"/>
          <a:ext cx="0" cy="0"/>
          <a:chOff x="0" y="0"/>
          <a:chExt cx="0" cy="0"/>
        </a:xfrm>
      </p:grpSpPr>
      <p:sp>
        <p:nvSpPr>
          <p:cNvPr id="89" name="Shape 89"/>
          <p:cNvSpPr/>
          <p:nvPr/>
        </p:nvSpPr>
        <p:spPr>
          <a:xfrm>
            <a:off x="0" y="4294550"/>
            <a:ext cx="9144000" cy="241199"/>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90" name="Shape 9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91" name="Shape 91"/>
          <p:cNvSpPr/>
          <p:nvPr/>
        </p:nvSpPr>
        <p:spPr>
          <a:xfrm>
            <a:off x="0" y="500625"/>
            <a:ext cx="9144000" cy="38241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92" name="Shape 92"/>
          <p:cNvSpPr/>
          <p:nvPr/>
        </p:nvSpPr>
        <p:spPr>
          <a:xfrm>
            <a:off x="0" y="4493604"/>
            <a:ext cx="9144000" cy="118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93" name="Shape 93"/>
          <p:cNvSpPr/>
          <p:nvPr/>
        </p:nvSpPr>
        <p:spPr>
          <a:xfrm>
            <a:off x="0" y="4584075"/>
            <a:ext cx="9144000" cy="5594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966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71" name="Shape 71"/>
          <p:cNvSpPr/>
          <p:nvPr/>
        </p:nvSpPr>
        <p:spPr>
          <a:xfrm>
            <a:off x="0" y="0"/>
            <a:ext cx="2472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72" name="Shape 72"/>
          <p:cNvSpPr/>
          <p:nvPr/>
        </p:nvSpPr>
        <p:spPr>
          <a:xfrm>
            <a:off x="0" y="500625"/>
            <a:ext cx="247200"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0" y="1553405"/>
            <a:ext cx="247200" cy="15327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0" y="3086100"/>
            <a:ext cx="247200" cy="6054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a:off x="0" y="3691500"/>
            <a:ext cx="247200" cy="14519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76870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Quote">
    <p:spTree>
      <p:nvGrpSpPr>
        <p:cNvPr id="1" name="Shape 23"/>
        <p:cNvGrpSpPr/>
        <p:nvPr/>
      </p:nvGrpSpPr>
      <p:grpSpPr>
        <a:xfrm>
          <a:off x="0" y="0"/>
          <a:ext cx="0" cy="0"/>
          <a:chOff x="0" y="0"/>
          <a:chExt cx="0" cy="0"/>
        </a:xfrm>
      </p:grpSpPr>
      <p:sp>
        <p:nvSpPr>
          <p:cNvPr id="24" name="Shape 24"/>
          <p:cNvSpPr/>
          <p:nvPr/>
        </p:nvSpPr>
        <p:spPr>
          <a:xfrm>
            <a:off x="0" y="1148250"/>
            <a:ext cx="9144000" cy="2847000"/>
          </a:xfrm>
          <a:prstGeom prst="rect">
            <a:avLst/>
          </a:prstGeom>
          <a:solidFill>
            <a:srgbClr val="16575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3398537" y="1599537"/>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a:rPr>
              <a:t>“</a:t>
            </a:r>
          </a:p>
        </p:txBody>
      </p:sp>
      <p:sp>
        <p:nvSpPr>
          <p:cNvPr id="26" name="Shape 26"/>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27" name="Shape 27"/>
          <p:cNvSpPr/>
          <p:nvPr/>
        </p:nvSpPr>
        <p:spPr>
          <a:xfrm>
            <a:off x="0" y="500624"/>
            <a:ext cx="9144000" cy="732000"/>
          </a:xfrm>
          <a:prstGeom prst="rect">
            <a:avLst/>
          </a:prstGeom>
          <a:solidFill>
            <a:srgbClr val="124057"/>
          </a:solidFill>
          <a:ln>
            <a:noFill/>
          </a:ln>
        </p:spPr>
        <p:txBody>
          <a:bodyPr lIns="91425" tIns="91425" rIns="91425" bIns="91425" anchor="ctr" anchorCtr="0">
            <a:noAutofit/>
          </a:bodyPr>
          <a:lstStyle/>
          <a:p>
            <a:pPr lvl="0">
              <a:spcBef>
                <a:spcPts val="0"/>
              </a:spcBef>
              <a:buNone/>
            </a:pPr>
            <a:endParaRPr/>
          </a:p>
        </p:txBody>
      </p:sp>
      <p:sp>
        <p:nvSpPr>
          <p:cNvPr id="28" name="Shape 28"/>
          <p:cNvSpPr/>
          <p:nvPr/>
        </p:nvSpPr>
        <p:spPr>
          <a:xfrm>
            <a:off x="0" y="3962800"/>
            <a:ext cx="9144000" cy="370200"/>
          </a:xfrm>
          <a:prstGeom prst="rect">
            <a:avLst/>
          </a:prstGeom>
          <a:solidFill>
            <a:srgbClr val="3B8D61"/>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0" y="4333125"/>
            <a:ext cx="9144000" cy="810299"/>
          </a:xfrm>
          <a:prstGeom prst="rect">
            <a:avLst/>
          </a:prstGeom>
          <a:solidFill>
            <a:srgbClr val="94BF6E"/>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body" idx="1"/>
          </p:nvPr>
        </p:nvSpPr>
        <p:spPr>
          <a:xfrm>
            <a:off x="1556175" y="2300275"/>
            <a:ext cx="6031800" cy="605100"/>
          </a:xfrm>
          <a:prstGeom prst="rect">
            <a:avLst/>
          </a:prstGeom>
        </p:spPr>
        <p:txBody>
          <a:bodyPr lIns="91425" tIns="91425" rIns="91425" bIns="91425" anchor="ctr" anchorCtr="0"/>
          <a:lstStyle>
            <a:lvl1pPr lvl="0" algn="ctr" rtl="0">
              <a:spcBef>
                <a:spcPts val="0"/>
              </a:spcBef>
              <a:buClr>
                <a:srgbClr val="FFFFFF"/>
              </a:buClr>
              <a:buSzPct val="100000"/>
              <a:defRPr sz="2000">
                <a:solidFill>
                  <a:srgbClr val="FFFFFF"/>
                </a:solidFill>
              </a:defRPr>
            </a:lvl1pPr>
            <a:lvl2pPr lvl="1" algn="ctr" rtl="0">
              <a:spcBef>
                <a:spcPts val="0"/>
              </a:spcBef>
              <a:buClr>
                <a:srgbClr val="FFFFFF"/>
              </a:buClr>
              <a:buSzPct val="100000"/>
              <a:defRPr sz="2000">
                <a:solidFill>
                  <a:srgbClr val="FFFFFF"/>
                </a:solidFill>
              </a:defRPr>
            </a:lvl2pPr>
            <a:lvl3pPr lvl="2" algn="ctr" rtl="0">
              <a:spcBef>
                <a:spcPts val="0"/>
              </a:spcBef>
              <a:buClr>
                <a:srgbClr val="FFFFFF"/>
              </a:buClr>
              <a:buSzPct val="100000"/>
              <a:defRPr sz="2000">
                <a:solidFill>
                  <a:srgbClr val="FFFFFF"/>
                </a:solidFill>
              </a:defRPr>
            </a:lvl3pPr>
            <a:lvl4pPr lvl="3" algn="ctr" rtl="0">
              <a:spcBef>
                <a:spcPts val="0"/>
              </a:spcBef>
              <a:buClr>
                <a:srgbClr val="FFFFFF"/>
              </a:buClr>
              <a:buSzPct val="100000"/>
              <a:defRPr sz="2000">
                <a:solidFill>
                  <a:srgbClr val="FFFFFF"/>
                </a:solidFill>
              </a:defRPr>
            </a:lvl4pPr>
            <a:lvl5pPr lvl="4" algn="ctr" rtl="0">
              <a:spcBef>
                <a:spcPts val="0"/>
              </a:spcBef>
              <a:buClr>
                <a:srgbClr val="FFFFFF"/>
              </a:buClr>
              <a:buSzPct val="100000"/>
              <a:defRPr sz="2000">
                <a:solidFill>
                  <a:srgbClr val="FFFFFF"/>
                </a:solidFill>
              </a:defRPr>
            </a:lvl5pPr>
            <a:lvl6pPr lvl="5" algn="ctr" rtl="0">
              <a:spcBef>
                <a:spcPts val="0"/>
              </a:spcBef>
              <a:buClr>
                <a:srgbClr val="FFFFFF"/>
              </a:buClr>
              <a:buSzPct val="100000"/>
              <a:defRPr sz="2000">
                <a:solidFill>
                  <a:srgbClr val="FFFFFF"/>
                </a:solidFill>
              </a:defRPr>
            </a:lvl6pPr>
            <a:lvl7pPr lvl="6" algn="ctr" rtl="0">
              <a:spcBef>
                <a:spcPts val="0"/>
              </a:spcBef>
              <a:buClr>
                <a:srgbClr val="FFFFFF"/>
              </a:buClr>
              <a:buSzPct val="100000"/>
              <a:defRPr sz="2000">
                <a:solidFill>
                  <a:srgbClr val="FFFFFF"/>
                </a:solidFill>
              </a:defRPr>
            </a:lvl7pPr>
            <a:lvl8pPr lvl="7" algn="ctr" rtl="0">
              <a:spcBef>
                <a:spcPts val="0"/>
              </a:spcBef>
              <a:buClr>
                <a:srgbClr val="FFFFFF"/>
              </a:buClr>
              <a:buSzPct val="100000"/>
              <a:defRPr sz="2000">
                <a:solidFill>
                  <a:srgbClr val="FFFFFF"/>
                </a:solidFill>
              </a:defRPr>
            </a:lvl8pPr>
            <a:lvl9pPr lvl="8" algn="ctr">
              <a:spcBef>
                <a:spcPts val="0"/>
              </a:spcBef>
              <a:buClr>
                <a:srgbClr val="FFFFFF"/>
              </a:buClr>
              <a:buSzPct val="100000"/>
              <a:defRPr sz="2000">
                <a:solidFill>
                  <a:srgbClr val="FFFFFF"/>
                </a:solidFill>
              </a:defRPr>
            </a:lvl9pPr>
          </a:lstStyle>
          <a:p>
            <a:endParaRPr/>
          </a:p>
        </p:txBody>
      </p:sp>
    </p:spTree>
    <p:extLst>
      <p:ext uri="{BB962C8B-B14F-4D97-AF65-F5344CB8AC3E}">
        <p14:creationId xmlns:p14="http://schemas.microsoft.com/office/powerpoint/2010/main" val="2472978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46025" y="530725"/>
            <a:ext cx="3208799" cy="10287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1146025" y="1767275"/>
            <a:ext cx="7540800" cy="3158699"/>
          </a:xfrm>
          <a:prstGeom prst="rect">
            <a:avLst/>
          </a:prstGeom>
          <a:noFill/>
          <a:ln>
            <a:noFill/>
          </a:ln>
        </p:spPr>
        <p:txBody>
          <a:bodyPr lIns="91425" tIns="91425" rIns="91425" bIns="91425" anchor="t" anchorCtr="0"/>
          <a:lstStyle>
            <a:lvl1pPr lvl="0">
              <a:spcBef>
                <a:spcPts val="600"/>
              </a:spcBef>
              <a:buClr>
                <a:srgbClr val="114454"/>
              </a:buClr>
              <a:buSzPct val="100000"/>
              <a:buFont typeface="Nixie One"/>
              <a:buChar char="▪"/>
              <a:defRPr sz="3000">
                <a:solidFill>
                  <a:srgbClr val="114454"/>
                </a:solidFill>
                <a:latin typeface="Nixie One"/>
                <a:ea typeface="Nixie One"/>
                <a:cs typeface="Nixie One"/>
                <a:sym typeface="Nixie One"/>
              </a:defRPr>
            </a:lvl1pPr>
            <a:lvl2pPr lvl="1">
              <a:spcBef>
                <a:spcPts val="480"/>
              </a:spcBef>
              <a:buClr>
                <a:srgbClr val="114454"/>
              </a:buClr>
              <a:buSzPct val="100000"/>
              <a:buFont typeface="Nixie One"/>
              <a:buChar char="▫"/>
              <a:defRPr sz="2400">
                <a:solidFill>
                  <a:srgbClr val="114454"/>
                </a:solidFill>
                <a:latin typeface="Nixie One"/>
                <a:ea typeface="Nixie One"/>
                <a:cs typeface="Nixie One"/>
                <a:sym typeface="Nixie One"/>
              </a:defRPr>
            </a:lvl2pPr>
            <a:lvl3pPr lvl="2">
              <a:spcBef>
                <a:spcPts val="480"/>
              </a:spcBef>
              <a:buClr>
                <a:srgbClr val="114454"/>
              </a:buClr>
              <a:buSzPct val="100000"/>
              <a:buFont typeface="Nixie One"/>
              <a:defRPr sz="2400">
                <a:solidFill>
                  <a:srgbClr val="114454"/>
                </a:solidFill>
                <a:latin typeface="Nixie One"/>
                <a:ea typeface="Nixie One"/>
                <a:cs typeface="Nixie One"/>
                <a:sym typeface="Nixie One"/>
              </a:defRPr>
            </a:lvl3pPr>
            <a:lvl4pPr lvl="3">
              <a:spcBef>
                <a:spcPts val="360"/>
              </a:spcBef>
              <a:buClr>
                <a:srgbClr val="114454"/>
              </a:buClr>
              <a:buSzPct val="100000"/>
              <a:buFont typeface="Nixie One"/>
              <a:defRPr sz="1800">
                <a:solidFill>
                  <a:srgbClr val="114454"/>
                </a:solidFill>
                <a:latin typeface="Nixie One"/>
                <a:ea typeface="Nixie One"/>
                <a:cs typeface="Nixie One"/>
                <a:sym typeface="Nixie One"/>
              </a:defRPr>
            </a:lvl4pPr>
            <a:lvl5pPr lvl="4">
              <a:spcBef>
                <a:spcPts val="360"/>
              </a:spcBef>
              <a:buClr>
                <a:srgbClr val="114454"/>
              </a:buClr>
              <a:buSzPct val="100000"/>
              <a:buFont typeface="Nixie One"/>
              <a:defRPr sz="1800">
                <a:solidFill>
                  <a:srgbClr val="114454"/>
                </a:solidFill>
                <a:latin typeface="Nixie One"/>
                <a:ea typeface="Nixie One"/>
                <a:cs typeface="Nixie One"/>
                <a:sym typeface="Nixie One"/>
              </a:defRPr>
            </a:lvl5pPr>
            <a:lvl6pPr lvl="5">
              <a:spcBef>
                <a:spcPts val="360"/>
              </a:spcBef>
              <a:buClr>
                <a:srgbClr val="114454"/>
              </a:buClr>
              <a:buSzPct val="100000"/>
              <a:buFont typeface="Nixie One"/>
              <a:defRPr sz="1800">
                <a:solidFill>
                  <a:srgbClr val="114454"/>
                </a:solidFill>
                <a:latin typeface="Nixie One"/>
                <a:ea typeface="Nixie One"/>
                <a:cs typeface="Nixie One"/>
                <a:sym typeface="Nixie One"/>
              </a:defRPr>
            </a:lvl6pPr>
            <a:lvl7pPr lvl="6">
              <a:spcBef>
                <a:spcPts val="360"/>
              </a:spcBef>
              <a:buClr>
                <a:srgbClr val="114454"/>
              </a:buClr>
              <a:buSzPct val="100000"/>
              <a:buFont typeface="Nixie One"/>
              <a:defRPr sz="1800">
                <a:solidFill>
                  <a:srgbClr val="114454"/>
                </a:solidFill>
                <a:latin typeface="Nixie One"/>
                <a:ea typeface="Nixie One"/>
                <a:cs typeface="Nixie One"/>
                <a:sym typeface="Nixie One"/>
              </a:defRPr>
            </a:lvl7pPr>
            <a:lvl8pPr lvl="7">
              <a:spcBef>
                <a:spcPts val="360"/>
              </a:spcBef>
              <a:buClr>
                <a:srgbClr val="114454"/>
              </a:buClr>
              <a:buSzPct val="100000"/>
              <a:buFont typeface="Nixie One"/>
              <a:defRPr sz="1800">
                <a:solidFill>
                  <a:srgbClr val="114454"/>
                </a:solidFill>
                <a:latin typeface="Nixie One"/>
                <a:ea typeface="Nixie One"/>
                <a:cs typeface="Nixie One"/>
                <a:sym typeface="Nixie One"/>
              </a:defRPr>
            </a:lvl8pPr>
            <a:lvl9pPr lvl="8">
              <a:spcBef>
                <a:spcPts val="360"/>
              </a:spcBef>
              <a:buClr>
                <a:srgbClr val="114454"/>
              </a:buClr>
              <a:buSzPct val="100000"/>
              <a:buFont typeface="Nixie One"/>
              <a:defRPr sz="1800">
                <a:solidFill>
                  <a:srgbClr val="114454"/>
                </a:solidFill>
                <a:latin typeface="Nixie One"/>
                <a:ea typeface="Nixie One"/>
                <a:cs typeface="Nixie One"/>
                <a:sym typeface="Nixi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 id="2147483673" r:id="rId7"/>
    <p:sldLayoutId id="2147483674" r:id="rId8"/>
    <p:sldLayoutId id="2147483675" r:id="rId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getkahoot.com/tutorials/Kahoot_Tutorials.pdf"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youngteacherlove.com/using-data-binders-mid-year-intro-to/" TargetMode="External"/><Relationship Id="rId5" Type="http://schemas.openxmlformats.org/officeDocument/2006/relationships/hyperlink" Target="http://youngteacherlove.com/math-and-ela-student-data-tracking-binders-and-a-freebie/" TargetMode="Externa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cbl-demo.ny01.slatepowered.net/cbl/teacher-dashboard?students=section+ELA-1&amp;content-area=ELA"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quiz-tree.com/Animals-Trivia_Fun-Animal-Facts-1_1imageXML.html?subjPage=Animals_Trivia_main&amp;tableID=1"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85799" y="2601425"/>
            <a:ext cx="7960179" cy="1159799"/>
          </a:xfrm>
          <a:prstGeom prst="rect">
            <a:avLst/>
          </a:prstGeom>
        </p:spPr>
        <p:txBody>
          <a:bodyPr lIns="91425" tIns="91425" rIns="91425" bIns="91425" anchor="b" anchorCtr="0">
            <a:noAutofit/>
          </a:bodyPr>
          <a:lstStyle/>
          <a:p>
            <a:pPr lvl="0">
              <a:spcBef>
                <a:spcPts val="0"/>
              </a:spcBef>
              <a:buNone/>
            </a:pPr>
            <a:r>
              <a:rPr lang="en-US" dirty="0" smtClean="0"/>
              <a:t>Instructional Modes and Instructional Strategies</a:t>
            </a:r>
            <a:endParaRPr lang="en" dirty="0"/>
          </a:p>
        </p:txBody>
      </p:sp>
      <p:grpSp>
        <p:nvGrpSpPr>
          <p:cNvPr id="11" name="Shape 701"/>
          <p:cNvGrpSpPr/>
          <p:nvPr/>
        </p:nvGrpSpPr>
        <p:grpSpPr>
          <a:xfrm>
            <a:off x="247737" y="278019"/>
            <a:ext cx="658521" cy="810552"/>
            <a:chOff x="3968275" y="4980625"/>
            <a:chExt cx="379975" cy="452425"/>
          </a:xfrm>
          <a:solidFill>
            <a:schemeClr val="bg1"/>
          </a:solidFill>
        </p:grpSpPr>
        <p:sp>
          <p:nvSpPr>
            <p:cNvPr id="12" name="Shape 702"/>
            <p:cNvSpPr/>
            <p:nvPr/>
          </p:nvSpPr>
          <p:spPr>
            <a:xfrm>
              <a:off x="4168000" y="4980625"/>
              <a:ext cx="85875" cy="102325"/>
            </a:xfrm>
            <a:custGeom>
              <a:avLst/>
              <a:gdLst/>
              <a:ahLst/>
              <a:cxnLst/>
              <a:rect l="0" t="0" r="0" b="0"/>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03"/>
            <p:cNvSpPr/>
            <p:nvPr/>
          </p:nvSpPr>
          <p:spPr>
            <a:xfrm>
              <a:off x="3968275" y="5043350"/>
              <a:ext cx="379975" cy="389700"/>
            </a:xfrm>
            <a:custGeom>
              <a:avLst/>
              <a:gdLst/>
              <a:ahLst/>
              <a:cxnLst/>
              <a:rect l="0" t="0" r="0" b="0"/>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04"/>
            <p:cNvSpPr/>
            <p:nvPr/>
          </p:nvSpPr>
          <p:spPr>
            <a:xfrm>
              <a:off x="4031000" y="5150500"/>
              <a:ext cx="54200" cy="61525"/>
            </a:xfrm>
            <a:custGeom>
              <a:avLst/>
              <a:gdLst/>
              <a:ahLst/>
              <a:cxnLst/>
              <a:rect l="0" t="0" r="0" b="0"/>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5" y="5934821"/>
            <a:ext cx="1188030" cy="82378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85" y="6239621"/>
            <a:ext cx="1188030" cy="823788"/>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85" y="6392021"/>
            <a:ext cx="1188030" cy="82378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85" y="6544421"/>
            <a:ext cx="1188030" cy="823788"/>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85" y="6696821"/>
            <a:ext cx="1188030" cy="82378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585" y="6849221"/>
            <a:ext cx="1188030" cy="823788"/>
          </a:xfrm>
          <a:prstGeom prst="rect">
            <a:avLst/>
          </a:prstGeom>
        </p:spPr>
      </p:pic>
      <p:pic>
        <p:nvPicPr>
          <p:cNvPr id="2" name="Picture 1" descr="CIL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71860"/>
            <a:ext cx="906258" cy="571640"/>
          </a:xfrm>
          <a:prstGeom prst="rect">
            <a:avLst/>
          </a:prstGeom>
        </p:spPr>
      </p:pic>
      <p:sp>
        <p:nvSpPr>
          <p:cNvPr id="3" name="TextBox 2"/>
          <p:cNvSpPr txBox="1"/>
          <p:nvPr/>
        </p:nvSpPr>
        <p:spPr>
          <a:xfrm>
            <a:off x="799163" y="843106"/>
            <a:ext cx="4477577" cy="307777"/>
          </a:xfrm>
          <a:prstGeom prst="rect">
            <a:avLst/>
          </a:prstGeom>
          <a:noFill/>
        </p:spPr>
        <p:txBody>
          <a:bodyPr wrap="square" rtlCol="0">
            <a:spAutoFit/>
          </a:bodyPr>
          <a:lstStyle/>
          <a:p>
            <a:r>
              <a:rPr lang="en-US" dirty="0" smtClean="0">
                <a:solidFill>
                  <a:schemeClr val="bg1"/>
                </a:solidFill>
                <a:latin typeface="Chalkboard"/>
                <a:cs typeface="Chalkboard"/>
              </a:rPr>
              <a:t>Personalized Learning Academy</a:t>
            </a:r>
            <a:endParaRPr lang="en-US" dirty="0">
              <a:solidFill>
                <a:schemeClr val="bg1"/>
              </a:solidFill>
              <a:latin typeface="Chalkboard"/>
              <a:cs typeface="Chalkboard"/>
            </a:endParaRPr>
          </a:p>
        </p:txBody>
      </p:sp>
      <p:sp>
        <p:nvSpPr>
          <p:cNvPr id="22" name="TextBox 21"/>
          <p:cNvSpPr txBox="1"/>
          <p:nvPr/>
        </p:nvSpPr>
        <p:spPr>
          <a:xfrm>
            <a:off x="932945" y="4587070"/>
            <a:ext cx="3875628" cy="523220"/>
          </a:xfrm>
          <a:prstGeom prst="rect">
            <a:avLst/>
          </a:prstGeom>
          <a:noFill/>
        </p:spPr>
        <p:txBody>
          <a:bodyPr wrap="square" rtlCol="0">
            <a:spAutoFit/>
          </a:bodyPr>
          <a:lstStyle/>
          <a:p>
            <a:r>
              <a:rPr lang="en-US" dirty="0" smtClean="0">
                <a:solidFill>
                  <a:schemeClr val="bg1"/>
                </a:solidFill>
              </a:rPr>
              <a:t>Center on Innovations in Learning</a:t>
            </a:r>
          </a:p>
          <a:p>
            <a:r>
              <a:rPr lang="en-US" dirty="0" smtClean="0">
                <a:solidFill>
                  <a:schemeClr val="bg1"/>
                </a:solidFill>
              </a:rPr>
              <a:t>Florida and the Islands Comprehensive Center</a:t>
            </a:r>
            <a:endParaRPr lang="en-US" dirty="0">
              <a:solidFill>
                <a:schemeClr val="bg1"/>
              </a:solidFill>
            </a:endParaRPr>
          </a:p>
        </p:txBody>
      </p:sp>
      <p:sp>
        <p:nvSpPr>
          <p:cNvPr id="23" name="TextBox 22"/>
          <p:cNvSpPr txBox="1"/>
          <p:nvPr/>
        </p:nvSpPr>
        <p:spPr>
          <a:xfrm>
            <a:off x="5268372" y="4587070"/>
            <a:ext cx="3875628" cy="523220"/>
          </a:xfrm>
          <a:prstGeom prst="rect">
            <a:avLst/>
          </a:prstGeom>
          <a:noFill/>
        </p:spPr>
        <p:txBody>
          <a:bodyPr wrap="square" rtlCol="0">
            <a:spAutoFit/>
          </a:bodyPr>
          <a:lstStyle/>
          <a:p>
            <a:pPr algn="r"/>
            <a:r>
              <a:rPr lang="en-US" dirty="0" smtClean="0">
                <a:solidFill>
                  <a:schemeClr val="bg1"/>
                </a:solidFill>
              </a:rPr>
              <a:t>Virgin Islands Department of Education</a:t>
            </a:r>
          </a:p>
          <a:p>
            <a:pPr algn="r"/>
            <a:r>
              <a:rPr lang="en-US" dirty="0" smtClean="0">
                <a:solidFill>
                  <a:schemeClr val="bg1"/>
                </a:solidFill>
              </a:rPr>
              <a:t>2016-2017</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 dirty="0">
                <a:latin typeface="+mj-lt"/>
              </a:rPr>
              <a:t>Homework</a:t>
            </a:r>
          </a:p>
        </p:txBody>
      </p:sp>
      <p:grpSp>
        <p:nvGrpSpPr>
          <p:cNvPr id="2" name="Group 1"/>
          <p:cNvGrpSpPr/>
          <p:nvPr/>
        </p:nvGrpSpPr>
        <p:grpSpPr>
          <a:xfrm>
            <a:off x="230820" y="1756646"/>
            <a:ext cx="8820106" cy="3256446"/>
            <a:chOff x="1222225" y="2118500"/>
            <a:chExt cx="6883128" cy="2541300"/>
          </a:xfrm>
        </p:grpSpPr>
        <p:sp>
          <p:nvSpPr>
            <p:cNvPr id="231" name="Shape 231"/>
            <p:cNvSpPr/>
            <p:nvPr/>
          </p:nvSpPr>
          <p:spPr>
            <a:xfrm>
              <a:off x="1222225" y="2118500"/>
              <a:ext cx="2541300" cy="2541300"/>
            </a:xfrm>
            <a:prstGeom prst="ellipse">
              <a:avLst/>
            </a:prstGeom>
            <a:no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a:solidFill>
                    <a:srgbClr val="3B8D61"/>
                  </a:solidFill>
                  <a:latin typeface="Calibri" panose="020F0502020204030204" pitchFamily="34" charset="0"/>
                  <a:ea typeface="Nixie One"/>
                  <a:cs typeface="Calibri" panose="020F0502020204030204" pitchFamily="34" charset="0"/>
                  <a:sym typeface="Nixie One"/>
                </a:rPr>
                <a:t>T</a:t>
              </a:r>
              <a:r>
                <a:rPr lang="en" sz="2000" b="1" dirty="0">
                  <a:solidFill>
                    <a:srgbClr val="3B8D61"/>
                  </a:solidFill>
                  <a:latin typeface="Calibri" panose="020F0502020204030204" pitchFamily="34" charset="0"/>
                  <a:ea typeface="Nixie One"/>
                  <a:cs typeface="Calibri" panose="020F0502020204030204" pitchFamily="34" charset="0"/>
                  <a:sym typeface="Nixie One"/>
                </a:rPr>
                <a:t>he home environment has an impact on student success. Homework can be a primary point of interface between school and home.</a:t>
              </a:r>
            </a:p>
          </p:txBody>
        </p:sp>
        <p:sp>
          <p:nvSpPr>
            <p:cNvPr id="232" name="Shape 232"/>
            <p:cNvSpPr/>
            <p:nvPr/>
          </p:nvSpPr>
          <p:spPr>
            <a:xfrm>
              <a:off x="5564053" y="2118500"/>
              <a:ext cx="2541300" cy="2541300"/>
            </a:xfrm>
            <a:prstGeom prst="ellipse">
              <a:avLst/>
            </a:prstGeom>
            <a:noFill/>
            <a:ln w="76200" cap="flat" cmpd="sng">
              <a:solidFill>
                <a:srgbClr val="18637B"/>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2000" b="1" dirty="0">
                  <a:solidFill>
                    <a:srgbClr val="18637B"/>
                  </a:solidFill>
                  <a:latin typeface="Calibri" panose="020F0502020204030204" pitchFamily="34" charset="0"/>
                  <a:ea typeface="Nixie One"/>
                  <a:cs typeface="Calibri" panose="020F0502020204030204" pitchFamily="34" charset="0"/>
                  <a:sym typeface="Nixie One"/>
                </a:rPr>
                <a:t>Parents need to understand what is expected of students and what their role is in supporting their student.</a:t>
              </a:r>
            </a:p>
          </p:txBody>
        </p:sp>
        <p:sp>
          <p:nvSpPr>
            <p:cNvPr id="239" name="Shape 239"/>
            <p:cNvSpPr/>
            <p:nvPr/>
          </p:nvSpPr>
          <p:spPr>
            <a:xfrm>
              <a:off x="3393139" y="2118500"/>
              <a:ext cx="2541300" cy="2541300"/>
            </a:xfrm>
            <a:prstGeom prst="ellipse">
              <a:avLst/>
            </a:prstGeom>
            <a:blipFill>
              <a:blip r:embed="rId3" cstate="screen">
                <a:extLst>
                  <a:ext uri="{28A0092B-C50C-407E-A947-70E740481C1C}">
                    <a14:useLocalDpi xmlns:a14="http://schemas.microsoft.com/office/drawing/2010/main"/>
                  </a:ext>
                </a:extLst>
              </a:blip>
              <a:stretch>
                <a:fillRect/>
              </a:stretch>
            </a:blipFill>
            <a:ln>
              <a:noFill/>
            </a:ln>
          </p:spPr>
          <p:txBody>
            <a:bodyPr lIns="91425" tIns="91425" rIns="91425" bIns="91425" anchor="ctr" anchorCtr="0">
              <a:noAutofit/>
            </a:bodyPr>
            <a:lstStyle/>
            <a:p>
              <a:pPr lvl="0" algn="ctr" rtl="0">
                <a:spcBef>
                  <a:spcPts val="0"/>
                </a:spcBef>
                <a:buNone/>
              </a:pPr>
              <a:endParaRPr lang="en" b="1" dirty="0">
                <a:solidFill>
                  <a:srgbClr val="114454"/>
                </a:solidFill>
                <a:latin typeface="Nixie One"/>
                <a:ea typeface="Nixie One"/>
                <a:cs typeface="Nixie One"/>
                <a:sym typeface="Nixie One"/>
              </a:endParaRPr>
            </a:p>
          </p:txBody>
        </p:sp>
      </p:grpSp>
      <p:sp>
        <p:nvSpPr>
          <p:cNvPr id="13" name="Shape 462"/>
          <p:cNvSpPr/>
          <p:nvPr/>
        </p:nvSpPr>
        <p:spPr>
          <a:xfrm>
            <a:off x="275606" y="795397"/>
            <a:ext cx="327815" cy="286064"/>
          </a:xfrm>
          <a:custGeom>
            <a:avLst/>
            <a:gdLst/>
            <a:ahLst/>
            <a:cxnLst/>
            <a:rect l="0" t="0" r="0" b="0"/>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4" name="Shape 701"/>
          <p:cNvGrpSpPr/>
          <p:nvPr/>
        </p:nvGrpSpPr>
        <p:grpSpPr>
          <a:xfrm>
            <a:off x="558635" y="998422"/>
            <a:ext cx="271302" cy="323031"/>
            <a:chOff x="3968275" y="4980625"/>
            <a:chExt cx="379975" cy="452425"/>
          </a:xfrm>
        </p:grpSpPr>
        <p:sp>
          <p:nvSpPr>
            <p:cNvPr id="15" name="Shape 702"/>
            <p:cNvSpPr/>
            <p:nvPr/>
          </p:nvSpPr>
          <p:spPr>
            <a:xfrm>
              <a:off x="4168000" y="4980625"/>
              <a:ext cx="85875" cy="102325"/>
            </a:xfrm>
            <a:custGeom>
              <a:avLst/>
              <a:gdLst/>
              <a:ahLst/>
              <a:cxnLst/>
              <a:rect l="0" t="0" r="0" b="0"/>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03"/>
            <p:cNvSpPr/>
            <p:nvPr/>
          </p:nvSpPr>
          <p:spPr>
            <a:xfrm>
              <a:off x="3968275" y="5043350"/>
              <a:ext cx="379975" cy="389700"/>
            </a:xfrm>
            <a:custGeom>
              <a:avLst/>
              <a:gdLst/>
              <a:ahLst/>
              <a:cxnLst/>
              <a:rect l="0" t="0" r="0" b="0"/>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704"/>
            <p:cNvSpPr/>
            <p:nvPr/>
          </p:nvSpPr>
          <p:spPr>
            <a:xfrm>
              <a:off x="4031000" y="5150500"/>
              <a:ext cx="54200" cy="61525"/>
            </a:xfrm>
            <a:custGeom>
              <a:avLst/>
              <a:gdLst/>
              <a:ahLst/>
              <a:cxnLst/>
              <a:rect l="0" t="0" r="0" b="0"/>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85899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85800" y="2601425"/>
            <a:ext cx="7209064" cy="1159799"/>
          </a:xfrm>
          <a:prstGeom prst="rect">
            <a:avLst/>
          </a:prstGeom>
        </p:spPr>
        <p:txBody>
          <a:bodyPr lIns="91425" tIns="91425" rIns="91425" bIns="91425" anchor="b" anchorCtr="0">
            <a:noAutofit/>
          </a:bodyPr>
          <a:lstStyle/>
          <a:p>
            <a:pPr lvl="0">
              <a:spcBef>
                <a:spcPts val="0"/>
              </a:spcBef>
              <a:buNone/>
            </a:pPr>
            <a:r>
              <a:rPr lang="en-US" dirty="0" smtClean="0"/>
              <a:t>Learning </a:t>
            </a:r>
            <a:r>
              <a:rPr lang="en-US" dirty="0" smtClean="0"/>
              <a:t>Strategies</a:t>
            </a:r>
            <a:endParaRPr lang="en" dirty="0"/>
          </a:p>
        </p:txBody>
      </p:sp>
      <p:grpSp>
        <p:nvGrpSpPr>
          <p:cNvPr id="11" name="Shape 701"/>
          <p:cNvGrpSpPr/>
          <p:nvPr/>
        </p:nvGrpSpPr>
        <p:grpSpPr>
          <a:xfrm>
            <a:off x="247737" y="278019"/>
            <a:ext cx="658521" cy="810552"/>
            <a:chOff x="3968275" y="4980625"/>
            <a:chExt cx="379975" cy="452425"/>
          </a:xfrm>
          <a:solidFill>
            <a:schemeClr val="bg1"/>
          </a:solidFill>
        </p:grpSpPr>
        <p:sp>
          <p:nvSpPr>
            <p:cNvPr id="12" name="Shape 702"/>
            <p:cNvSpPr/>
            <p:nvPr/>
          </p:nvSpPr>
          <p:spPr>
            <a:xfrm>
              <a:off x="4168000" y="4980625"/>
              <a:ext cx="85875" cy="102325"/>
            </a:xfrm>
            <a:custGeom>
              <a:avLst/>
              <a:gdLst/>
              <a:ahLst/>
              <a:cxnLst/>
              <a:rect l="0" t="0" r="0" b="0"/>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703"/>
            <p:cNvSpPr/>
            <p:nvPr/>
          </p:nvSpPr>
          <p:spPr>
            <a:xfrm>
              <a:off x="3968275" y="5043350"/>
              <a:ext cx="379975" cy="389700"/>
            </a:xfrm>
            <a:custGeom>
              <a:avLst/>
              <a:gdLst/>
              <a:ahLst/>
              <a:cxnLst/>
              <a:rect l="0" t="0" r="0" b="0"/>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04"/>
            <p:cNvSpPr/>
            <p:nvPr/>
          </p:nvSpPr>
          <p:spPr>
            <a:xfrm>
              <a:off x="4031000" y="5150500"/>
              <a:ext cx="54200" cy="61525"/>
            </a:xfrm>
            <a:custGeom>
              <a:avLst/>
              <a:gdLst/>
              <a:ahLst/>
              <a:cxnLst/>
              <a:rect l="0" t="0" r="0" b="0"/>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5" y="5934821"/>
            <a:ext cx="1188030" cy="823788"/>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85" y="6239621"/>
            <a:ext cx="1188030" cy="823788"/>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85" y="6392021"/>
            <a:ext cx="1188030" cy="823788"/>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785" y="6544421"/>
            <a:ext cx="1188030" cy="823788"/>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185" y="6696821"/>
            <a:ext cx="1188030" cy="82378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585" y="6849221"/>
            <a:ext cx="1188030" cy="823788"/>
          </a:xfrm>
          <a:prstGeom prst="rect">
            <a:avLst/>
          </a:prstGeom>
        </p:spPr>
      </p:pic>
      <p:sp>
        <p:nvSpPr>
          <p:cNvPr id="3" name="TextBox 2"/>
          <p:cNvSpPr txBox="1"/>
          <p:nvPr/>
        </p:nvSpPr>
        <p:spPr>
          <a:xfrm>
            <a:off x="799163" y="843106"/>
            <a:ext cx="4477577" cy="307777"/>
          </a:xfrm>
          <a:prstGeom prst="rect">
            <a:avLst/>
          </a:prstGeom>
          <a:noFill/>
        </p:spPr>
        <p:txBody>
          <a:bodyPr wrap="square" rtlCol="0">
            <a:spAutoFit/>
          </a:bodyPr>
          <a:lstStyle/>
          <a:p>
            <a:r>
              <a:rPr lang="en-US" dirty="0" smtClean="0">
                <a:solidFill>
                  <a:schemeClr val="bg1"/>
                </a:solidFill>
                <a:latin typeface="Chalkboard"/>
                <a:cs typeface="Chalkboard"/>
              </a:rPr>
              <a:t>Personalized Learning Academy</a:t>
            </a:r>
            <a:endParaRPr lang="en-US" dirty="0">
              <a:solidFill>
                <a:schemeClr val="bg1"/>
              </a:solidFill>
              <a:latin typeface="Chalkboard"/>
              <a:cs typeface="Chalkboard"/>
            </a:endParaRPr>
          </a:p>
        </p:txBody>
      </p:sp>
    </p:spTree>
    <p:extLst>
      <p:ext uri="{BB962C8B-B14F-4D97-AF65-F5344CB8AC3E}">
        <p14:creationId xmlns:p14="http://schemas.microsoft.com/office/powerpoint/2010/main" val="1451621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Strategies Educators Should Use</a:t>
            </a:r>
            <a:endParaRPr lang="en" dirty="0"/>
          </a:p>
        </p:txBody>
      </p:sp>
      <p:sp>
        <p:nvSpPr>
          <p:cNvPr id="231" name="Shape 231"/>
          <p:cNvSpPr/>
          <p:nvPr/>
        </p:nvSpPr>
        <p:spPr>
          <a:xfrm>
            <a:off x="6259548" y="2355850"/>
            <a:ext cx="2541300" cy="2541300"/>
          </a:xfrm>
          <a:prstGeom prst="ellipse">
            <a:avLst/>
          </a:prstGeom>
          <a:blipFill rotWithShape="1">
            <a:blip r:embed="rId3"/>
            <a:stretch>
              <a:fillRect/>
            </a:stretch>
          </a:blip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2000" b="1" dirty="0">
              <a:solidFill>
                <a:schemeClr val="bg1"/>
              </a:solidFill>
              <a:latin typeface="Nixie One"/>
              <a:ea typeface="Nixie One"/>
              <a:cs typeface="Nixie One"/>
              <a:sym typeface="Nixie One"/>
            </a:endParaRPr>
          </a:p>
        </p:txBody>
      </p:sp>
      <p:sp>
        <p:nvSpPr>
          <p:cNvPr id="232" name="Shape 232"/>
          <p:cNvSpPr/>
          <p:nvPr/>
        </p:nvSpPr>
        <p:spPr>
          <a:xfrm>
            <a:off x="606346" y="2437069"/>
            <a:ext cx="2541300" cy="2541300"/>
          </a:xfrm>
          <a:prstGeom prst="ellipse">
            <a:avLst/>
          </a:prstGeom>
          <a:blipFill rotWithShape="1">
            <a:blip r:embed="rId4"/>
            <a:stretch>
              <a:fillRect/>
            </a:stretch>
          </a:blip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2000" b="1" dirty="0">
              <a:solidFill>
                <a:schemeClr val="tx1"/>
              </a:solidFill>
              <a:latin typeface="Nixie One"/>
              <a:ea typeface="Nixie One"/>
              <a:cs typeface="Nixie One"/>
              <a:sym typeface="Nixie One"/>
            </a:endParaRPr>
          </a:p>
        </p:txBody>
      </p:sp>
      <p:grpSp>
        <p:nvGrpSpPr>
          <p:cNvPr id="2" name="Group 1"/>
          <p:cNvGrpSpPr/>
          <p:nvPr/>
        </p:nvGrpSpPr>
        <p:grpSpPr>
          <a:xfrm>
            <a:off x="3308151" y="2433662"/>
            <a:ext cx="2790892" cy="2541300"/>
            <a:chOff x="3363636" y="2426351"/>
            <a:chExt cx="2790892" cy="2541300"/>
          </a:xfrm>
        </p:grpSpPr>
        <p:pic>
          <p:nvPicPr>
            <p:cNvPr id="3" name="Picture 2" descr="ascending-graph-1173935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636" y="2755638"/>
              <a:ext cx="2790892" cy="1859868"/>
            </a:xfrm>
            <a:prstGeom prst="rect">
              <a:avLst/>
            </a:prstGeom>
          </p:spPr>
        </p:pic>
        <p:sp>
          <p:nvSpPr>
            <p:cNvPr id="12" name="Shape 232"/>
            <p:cNvSpPr/>
            <p:nvPr/>
          </p:nvSpPr>
          <p:spPr>
            <a:xfrm>
              <a:off x="3488432" y="2426351"/>
              <a:ext cx="2541300" cy="2541300"/>
            </a:xfrm>
            <a:prstGeom prst="ellipse">
              <a:avLst/>
            </a:prstGeom>
            <a:noFill/>
            <a:ln w="76200" cap="flat" cmpd="sng">
              <a:solidFill>
                <a:srgbClr val="18637B"/>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endParaRPr lang="en" sz="2400" b="1" dirty="0">
                <a:latin typeface="Nixie One"/>
                <a:ea typeface="Nixie One"/>
                <a:cs typeface="Nixie One"/>
                <a:sym typeface="Nixie One"/>
              </a:endParaRPr>
            </a:p>
          </p:txBody>
        </p:sp>
      </p:grpSp>
      <p:sp>
        <p:nvSpPr>
          <p:cNvPr id="4" name="Rectangle 3"/>
          <p:cNvSpPr/>
          <p:nvPr/>
        </p:nvSpPr>
        <p:spPr>
          <a:xfrm>
            <a:off x="6043558" y="1749206"/>
            <a:ext cx="2973279" cy="523220"/>
          </a:xfrm>
          <a:prstGeom prst="rect">
            <a:avLst/>
          </a:prstGeom>
        </p:spPr>
        <p:txBody>
          <a:bodyPr wrap="square">
            <a:spAutoFit/>
          </a:bodyPr>
          <a:lstStyle/>
          <a:p>
            <a:pPr lvl="0" algn="ctr"/>
            <a:r>
              <a:rPr lang="en-US" b="1" dirty="0">
                <a:solidFill>
                  <a:srgbClr val="29555D"/>
                </a:solidFill>
                <a:latin typeface="Nixie One"/>
                <a:ea typeface="Nixie One"/>
                <a:cs typeface="Nixie One"/>
                <a:sym typeface="Nixie One"/>
              </a:rPr>
              <a:t>Active Student Responding</a:t>
            </a:r>
          </a:p>
          <a:p>
            <a:pPr lvl="0" algn="ctr"/>
            <a:r>
              <a:rPr lang="en-US" b="1" dirty="0">
                <a:solidFill>
                  <a:srgbClr val="29555D"/>
                </a:solidFill>
                <a:latin typeface="Nixie One"/>
                <a:ea typeface="Nixie One"/>
                <a:cs typeface="Nixie One"/>
                <a:sym typeface="Nixie One"/>
              </a:rPr>
              <a:t>(CR, RC, GN)</a:t>
            </a:r>
            <a:endParaRPr lang="en" b="1" dirty="0">
              <a:solidFill>
                <a:srgbClr val="29555D"/>
              </a:solidFill>
              <a:latin typeface="Nixie One"/>
              <a:ea typeface="Nixie One"/>
              <a:cs typeface="Nixie One"/>
              <a:sym typeface="Nixie One"/>
            </a:endParaRPr>
          </a:p>
        </p:txBody>
      </p:sp>
      <p:sp>
        <p:nvSpPr>
          <p:cNvPr id="5" name="Rectangle 4"/>
          <p:cNvSpPr/>
          <p:nvPr/>
        </p:nvSpPr>
        <p:spPr>
          <a:xfrm>
            <a:off x="2417597" y="1749206"/>
            <a:ext cx="4572000" cy="523220"/>
          </a:xfrm>
          <a:prstGeom prst="rect">
            <a:avLst/>
          </a:prstGeom>
        </p:spPr>
        <p:txBody>
          <a:bodyPr>
            <a:spAutoFit/>
          </a:bodyPr>
          <a:lstStyle/>
          <a:p>
            <a:pPr lvl="0" algn="ctr"/>
            <a:r>
              <a:rPr lang="en-US" b="1" dirty="0">
                <a:solidFill>
                  <a:srgbClr val="29555D"/>
                </a:solidFill>
                <a:latin typeface="Nixie One"/>
                <a:ea typeface="Nixie One"/>
                <a:cs typeface="Nixie One"/>
                <a:sym typeface="Nixie One"/>
              </a:rPr>
              <a:t>Learning </a:t>
            </a:r>
            <a:r>
              <a:rPr lang="en-US" b="1" dirty="0" smtClean="0">
                <a:solidFill>
                  <a:srgbClr val="29555D"/>
                </a:solidFill>
                <a:latin typeface="Nixie One"/>
                <a:ea typeface="Nixie One"/>
                <a:cs typeface="Nixie One"/>
                <a:sym typeface="Nixie One"/>
              </a:rPr>
              <a:t>Pictures</a:t>
            </a:r>
            <a:endParaRPr lang="en-US" b="1" dirty="0">
              <a:solidFill>
                <a:srgbClr val="29555D"/>
              </a:solidFill>
              <a:latin typeface="Nixie One"/>
              <a:ea typeface="Nixie One"/>
              <a:cs typeface="Nixie One"/>
              <a:sym typeface="Nixie One"/>
            </a:endParaRPr>
          </a:p>
          <a:p>
            <a:pPr lvl="0" algn="ctr"/>
            <a:r>
              <a:rPr lang="en-US" b="1" dirty="0">
                <a:solidFill>
                  <a:srgbClr val="29555D"/>
                </a:solidFill>
                <a:latin typeface="Nixie One"/>
                <a:ea typeface="Nixie One"/>
                <a:cs typeface="Nixie One"/>
                <a:sym typeface="Nixie One"/>
              </a:rPr>
              <a:t>(Student Graphs)</a:t>
            </a:r>
            <a:endParaRPr lang="en" b="1" dirty="0">
              <a:solidFill>
                <a:srgbClr val="29555D"/>
              </a:solidFill>
              <a:latin typeface="Nixie One"/>
              <a:ea typeface="Nixie One"/>
              <a:cs typeface="Nixie One"/>
              <a:sym typeface="Nixie One"/>
            </a:endParaRPr>
          </a:p>
        </p:txBody>
      </p:sp>
      <p:sp>
        <p:nvSpPr>
          <p:cNvPr id="6" name="Rectangle 5"/>
          <p:cNvSpPr/>
          <p:nvPr/>
        </p:nvSpPr>
        <p:spPr>
          <a:xfrm>
            <a:off x="210405" y="1675813"/>
            <a:ext cx="3333182" cy="738664"/>
          </a:xfrm>
          <a:prstGeom prst="rect">
            <a:avLst/>
          </a:prstGeom>
        </p:spPr>
        <p:txBody>
          <a:bodyPr wrap="square">
            <a:spAutoFit/>
          </a:bodyPr>
          <a:lstStyle/>
          <a:p>
            <a:pPr lvl="0" algn="ctr"/>
            <a:r>
              <a:rPr lang="en-US" b="1" dirty="0">
                <a:solidFill>
                  <a:srgbClr val="29555D"/>
                </a:solidFill>
                <a:latin typeface="Nixie One"/>
                <a:ea typeface="Nixie One"/>
                <a:cs typeface="Nixie One"/>
                <a:sym typeface="Nixie One"/>
              </a:rPr>
              <a:t>Technology to </a:t>
            </a:r>
            <a:r>
              <a:rPr lang="en-US" b="1" dirty="0" smtClean="0">
                <a:solidFill>
                  <a:srgbClr val="29555D"/>
                </a:solidFill>
                <a:latin typeface="Nixie One"/>
                <a:ea typeface="Nixie One"/>
                <a:cs typeface="Nixie One"/>
                <a:sym typeface="Nixie One"/>
              </a:rPr>
              <a:t>Increase</a:t>
            </a:r>
            <a:br>
              <a:rPr lang="en-US" b="1" dirty="0" smtClean="0">
                <a:solidFill>
                  <a:srgbClr val="29555D"/>
                </a:solidFill>
                <a:latin typeface="Nixie One"/>
                <a:ea typeface="Nixie One"/>
                <a:cs typeface="Nixie One"/>
                <a:sym typeface="Nixie One"/>
              </a:rPr>
            </a:br>
            <a:r>
              <a:rPr lang="en-US" b="1" dirty="0" smtClean="0">
                <a:solidFill>
                  <a:srgbClr val="29555D"/>
                </a:solidFill>
                <a:latin typeface="Nixie One"/>
                <a:ea typeface="Nixie One"/>
                <a:cs typeface="Nixie One"/>
                <a:sym typeface="Nixie One"/>
              </a:rPr>
              <a:t> Engagement &amp; </a:t>
            </a:r>
            <a:r>
              <a:rPr lang="en-US" b="1" dirty="0">
                <a:solidFill>
                  <a:srgbClr val="29555D"/>
                </a:solidFill>
                <a:latin typeface="Nixie One"/>
                <a:ea typeface="Nixie One"/>
                <a:cs typeface="Nixie One"/>
                <a:sym typeface="Nixie One"/>
              </a:rPr>
              <a:t>View </a:t>
            </a:r>
            <a:r>
              <a:rPr lang="en-US" b="1" dirty="0" smtClean="0">
                <a:solidFill>
                  <a:srgbClr val="29555D"/>
                </a:solidFill>
                <a:latin typeface="Nixie One"/>
                <a:ea typeface="Nixie One"/>
                <a:cs typeface="Nixie One"/>
                <a:sym typeface="Nixie One"/>
              </a:rPr>
              <a:t>Learning</a:t>
            </a:r>
            <a:br>
              <a:rPr lang="en-US" b="1" dirty="0" smtClean="0">
                <a:solidFill>
                  <a:srgbClr val="29555D"/>
                </a:solidFill>
                <a:latin typeface="Nixie One"/>
                <a:ea typeface="Nixie One"/>
                <a:cs typeface="Nixie One"/>
                <a:sym typeface="Nixie One"/>
              </a:rPr>
            </a:br>
            <a:r>
              <a:rPr lang="en-US" b="1" dirty="0" smtClean="0">
                <a:solidFill>
                  <a:srgbClr val="29555D"/>
                </a:solidFill>
                <a:latin typeface="Nixie One"/>
                <a:ea typeface="Nixie One"/>
                <a:cs typeface="Nixie One"/>
                <a:sym typeface="Nixie One"/>
              </a:rPr>
              <a:t>(</a:t>
            </a:r>
            <a:r>
              <a:rPr lang="en-US" b="1" dirty="0" err="1">
                <a:solidFill>
                  <a:srgbClr val="29555D"/>
                </a:solidFill>
                <a:latin typeface="Nixie One"/>
                <a:ea typeface="Nixie One"/>
                <a:cs typeface="Nixie One"/>
                <a:sym typeface="Nixie One"/>
              </a:rPr>
              <a:t>Kahoot</a:t>
            </a:r>
            <a:r>
              <a:rPr lang="en-US" b="1" dirty="0">
                <a:solidFill>
                  <a:srgbClr val="29555D"/>
                </a:solidFill>
                <a:latin typeface="Nixie One"/>
                <a:ea typeface="Nixie One"/>
                <a:cs typeface="Nixie One"/>
                <a:sym typeface="Nixie One"/>
              </a:rPr>
              <a:t>)</a:t>
            </a:r>
            <a:endParaRPr lang="en" b="1" dirty="0">
              <a:solidFill>
                <a:srgbClr val="29555D"/>
              </a:solidFill>
              <a:latin typeface="Nixie One"/>
              <a:ea typeface="Nixie One"/>
              <a:cs typeface="Nixie One"/>
              <a:sym typeface="Nixie One"/>
            </a:endParaRPr>
          </a:p>
        </p:txBody>
      </p:sp>
      <p:sp>
        <p:nvSpPr>
          <p:cNvPr id="17" name="Shape 230"/>
          <p:cNvSpPr txBox="1">
            <a:spLocks/>
          </p:cNvSpPr>
          <p:nvPr/>
        </p:nvSpPr>
        <p:spPr>
          <a:xfrm>
            <a:off x="1" y="438520"/>
            <a:ext cx="1054586" cy="1108073"/>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pPr algn="ctr"/>
            <a:r>
              <a:rPr lang="en-US" sz="7200" dirty="0" smtClean="0"/>
              <a:t>3</a:t>
            </a:r>
            <a:endParaRPr lang="en" sz="7200" dirty="0"/>
          </a:p>
        </p:txBody>
      </p:sp>
    </p:spTree>
    <p:extLst>
      <p:ext uri="{BB962C8B-B14F-4D97-AF65-F5344CB8AC3E}">
        <p14:creationId xmlns:p14="http://schemas.microsoft.com/office/powerpoint/2010/main" val="3379672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460611" cy="1028700"/>
          </a:xfrm>
          <a:prstGeom prst="rect">
            <a:avLst/>
          </a:prstGeom>
        </p:spPr>
        <p:txBody>
          <a:bodyPr lIns="91425" tIns="91425" rIns="91425" bIns="91425" anchor="ctr" anchorCtr="0">
            <a:noAutofit/>
          </a:bodyPr>
          <a:lstStyle/>
          <a:p>
            <a:pPr lvl="0" rtl="0">
              <a:spcBef>
                <a:spcPts val="0"/>
              </a:spcBef>
              <a:buNone/>
            </a:pPr>
            <a:r>
              <a:rPr lang="en-US" dirty="0" smtClean="0"/>
              <a:t>Using a Tech Tool: </a:t>
            </a:r>
            <a:r>
              <a:rPr lang="en-US" dirty="0" err="1" smtClean="0"/>
              <a:t>Kahoot</a:t>
            </a:r>
            <a:r>
              <a:rPr lang="en-US" dirty="0" smtClean="0"/>
              <a:t/>
            </a:r>
            <a:br>
              <a:rPr lang="en-US" dirty="0" smtClean="0"/>
            </a:br>
            <a:r>
              <a:rPr lang="en-US" dirty="0" smtClean="0"/>
              <a:t>Strategy 1</a:t>
            </a:r>
            <a:endParaRPr lang="en"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sp>
        <p:nvSpPr>
          <p:cNvPr id="12" name="Shape 119"/>
          <p:cNvSpPr txBox="1"/>
          <p:nvPr/>
        </p:nvSpPr>
        <p:spPr>
          <a:xfrm>
            <a:off x="1146025" y="1680000"/>
            <a:ext cx="7540800" cy="2742240"/>
          </a:xfrm>
          <a:prstGeom prst="rect">
            <a:avLst/>
          </a:prstGeom>
          <a:noFill/>
          <a:ln>
            <a:noFill/>
          </a:ln>
        </p:spPr>
        <p:txBody>
          <a:bodyPr lIns="91425" tIns="91425" rIns="91425" bIns="91425" anchor="t" anchorCtr="0">
            <a:noAutofit/>
          </a:bodyPr>
          <a:lstStyle/>
          <a:p>
            <a:pPr marL="457200" lvl="0" indent="-457200">
              <a:spcBef>
                <a:spcPts val="600"/>
              </a:spcBef>
              <a:buFont typeface="Arial"/>
              <a:buChar char="•"/>
            </a:pPr>
            <a:r>
              <a:rPr lang="en-US" sz="2400" dirty="0" smtClean="0">
                <a:solidFill>
                  <a:srgbClr val="114454"/>
                </a:solidFill>
                <a:latin typeface="Nixie One"/>
                <a:ea typeface="Nixie One"/>
                <a:cs typeface="Nixie One"/>
                <a:sym typeface="Nixie One"/>
              </a:rPr>
              <a:t>Tech </a:t>
            </a:r>
            <a:r>
              <a:rPr lang="en-US" sz="2400" dirty="0" smtClean="0">
                <a:solidFill>
                  <a:srgbClr val="114454"/>
                </a:solidFill>
                <a:latin typeface="Nixie One"/>
                <a:ea typeface="Nixie One"/>
                <a:cs typeface="Nixie One"/>
                <a:sym typeface="Nixie One"/>
              </a:rPr>
              <a:t>Tools for Classroom Use: </a:t>
            </a:r>
            <a:r>
              <a:rPr lang="en-US" sz="2400" dirty="0" err="1" smtClean="0">
                <a:solidFill>
                  <a:srgbClr val="114454"/>
                </a:solidFill>
                <a:latin typeface="Nixie One"/>
                <a:ea typeface="Nixie One"/>
                <a:cs typeface="Nixie One"/>
                <a:sym typeface="Nixie One"/>
              </a:rPr>
              <a:t>Kahoot</a:t>
            </a:r>
            <a:endParaRPr lang="en" sz="2400" dirty="0">
              <a:solidFill>
                <a:srgbClr val="114454"/>
              </a:solidFill>
              <a:latin typeface="Nixie One"/>
              <a:ea typeface="Nixie One"/>
              <a:cs typeface="Nixie One"/>
              <a:sym typeface="Nixie One"/>
            </a:endParaRPr>
          </a:p>
          <a:p>
            <a:pPr marL="908050" lvl="5" indent="-457200">
              <a:spcBef>
                <a:spcPts val="600"/>
              </a:spcBef>
              <a:buFont typeface="Arial"/>
              <a:buChar char="•"/>
            </a:pPr>
            <a:r>
              <a:rPr lang="en-US" sz="2400" dirty="0" smtClean="0">
                <a:solidFill>
                  <a:srgbClr val="114454"/>
                </a:solidFill>
                <a:latin typeface="Nixie One"/>
                <a:ea typeface="Nixie One"/>
                <a:cs typeface="Nixie One"/>
                <a:sym typeface="Nixie One"/>
              </a:rPr>
              <a:t>Creating a </a:t>
            </a:r>
            <a:r>
              <a:rPr lang="en-US" sz="2400" dirty="0" err="1" smtClean="0">
                <a:solidFill>
                  <a:srgbClr val="114454"/>
                </a:solidFill>
                <a:latin typeface="Nixie One"/>
                <a:ea typeface="Nixie One"/>
                <a:cs typeface="Nixie One"/>
                <a:sym typeface="Nixie One"/>
              </a:rPr>
              <a:t>Kahoot</a:t>
            </a:r>
            <a:endParaRPr lang="en-US" sz="2400" dirty="0" smtClean="0">
              <a:solidFill>
                <a:srgbClr val="114454"/>
              </a:solidFill>
              <a:latin typeface="Nixie One"/>
              <a:ea typeface="Nixie One"/>
              <a:cs typeface="Nixie One"/>
              <a:sym typeface="Nixie One"/>
            </a:endParaRPr>
          </a:p>
          <a:p>
            <a:pPr marL="908050" lvl="5" indent="-457200">
              <a:spcBef>
                <a:spcPts val="600"/>
              </a:spcBef>
              <a:buFont typeface="Arial"/>
              <a:buChar char="•"/>
            </a:pPr>
            <a:r>
              <a:rPr lang="en-US" sz="2400" dirty="0" smtClean="0">
                <a:solidFill>
                  <a:srgbClr val="114454"/>
                </a:solidFill>
                <a:latin typeface="Nixie One"/>
                <a:ea typeface="Nixie One"/>
                <a:cs typeface="Nixie One"/>
                <a:sym typeface="Nixie One"/>
              </a:rPr>
              <a:t>Using it to Evaluate Student Learning</a:t>
            </a:r>
            <a:endParaRPr lang="en" sz="2400" dirty="0">
              <a:solidFill>
                <a:srgbClr val="114454"/>
              </a:solidFill>
              <a:latin typeface="Nixie One"/>
              <a:ea typeface="Nixie One"/>
              <a:cs typeface="Nixie One"/>
              <a:sym typeface="Nixie One"/>
            </a:endParaRPr>
          </a:p>
        </p:txBody>
      </p:sp>
      <p:grpSp>
        <p:nvGrpSpPr>
          <p:cNvPr id="13" name="Shape 585"/>
          <p:cNvGrpSpPr/>
          <p:nvPr/>
        </p:nvGrpSpPr>
        <p:grpSpPr>
          <a:xfrm>
            <a:off x="449996" y="899530"/>
            <a:ext cx="329546" cy="312160"/>
            <a:chOff x="2583100" y="2973775"/>
            <a:chExt cx="461550" cy="437200"/>
          </a:xfrm>
        </p:grpSpPr>
        <p:sp>
          <p:nvSpPr>
            <p:cNvPr id="15" name="Shape 586"/>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87"/>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412616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384" y="0"/>
            <a:ext cx="8976252" cy="6732190"/>
          </a:xfrm>
          <a:prstGeom prst="rect">
            <a:avLst/>
          </a:prstGeom>
        </p:spPr>
      </p:pic>
      <p:sp>
        <p:nvSpPr>
          <p:cNvPr id="5" name="Subtitle 2"/>
          <p:cNvSpPr txBox="1">
            <a:spLocks/>
          </p:cNvSpPr>
          <p:nvPr/>
        </p:nvSpPr>
        <p:spPr>
          <a:xfrm>
            <a:off x="7039320" y="251007"/>
            <a:ext cx="1551857" cy="7847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smtClean="0"/>
              <a:t>Karen’s PG</a:t>
            </a:r>
          </a:p>
          <a:p>
            <a:endParaRPr lang="en-US" dirty="0"/>
          </a:p>
          <a:p>
            <a:r>
              <a:rPr lang="en-US" dirty="0" smtClean="0"/>
              <a:t>LINK</a:t>
            </a:r>
            <a:endParaRPr lang="en-US" dirty="0"/>
          </a:p>
        </p:txBody>
      </p:sp>
    </p:spTree>
    <p:extLst>
      <p:ext uri="{BB962C8B-B14F-4D97-AF65-F5344CB8AC3E}">
        <p14:creationId xmlns:p14="http://schemas.microsoft.com/office/powerpoint/2010/main" val="423275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91"/>
        <p:cNvGrpSpPr/>
        <p:nvPr/>
      </p:nvGrpSpPr>
      <p:grpSpPr>
        <a:xfrm>
          <a:off x="0" y="0"/>
          <a:ext cx="0" cy="0"/>
          <a:chOff x="0" y="0"/>
          <a:chExt cx="0" cy="0"/>
        </a:xfrm>
      </p:grpSpPr>
      <p:sp>
        <p:nvSpPr>
          <p:cNvPr id="393" name="Shape 393"/>
          <p:cNvSpPr/>
          <p:nvPr/>
        </p:nvSpPr>
        <p:spPr>
          <a:xfrm>
            <a:off x="5367400" y="910325"/>
            <a:ext cx="2493299" cy="33335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sp>
        <p:nvSpPr>
          <p:cNvPr id="394" name="Shape 394"/>
          <p:cNvSpPr txBox="1">
            <a:spLocks noGrp="1"/>
          </p:cNvSpPr>
          <p:nvPr>
            <p:ph type="body" idx="4294967295"/>
          </p:nvPr>
        </p:nvSpPr>
        <p:spPr>
          <a:xfrm>
            <a:off x="653474" y="172633"/>
            <a:ext cx="4266070" cy="4858348"/>
          </a:xfrm>
          <a:prstGeom prst="rect">
            <a:avLst/>
          </a:prstGeom>
        </p:spPr>
        <p:txBody>
          <a:bodyPr lIns="91425" tIns="91425" rIns="91425" bIns="91425" anchor="ctr" anchorCtr="0">
            <a:noAutofit/>
          </a:bodyPr>
          <a:lstStyle/>
          <a:p>
            <a:pPr lvl="0" algn="ctr" rtl="0">
              <a:spcBef>
                <a:spcPts val="0"/>
              </a:spcBef>
              <a:buNone/>
            </a:pPr>
            <a:r>
              <a:rPr lang="en-US" sz="3600" b="1" dirty="0" smtClean="0">
                <a:solidFill>
                  <a:srgbClr val="18637B"/>
                </a:solidFill>
                <a:latin typeface="Roboto Slab"/>
                <a:ea typeface="Roboto Slab"/>
                <a:cs typeface="Roboto Slab"/>
                <a:sym typeface="Roboto Slab"/>
              </a:rPr>
              <a:t>Let’s </a:t>
            </a:r>
            <a:r>
              <a:rPr lang="en-US" sz="3600" b="1" dirty="0" smtClean="0">
                <a:solidFill>
                  <a:srgbClr val="18637B"/>
                </a:solidFill>
                <a:latin typeface="Roboto Slab"/>
                <a:ea typeface="Roboto Slab"/>
                <a:cs typeface="Roboto Slab"/>
                <a:sym typeface="Roboto Slab"/>
              </a:rPr>
              <a:t>Learn </a:t>
            </a:r>
            <a:r>
              <a:rPr lang="en-US" sz="3600" b="1" dirty="0" err="1" smtClean="0">
                <a:solidFill>
                  <a:srgbClr val="18637B"/>
                </a:solidFill>
                <a:latin typeface="Roboto Slab"/>
                <a:ea typeface="Roboto Slab"/>
                <a:cs typeface="Roboto Slab"/>
                <a:sym typeface="Roboto Slab"/>
              </a:rPr>
              <a:t>Kahoot</a:t>
            </a:r>
            <a:r>
              <a:rPr lang="en-US" sz="3600" b="1" dirty="0" smtClean="0">
                <a:solidFill>
                  <a:srgbClr val="18637B"/>
                </a:solidFill>
                <a:latin typeface="Roboto Slab"/>
                <a:ea typeface="Roboto Slab"/>
                <a:cs typeface="Roboto Slab"/>
                <a:sym typeface="Roboto Slab"/>
              </a:rPr>
              <a:t>!</a:t>
            </a:r>
            <a:endParaRPr lang="en" sz="3600" b="1" dirty="0">
              <a:solidFill>
                <a:srgbClr val="18637B"/>
              </a:solidFill>
              <a:latin typeface="Roboto Slab"/>
              <a:ea typeface="Roboto Slab"/>
              <a:cs typeface="Roboto Slab"/>
              <a:sym typeface="Roboto Slab"/>
            </a:endParaRPr>
          </a:p>
          <a:p>
            <a:pPr lvl="0" rtl="0">
              <a:spcBef>
                <a:spcPts val="0"/>
              </a:spcBef>
              <a:buNone/>
            </a:pPr>
            <a:endParaRPr sz="2400" dirty="0"/>
          </a:p>
        </p:txBody>
      </p:sp>
      <p:grpSp>
        <p:nvGrpSpPr>
          <p:cNvPr id="5" name="Group 4"/>
          <p:cNvGrpSpPr/>
          <p:nvPr/>
        </p:nvGrpSpPr>
        <p:grpSpPr>
          <a:xfrm>
            <a:off x="5227787" y="264332"/>
            <a:ext cx="3387584" cy="4631009"/>
            <a:chOff x="5168701" y="535612"/>
            <a:chExt cx="2879503" cy="4072344"/>
          </a:xfrm>
        </p:grpSpPr>
        <p:sp>
          <p:nvSpPr>
            <p:cNvPr id="392" name="Shape 392"/>
            <p:cNvSpPr/>
            <p:nvPr/>
          </p:nvSpPr>
          <p:spPr>
            <a:xfrm>
              <a:off x="5168701" y="535612"/>
              <a:ext cx="2879503" cy="4072344"/>
            </a:xfrm>
            <a:custGeom>
              <a:avLst/>
              <a:gdLst/>
              <a:ahLst/>
              <a:cxnLst/>
              <a:rect l="0" t="0" r="0" b="0"/>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 name="Picture 3"/>
            <p:cNvPicPr>
              <a:picLocks noChangeAspect="1"/>
            </p:cNvPicPr>
            <p:nvPr/>
          </p:nvPicPr>
          <p:blipFill rotWithShape="1">
            <a:blip r:embed="rId3"/>
            <a:srcRect l="19758" r="16776"/>
            <a:stretch/>
          </p:blipFill>
          <p:spPr>
            <a:xfrm>
              <a:off x="5367400" y="910324"/>
              <a:ext cx="2493300" cy="3333599"/>
            </a:xfrm>
            <a:prstGeom prst="rect">
              <a:avLst/>
            </a:prstGeom>
          </p:spPr>
        </p:pic>
      </p:grpSp>
    </p:spTree>
    <p:extLst>
      <p:ext uri="{BB962C8B-B14F-4D97-AF65-F5344CB8AC3E}">
        <p14:creationId xmlns:p14="http://schemas.microsoft.com/office/powerpoint/2010/main" val="203118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98"/>
        <p:cNvGrpSpPr/>
        <p:nvPr/>
      </p:nvGrpSpPr>
      <p:grpSpPr>
        <a:xfrm>
          <a:off x="0" y="0"/>
          <a:ext cx="0" cy="0"/>
          <a:chOff x="0" y="0"/>
          <a:chExt cx="0" cy="0"/>
        </a:xfrm>
      </p:grpSpPr>
      <p:sp>
        <p:nvSpPr>
          <p:cNvPr id="400" name="Shape 400"/>
          <p:cNvSpPr/>
          <p:nvPr/>
        </p:nvSpPr>
        <p:spPr>
          <a:xfrm>
            <a:off x="4546901" y="577316"/>
            <a:ext cx="4002300" cy="25556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sp>
        <p:nvSpPr>
          <p:cNvPr id="401" name="Shape 401"/>
          <p:cNvSpPr txBox="1">
            <a:spLocks noGrp="1"/>
          </p:cNvSpPr>
          <p:nvPr>
            <p:ph type="body" idx="4294967295"/>
          </p:nvPr>
        </p:nvSpPr>
        <p:spPr>
          <a:xfrm>
            <a:off x="609181" y="304835"/>
            <a:ext cx="3506099" cy="3307419"/>
          </a:xfrm>
          <a:prstGeom prst="rect">
            <a:avLst/>
          </a:prstGeom>
        </p:spPr>
        <p:txBody>
          <a:bodyPr lIns="91425" tIns="91425" rIns="91425" bIns="91425" anchor="ctr" anchorCtr="0">
            <a:noAutofit/>
          </a:bodyPr>
          <a:lstStyle/>
          <a:p>
            <a:pPr lvl="0" rtl="0">
              <a:spcBef>
                <a:spcPts val="0"/>
              </a:spcBef>
              <a:buNone/>
            </a:pPr>
            <a:endParaRPr sz="2400" dirty="0"/>
          </a:p>
          <a:p>
            <a:pPr lvl="0" rtl="0">
              <a:spcBef>
                <a:spcPts val="0"/>
              </a:spcBef>
              <a:buNone/>
            </a:pPr>
            <a:r>
              <a:rPr lang="en-US" sz="2400" dirty="0" smtClean="0"/>
              <a:t>We’re going to create a </a:t>
            </a:r>
            <a:r>
              <a:rPr lang="en-US" sz="2400" dirty="0" err="1" smtClean="0"/>
              <a:t>Kahoot</a:t>
            </a:r>
            <a:r>
              <a:rPr lang="en-US" sz="2400" dirty="0" smtClean="0"/>
              <a:t> together now, and in the future you can always refer to this handy online guide.</a:t>
            </a:r>
            <a:endParaRPr lang="en" sz="2400" dirty="0"/>
          </a:p>
        </p:txBody>
      </p:sp>
      <p:sp>
        <p:nvSpPr>
          <p:cNvPr id="399" name="Shape 399"/>
          <p:cNvSpPr/>
          <p:nvPr/>
        </p:nvSpPr>
        <p:spPr>
          <a:xfrm>
            <a:off x="4364125" y="396741"/>
            <a:ext cx="4367923" cy="340047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Rectangle 4"/>
          <p:cNvSpPr/>
          <p:nvPr/>
        </p:nvSpPr>
        <p:spPr>
          <a:xfrm>
            <a:off x="436546" y="4027974"/>
            <a:ext cx="8539461" cy="954107"/>
          </a:xfrm>
          <a:prstGeom prst="rect">
            <a:avLst/>
          </a:prstGeom>
        </p:spPr>
        <p:txBody>
          <a:bodyPr wrap="square">
            <a:spAutoFit/>
          </a:bodyPr>
          <a:lstStyle/>
          <a:p>
            <a:pPr algn="ctr"/>
            <a:r>
              <a:rPr lang="en-US" sz="2800" b="1" dirty="0">
                <a:solidFill>
                  <a:schemeClr val="accent3">
                    <a:lumMod val="75000"/>
                  </a:schemeClr>
                </a:solidFill>
              </a:rPr>
              <a:t>https://</a:t>
            </a:r>
            <a:r>
              <a:rPr lang="en-US" sz="2800" b="1" dirty="0" err="1">
                <a:solidFill>
                  <a:schemeClr val="accent3">
                    <a:lumMod val="75000"/>
                  </a:schemeClr>
                </a:solidFill>
              </a:rPr>
              <a:t>getkahoot.com</a:t>
            </a:r>
            <a:r>
              <a:rPr lang="en-US" sz="2800" b="1" dirty="0">
                <a:solidFill>
                  <a:schemeClr val="accent3">
                    <a:lumMod val="75000"/>
                  </a:schemeClr>
                </a:solidFill>
              </a:rPr>
              <a:t>/tutorials/</a:t>
            </a:r>
            <a:r>
              <a:rPr lang="en-US" sz="2800" b="1" dirty="0" err="1">
                <a:solidFill>
                  <a:schemeClr val="accent3">
                    <a:lumMod val="75000"/>
                  </a:schemeClr>
                </a:solidFill>
              </a:rPr>
              <a:t>Kahoot_Tutorials.pdf</a:t>
            </a:r>
            <a:endParaRPr lang="en-US" sz="2800" b="1" dirty="0">
              <a:solidFill>
                <a:schemeClr val="accent3">
                  <a:lumMod val="75000"/>
                </a:schemeClr>
              </a:solidFill>
            </a:endParaRPr>
          </a:p>
        </p:txBody>
      </p:sp>
      <p:pic>
        <p:nvPicPr>
          <p:cNvPr id="2" name="Picture 1" descr="Screen Shot 2016-10-02 at 5.43.00 PM.png"/>
          <p:cNvPicPr>
            <a:picLocks noChangeAspect="1"/>
          </p:cNvPicPr>
          <p:nvPr/>
        </p:nvPicPr>
        <p:blipFill rotWithShape="1">
          <a:blip r:embed="rId3">
            <a:extLst>
              <a:ext uri="{28A0092B-C50C-407E-A947-70E740481C1C}">
                <a14:useLocalDpi xmlns:a14="http://schemas.microsoft.com/office/drawing/2010/main" val="0"/>
              </a:ext>
            </a:extLst>
          </a:blip>
          <a:srcRect r="4369"/>
          <a:stretch/>
        </p:blipFill>
        <p:spPr>
          <a:xfrm>
            <a:off x="4546902" y="577316"/>
            <a:ext cx="4002300" cy="2579656"/>
          </a:xfrm>
          <a:prstGeom prst="rect">
            <a:avLst/>
          </a:prstGeom>
        </p:spPr>
      </p:pic>
    </p:spTree>
    <p:extLst>
      <p:ext uri="{BB962C8B-B14F-4D97-AF65-F5344CB8AC3E}">
        <p14:creationId xmlns:p14="http://schemas.microsoft.com/office/powerpoint/2010/main" val="3223348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Shape 400"/>
          <p:cNvSpPr/>
          <p:nvPr/>
        </p:nvSpPr>
        <p:spPr>
          <a:xfrm>
            <a:off x="4546901" y="577316"/>
            <a:ext cx="4002300" cy="25556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sp>
        <p:nvSpPr>
          <p:cNvPr id="401" name="Shape 401"/>
          <p:cNvSpPr txBox="1">
            <a:spLocks noGrp="1"/>
          </p:cNvSpPr>
          <p:nvPr>
            <p:ph type="body" idx="4294967295"/>
          </p:nvPr>
        </p:nvSpPr>
        <p:spPr>
          <a:xfrm>
            <a:off x="609181" y="304835"/>
            <a:ext cx="3506099" cy="3307419"/>
          </a:xfrm>
          <a:prstGeom prst="rect">
            <a:avLst/>
          </a:prstGeom>
        </p:spPr>
        <p:txBody>
          <a:bodyPr lIns="91425" tIns="91425" rIns="91425" bIns="91425" anchor="ctr" anchorCtr="0">
            <a:noAutofit/>
          </a:bodyPr>
          <a:lstStyle/>
          <a:p>
            <a:pPr lvl="0" rtl="0">
              <a:spcBef>
                <a:spcPts val="0"/>
              </a:spcBef>
              <a:buNone/>
            </a:pPr>
            <a:endParaRPr sz="2400" dirty="0"/>
          </a:p>
          <a:p>
            <a:pPr lvl="0" rtl="0">
              <a:spcBef>
                <a:spcPts val="0"/>
              </a:spcBef>
              <a:buNone/>
            </a:pPr>
            <a:r>
              <a:rPr lang="en-US" sz="2400" dirty="0" smtClean="0"/>
              <a:t>And get even more tips, tools, and ideas on this site.</a:t>
            </a:r>
            <a:endParaRPr lang="en" sz="2400" dirty="0"/>
          </a:p>
        </p:txBody>
      </p:sp>
      <p:grpSp>
        <p:nvGrpSpPr>
          <p:cNvPr id="4" name="Group 3"/>
          <p:cNvGrpSpPr/>
          <p:nvPr/>
        </p:nvGrpSpPr>
        <p:grpSpPr>
          <a:xfrm>
            <a:off x="4364125" y="396741"/>
            <a:ext cx="4367923" cy="3400478"/>
            <a:chOff x="4364125" y="889975"/>
            <a:chExt cx="4367923" cy="3400478"/>
          </a:xfrm>
        </p:grpSpPr>
        <p:sp>
          <p:nvSpPr>
            <p:cNvPr id="399" name="Shape 399"/>
            <p:cNvSpPr/>
            <p:nvPr/>
          </p:nvSpPr>
          <p:spPr>
            <a:xfrm>
              <a:off x="4364125" y="889975"/>
              <a:ext cx="4367923" cy="340047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3" name="Picture 2" descr="Screen Shot 2016-10-02 at 5.01.07 PM.png"/>
            <p:cNvPicPr>
              <a:picLocks noChangeAspect="1"/>
            </p:cNvPicPr>
            <p:nvPr/>
          </p:nvPicPr>
          <p:blipFill rotWithShape="1">
            <a:blip r:embed="rId3">
              <a:extLst>
                <a:ext uri="{28A0092B-C50C-407E-A947-70E740481C1C}">
                  <a14:useLocalDpi xmlns:a14="http://schemas.microsoft.com/office/drawing/2010/main" val="0"/>
                </a:ext>
              </a:extLst>
            </a:blip>
            <a:srcRect l="4200" r="7499" b="10783"/>
            <a:stretch/>
          </p:blipFill>
          <p:spPr>
            <a:xfrm>
              <a:off x="4546901" y="1058219"/>
              <a:ext cx="4002300" cy="2576269"/>
            </a:xfrm>
            <a:prstGeom prst="rect">
              <a:avLst/>
            </a:prstGeom>
          </p:spPr>
        </p:pic>
      </p:grpSp>
      <p:sp>
        <p:nvSpPr>
          <p:cNvPr id="5" name="Rectangle 4"/>
          <p:cNvSpPr/>
          <p:nvPr/>
        </p:nvSpPr>
        <p:spPr>
          <a:xfrm>
            <a:off x="436546" y="4027974"/>
            <a:ext cx="8539461" cy="954107"/>
          </a:xfrm>
          <a:prstGeom prst="rect">
            <a:avLst/>
          </a:prstGeom>
        </p:spPr>
        <p:txBody>
          <a:bodyPr wrap="square">
            <a:spAutoFit/>
          </a:bodyPr>
          <a:lstStyle/>
          <a:p>
            <a:pPr algn="ctr"/>
            <a:r>
              <a:rPr lang="en-US" sz="2800" b="1" dirty="0">
                <a:solidFill>
                  <a:schemeClr val="accent3">
                    <a:lumMod val="75000"/>
                  </a:schemeClr>
                </a:solidFill>
              </a:rPr>
              <a:t>https://</a:t>
            </a:r>
            <a:r>
              <a:rPr lang="en-US" sz="2800" b="1" dirty="0" err="1">
                <a:solidFill>
                  <a:schemeClr val="accent3">
                    <a:lumMod val="75000"/>
                  </a:schemeClr>
                </a:solidFill>
              </a:rPr>
              <a:t>getkahoot.com</a:t>
            </a:r>
            <a:r>
              <a:rPr lang="en-US" sz="2800" b="1" dirty="0">
                <a:solidFill>
                  <a:schemeClr val="accent3">
                    <a:lumMod val="75000"/>
                  </a:schemeClr>
                </a:solidFill>
              </a:rPr>
              <a:t>/blog/the-official-</a:t>
            </a:r>
            <a:r>
              <a:rPr lang="en-US" sz="2800" b="1" dirty="0" err="1">
                <a:solidFill>
                  <a:schemeClr val="accent3">
                    <a:lumMod val="75000"/>
                  </a:schemeClr>
                </a:solidFill>
              </a:rPr>
              <a:t>kahoot</a:t>
            </a:r>
            <a:r>
              <a:rPr lang="en-US" sz="2800" b="1" dirty="0">
                <a:solidFill>
                  <a:schemeClr val="accent3">
                    <a:lumMod val="75000"/>
                  </a:schemeClr>
                </a:solidFill>
              </a:rPr>
              <a:t>-professional-development-</a:t>
            </a:r>
            <a:r>
              <a:rPr lang="en-US" sz="2800" b="1" dirty="0" err="1">
                <a:solidFill>
                  <a:schemeClr val="accent3">
                    <a:lumMod val="75000"/>
                  </a:schemeClr>
                </a:solidFill>
              </a:rPr>
              <a:t>superpack</a:t>
            </a:r>
            <a:endParaRPr lang="en-US" sz="2800" b="1" dirty="0">
              <a:solidFill>
                <a:schemeClr val="accent3">
                  <a:lumMod val="75000"/>
                </a:schemeClr>
              </a:solidFill>
            </a:endParaRPr>
          </a:p>
        </p:txBody>
      </p:sp>
    </p:spTree>
    <p:extLst>
      <p:ext uri="{BB962C8B-B14F-4D97-AF65-F5344CB8AC3E}">
        <p14:creationId xmlns:p14="http://schemas.microsoft.com/office/powerpoint/2010/main" val="229679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Shape 263"/>
          <p:cNvSpPr txBox="1"/>
          <p:nvPr/>
        </p:nvSpPr>
        <p:spPr>
          <a:xfrm>
            <a:off x="1259076" y="1918550"/>
            <a:ext cx="3470953" cy="460500"/>
          </a:xfrm>
          <a:prstGeom prst="rect">
            <a:avLst/>
          </a:prstGeom>
          <a:noFill/>
          <a:ln>
            <a:noFill/>
          </a:ln>
        </p:spPr>
        <p:txBody>
          <a:bodyPr lIns="91425" tIns="45700" rIns="91425" bIns="45700" anchor="ctr" anchorCtr="0">
            <a:noAutofit/>
          </a:bodyPr>
          <a:lstStyle/>
          <a:p>
            <a:pPr marL="0" marR="0" lvl="0" indent="0" algn="l" rtl="0">
              <a:lnSpc>
                <a:spcPct val="83333"/>
              </a:lnSpc>
              <a:spcBef>
                <a:spcPts val="0"/>
              </a:spcBef>
              <a:buSzPct val="25000"/>
              <a:buNone/>
            </a:pPr>
            <a:r>
              <a:rPr lang="en-US" sz="2400" b="1" i="0" u="none" strike="noStrike" cap="none" dirty="0" smtClean="0">
                <a:solidFill>
                  <a:srgbClr val="FFFFFF"/>
                </a:solidFill>
                <a:latin typeface="Nixie One"/>
                <a:ea typeface="Nixie One"/>
                <a:cs typeface="Nixie One"/>
                <a:sym typeface="Nixie One"/>
              </a:rPr>
              <a:t>Objectives</a:t>
            </a:r>
            <a:endParaRPr lang="en" sz="2400" b="1" i="0" u="none" strike="noStrike" cap="none" dirty="0">
              <a:solidFill>
                <a:srgbClr val="FFFFFF"/>
              </a:solidFill>
              <a:latin typeface="Nixie One"/>
              <a:ea typeface="Nixie One"/>
              <a:cs typeface="Nixie One"/>
              <a:sym typeface="Nixie One"/>
            </a:endParaRPr>
          </a:p>
          <a:p>
            <a:pPr lvl="0" rtl="0">
              <a:spcBef>
                <a:spcPts val="0"/>
              </a:spcBef>
              <a:buSzPct val="25000"/>
              <a:buNone/>
            </a:pPr>
            <a:r>
              <a:rPr lang="en" sz="1600" dirty="0">
                <a:solidFill>
                  <a:schemeClr val="lt1"/>
                </a:solidFill>
                <a:latin typeface="Nixie One"/>
                <a:ea typeface="Nixie One"/>
                <a:cs typeface="Nixie One"/>
                <a:sym typeface="Nixie One"/>
              </a:rPr>
              <a:t>f</a:t>
            </a:r>
            <a:r>
              <a:rPr lang="en-US" sz="1600" dirty="0" smtClean="0">
                <a:solidFill>
                  <a:schemeClr val="lt1"/>
                </a:solidFill>
                <a:latin typeface="Nixie One"/>
                <a:ea typeface="Nixie One"/>
                <a:cs typeface="Nixie One"/>
                <a:sym typeface="Nixie One"/>
              </a:rPr>
              <a:t>or student learning</a:t>
            </a:r>
            <a:endParaRPr lang="en" sz="1600" dirty="0">
              <a:solidFill>
                <a:schemeClr val="lt1"/>
              </a:solidFill>
              <a:latin typeface="Nixie One"/>
              <a:ea typeface="Nixie One"/>
              <a:cs typeface="Nixie One"/>
              <a:sym typeface="Nixie One"/>
            </a:endParaRPr>
          </a:p>
        </p:txBody>
      </p:sp>
      <p:sp>
        <p:nvSpPr>
          <p:cNvPr id="21" name="Shape 401"/>
          <p:cNvSpPr txBox="1">
            <a:spLocks/>
          </p:cNvSpPr>
          <p:nvPr/>
        </p:nvSpPr>
        <p:spPr>
          <a:xfrm>
            <a:off x="227390" y="4128935"/>
            <a:ext cx="8916609" cy="595316"/>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US" sz="2800" dirty="0" smtClean="0"/>
              <a:t>Go to </a:t>
            </a:r>
            <a:r>
              <a:rPr lang="en-US" sz="2800" b="1" dirty="0" err="1" smtClean="0"/>
              <a:t>getkahoot.com</a:t>
            </a:r>
            <a:endParaRPr lang="en-US" sz="2800" b="1" dirty="0"/>
          </a:p>
          <a:p>
            <a:pPr algn="ctr">
              <a:spcBef>
                <a:spcPts val="1200"/>
              </a:spcBef>
              <a:buFont typeface="Nixie One"/>
              <a:buNone/>
            </a:pPr>
            <a:r>
              <a:rPr lang="en-US" sz="2000" dirty="0" smtClean="0"/>
              <a:t>Answer a few simple questions to quickly create an account.</a:t>
            </a:r>
            <a:endParaRPr lang="en-US" sz="2000" dirty="0"/>
          </a:p>
        </p:txBody>
      </p:sp>
      <p:pic>
        <p:nvPicPr>
          <p:cNvPr id="3" name="Picture 2" descr="Screen Shot 2016-10-02 at 5.47.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174" y="431579"/>
            <a:ext cx="4085535" cy="3433223"/>
          </a:xfrm>
          <a:prstGeom prst="rect">
            <a:avLst/>
          </a:prstGeom>
        </p:spPr>
      </p:pic>
      <p:sp>
        <p:nvSpPr>
          <p:cNvPr id="4" name="Pentagon 3"/>
          <p:cNvSpPr/>
          <p:nvPr/>
        </p:nvSpPr>
        <p:spPr>
          <a:xfrm>
            <a:off x="14873" y="0"/>
            <a:ext cx="3967614" cy="431579"/>
          </a:xfrm>
          <a:prstGeom prst="homePlate">
            <a:avLst/>
          </a:prstGeom>
          <a:solidFill>
            <a:srgbClr val="18637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hape 263"/>
          <p:cNvSpPr txBox="1"/>
          <p:nvPr/>
        </p:nvSpPr>
        <p:spPr>
          <a:xfrm>
            <a:off x="227391" y="-50775"/>
            <a:ext cx="3470953" cy="559390"/>
          </a:xfrm>
          <a:prstGeom prst="rect">
            <a:avLst/>
          </a:prstGeom>
          <a:noFill/>
          <a:ln>
            <a:noFill/>
          </a:ln>
        </p:spPr>
        <p:txBody>
          <a:bodyPr lIns="91425" tIns="45700" rIns="91425" bIns="45700" anchor="ctr" anchorCtr="0">
            <a:noAutofit/>
          </a:bodyPr>
          <a:lstStyle/>
          <a:p>
            <a:pPr marL="0" marR="0" lvl="0" indent="0" algn="l" rtl="0">
              <a:lnSpc>
                <a:spcPct val="83333"/>
              </a:lnSpc>
              <a:spcBef>
                <a:spcPts val="0"/>
              </a:spcBef>
              <a:buSzPct val="25000"/>
              <a:buNone/>
            </a:pPr>
            <a:r>
              <a:rPr lang="en-US" sz="1800" b="1" i="0" u="none" strike="noStrike" cap="none" dirty="0" smtClean="0">
                <a:solidFill>
                  <a:srgbClr val="FFFFFF"/>
                </a:solidFill>
                <a:latin typeface="Nixie One"/>
                <a:ea typeface="Nixie One"/>
                <a:cs typeface="Nixie One"/>
                <a:sym typeface="Nixie One"/>
              </a:rPr>
              <a:t>1   |   Create an Account</a:t>
            </a:r>
            <a:endParaRPr lang="en" sz="1800" b="1" i="0" u="none" strike="noStrike" cap="none" dirty="0">
              <a:solidFill>
                <a:srgbClr val="FFFFFF"/>
              </a:solidFill>
              <a:latin typeface="Nixie One"/>
              <a:ea typeface="Nixie One"/>
              <a:cs typeface="Nixie One"/>
              <a:sym typeface="Nixie One"/>
            </a:endParaRPr>
          </a:p>
        </p:txBody>
      </p:sp>
    </p:spTree>
    <p:extLst>
      <p:ext uri="{BB962C8B-B14F-4D97-AF65-F5344CB8AC3E}">
        <p14:creationId xmlns:p14="http://schemas.microsoft.com/office/powerpoint/2010/main" val="3228602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Shape 401"/>
          <p:cNvSpPr txBox="1">
            <a:spLocks/>
          </p:cNvSpPr>
          <p:nvPr/>
        </p:nvSpPr>
        <p:spPr>
          <a:xfrm>
            <a:off x="227390" y="4128935"/>
            <a:ext cx="8916609" cy="595316"/>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US" sz="2800" dirty="0" smtClean="0"/>
              <a:t>Choose the Quiz Icon; Give the Quiz a Name</a:t>
            </a:r>
            <a:endParaRPr lang="en-US" sz="2800" b="1" dirty="0"/>
          </a:p>
          <a:p>
            <a:pPr algn="ctr">
              <a:spcBef>
                <a:spcPts val="1200"/>
              </a:spcBef>
              <a:buFont typeface="Nixie One"/>
              <a:buNone/>
            </a:pPr>
            <a:r>
              <a:rPr lang="en-US" sz="2000" dirty="0" smtClean="0"/>
              <a:t>Add a brief description and hit Go!.</a:t>
            </a:r>
            <a:endParaRPr lang="en-US" sz="2000" dirty="0"/>
          </a:p>
        </p:txBody>
      </p:sp>
      <p:sp>
        <p:nvSpPr>
          <p:cNvPr id="4" name="Pentagon 3"/>
          <p:cNvSpPr/>
          <p:nvPr/>
        </p:nvSpPr>
        <p:spPr>
          <a:xfrm>
            <a:off x="14873" y="0"/>
            <a:ext cx="3967614" cy="431579"/>
          </a:xfrm>
          <a:prstGeom prst="homePlate">
            <a:avLst/>
          </a:prstGeom>
          <a:solidFill>
            <a:srgbClr val="18637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hape 263"/>
          <p:cNvSpPr txBox="1"/>
          <p:nvPr/>
        </p:nvSpPr>
        <p:spPr>
          <a:xfrm>
            <a:off x="227391" y="-50775"/>
            <a:ext cx="3755096" cy="559390"/>
          </a:xfrm>
          <a:prstGeom prst="rect">
            <a:avLst/>
          </a:prstGeom>
          <a:noFill/>
          <a:ln>
            <a:noFill/>
          </a:ln>
        </p:spPr>
        <p:txBody>
          <a:bodyPr lIns="91425" tIns="45700" rIns="91425" bIns="45700" anchor="ctr" anchorCtr="0">
            <a:noAutofit/>
          </a:bodyPr>
          <a:lstStyle/>
          <a:p>
            <a:pPr marL="0" marR="0" lvl="0" indent="0" algn="l" rtl="0">
              <a:lnSpc>
                <a:spcPct val="83333"/>
              </a:lnSpc>
              <a:spcBef>
                <a:spcPts val="0"/>
              </a:spcBef>
              <a:buSzPct val="25000"/>
              <a:buNone/>
            </a:pPr>
            <a:r>
              <a:rPr lang="en-US" sz="1800" b="1" dirty="0" smtClean="0">
                <a:solidFill>
                  <a:srgbClr val="FFFFFF"/>
                </a:solidFill>
                <a:latin typeface="Nixie One"/>
                <a:ea typeface="Nixie One"/>
                <a:cs typeface="Nixie One"/>
                <a:sym typeface="Nixie One"/>
              </a:rPr>
              <a:t>2 </a:t>
            </a:r>
            <a:r>
              <a:rPr lang="en-US" sz="1800" b="1" i="0" u="none" strike="noStrike" cap="none" dirty="0" smtClean="0">
                <a:solidFill>
                  <a:srgbClr val="FFFFFF"/>
                </a:solidFill>
                <a:latin typeface="Nixie One"/>
                <a:ea typeface="Nixie One"/>
                <a:cs typeface="Nixie One"/>
                <a:sym typeface="Nixie One"/>
              </a:rPr>
              <a:t>  |   Create a </a:t>
            </a:r>
            <a:r>
              <a:rPr lang="en-US" sz="1800" b="1" dirty="0" smtClean="0">
                <a:solidFill>
                  <a:srgbClr val="FFFFFF"/>
                </a:solidFill>
                <a:latin typeface="Nixie One"/>
                <a:ea typeface="Nixie One"/>
                <a:cs typeface="Nixie One"/>
                <a:sym typeface="Nixie One"/>
              </a:rPr>
              <a:t>Quiz</a:t>
            </a:r>
            <a:endParaRPr lang="en" sz="1800" b="1" i="0" u="none" strike="noStrike" cap="none" dirty="0">
              <a:solidFill>
                <a:srgbClr val="FFFFFF"/>
              </a:solidFill>
              <a:latin typeface="Nixie One"/>
              <a:ea typeface="Nixie One"/>
              <a:cs typeface="Nixie One"/>
              <a:sym typeface="Nixie One"/>
            </a:endParaRPr>
          </a:p>
        </p:txBody>
      </p:sp>
      <p:pic>
        <p:nvPicPr>
          <p:cNvPr id="2" name="Picture 1" descr="Screen Shot 2016-10-02 at 5.59.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869" y="508615"/>
            <a:ext cx="4699000" cy="3403600"/>
          </a:xfrm>
          <a:prstGeom prst="rect">
            <a:avLst/>
          </a:prstGeom>
        </p:spPr>
      </p:pic>
    </p:spTree>
    <p:extLst>
      <p:ext uri="{BB962C8B-B14F-4D97-AF65-F5344CB8AC3E}">
        <p14:creationId xmlns:p14="http://schemas.microsoft.com/office/powerpoint/2010/main" val="348124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3600" y="3780064"/>
            <a:ext cx="4505699" cy="927956"/>
          </a:xfrm>
        </p:spPr>
        <p:txBody>
          <a:bodyPr/>
          <a:lstStyle/>
          <a:p>
            <a:r>
              <a:rPr lang="en-US" dirty="0" smtClean="0"/>
              <a:t>Instructional Modes</a:t>
            </a:r>
            <a:endParaRPr lang="en-US" dirty="0"/>
          </a:p>
        </p:txBody>
      </p:sp>
      <p:grpSp>
        <p:nvGrpSpPr>
          <p:cNvPr id="4" name="Shape 701"/>
          <p:cNvGrpSpPr/>
          <p:nvPr/>
        </p:nvGrpSpPr>
        <p:grpSpPr>
          <a:xfrm>
            <a:off x="247737" y="278019"/>
            <a:ext cx="658521" cy="810552"/>
            <a:chOff x="3968275" y="4980625"/>
            <a:chExt cx="379975" cy="452425"/>
          </a:xfrm>
          <a:solidFill>
            <a:schemeClr val="bg1"/>
          </a:solidFill>
        </p:grpSpPr>
        <p:sp>
          <p:nvSpPr>
            <p:cNvPr id="5" name="Shape 702"/>
            <p:cNvSpPr/>
            <p:nvPr/>
          </p:nvSpPr>
          <p:spPr>
            <a:xfrm>
              <a:off x="4168000" y="4980625"/>
              <a:ext cx="85875" cy="102325"/>
            </a:xfrm>
            <a:custGeom>
              <a:avLst/>
              <a:gdLst/>
              <a:ahLst/>
              <a:cxnLst/>
              <a:rect l="0" t="0" r="0" b="0"/>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703"/>
            <p:cNvSpPr/>
            <p:nvPr/>
          </p:nvSpPr>
          <p:spPr>
            <a:xfrm>
              <a:off x="3968275" y="5043350"/>
              <a:ext cx="379975" cy="389700"/>
            </a:xfrm>
            <a:custGeom>
              <a:avLst/>
              <a:gdLst/>
              <a:ahLst/>
              <a:cxnLst/>
              <a:rect l="0" t="0" r="0" b="0"/>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704"/>
            <p:cNvSpPr/>
            <p:nvPr/>
          </p:nvSpPr>
          <p:spPr>
            <a:xfrm>
              <a:off x="4031000" y="5150500"/>
              <a:ext cx="54200" cy="61525"/>
            </a:xfrm>
            <a:custGeom>
              <a:avLst/>
              <a:gdLst/>
              <a:ahLst/>
              <a:cxnLst/>
              <a:rect l="0" t="0" r="0" b="0"/>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grpFill/>
            <a:ln w="9525" cap="rnd" cmpd="sng">
              <a:solidFill>
                <a:schemeClr val="bg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8" name="Rectangle 7"/>
          <p:cNvSpPr/>
          <p:nvPr/>
        </p:nvSpPr>
        <p:spPr>
          <a:xfrm>
            <a:off x="247737" y="1106133"/>
            <a:ext cx="2762295" cy="307777"/>
          </a:xfrm>
          <a:prstGeom prst="rect">
            <a:avLst/>
          </a:prstGeom>
        </p:spPr>
        <p:txBody>
          <a:bodyPr wrap="none">
            <a:spAutoFit/>
          </a:bodyPr>
          <a:lstStyle/>
          <a:p>
            <a:r>
              <a:rPr lang="en-US" dirty="0">
                <a:solidFill>
                  <a:schemeClr val="bg1"/>
                </a:solidFill>
                <a:latin typeface="Chalkboard"/>
                <a:cs typeface="Chalkboard"/>
              </a:rPr>
              <a:t>Personalized Learning Academy</a:t>
            </a:r>
            <a:endParaRPr lang="en-US" dirty="0">
              <a:solidFill>
                <a:schemeClr val="bg1"/>
              </a:solidFill>
              <a:latin typeface="Chalkboard"/>
              <a:cs typeface="Chalkboard"/>
            </a:endParaRPr>
          </a:p>
        </p:txBody>
      </p:sp>
    </p:spTree>
    <p:extLst>
      <p:ext uri="{BB962C8B-B14F-4D97-AF65-F5344CB8AC3E}">
        <p14:creationId xmlns:p14="http://schemas.microsoft.com/office/powerpoint/2010/main" val="141870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10-02 at 6.17.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5" y="442375"/>
            <a:ext cx="6658028" cy="4536325"/>
          </a:xfrm>
          <a:prstGeom prst="rect">
            <a:avLst/>
          </a:prstGeom>
        </p:spPr>
      </p:pic>
      <p:sp>
        <p:nvSpPr>
          <p:cNvPr id="3" name="Pentagon 2"/>
          <p:cNvSpPr/>
          <p:nvPr/>
        </p:nvSpPr>
        <p:spPr>
          <a:xfrm>
            <a:off x="14873" y="0"/>
            <a:ext cx="3967614" cy="431579"/>
          </a:xfrm>
          <a:prstGeom prst="homePlate">
            <a:avLst/>
          </a:prstGeom>
          <a:solidFill>
            <a:srgbClr val="18637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Write your questions</a:t>
            </a:r>
            <a:endParaRPr lang="en-US" dirty="0"/>
          </a:p>
        </p:txBody>
      </p:sp>
      <p:sp>
        <p:nvSpPr>
          <p:cNvPr id="4" name="TextBox 3"/>
          <p:cNvSpPr txBox="1"/>
          <p:nvPr/>
        </p:nvSpPr>
        <p:spPr>
          <a:xfrm>
            <a:off x="7020032" y="1088163"/>
            <a:ext cx="1615188" cy="2677656"/>
          </a:xfrm>
          <a:prstGeom prst="rect">
            <a:avLst/>
          </a:prstGeom>
          <a:noFill/>
        </p:spPr>
        <p:txBody>
          <a:bodyPr wrap="square" rtlCol="0">
            <a:spAutoFit/>
          </a:bodyPr>
          <a:lstStyle/>
          <a:p>
            <a:pPr algn="ctr"/>
            <a:r>
              <a:rPr lang="en-US" sz="2400" b="1" dirty="0" smtClean="0">
                <a:solidFill>
                  <a:srgbClr val="688031"/>
                </a:solidFill>
              </a:rPr>
              <a:t>Each group member writes a question using the template.</a:t>
            </a:r>
          </a:p>
        </p:txBody>
      </p:sp>
    </p:spTree>
    <p:extLst>
      <p:ext uri="{BB962C8B-B14F-4D97-AF65-F5344CB8AC3E}">
        <p14:creationId xmlns:p14="http://schemas.microsoft.com/office/powerpoint/2010/main" val="273155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6-10-02 at 6.08.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040" y="372974"/>
            <a:ext cx="4508500" cy="3390900"/>
          </a:xfrm>
          <a:prstGeom prst="rect">
            <a:avLst/>
          </a:prstGeom>
        </p:spPr>
      </p:pic>
      <p:sp>
        <p:nvSpPr>
          <p:cNvPr id="4" name="Pentagon 3"/>
          <p:cNvSpPr/>
          <p:nvPr/>
        </p:nvSpPr>
        <p:spPr>
          <a:xfrm>
            <a:off x="14873" y="0"/>
            <a:ext cx="3967614" cy="431579"/>
          </a:xfrm>
          <a:prstGeom prst="homePlate">
            <a:avLst/>
          </a:prstGeom>
          <a:solidFill>
            <a:srgbClr val="18637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hape 263"/>
          <p:cNvSpPr txBox="1"/>
          <p:nvPr/>
        </p:nvSpPr>
        <p:spPr>
          <a:xfrm>
            <a:off x="227391" y="-50775"/>
            <a:ext cx="3755096" cy="559390"/>
          </a:xfrm>
          <a:prstGeom prst="rect">
            <a:avLst/>
          </a:prstGeom>
          <a:noFill/>
          <a:ln>
            <a:noFill/>
          </a:ln>
        </p:spPr>
        <p:txBody>
          <a:bodyPr lIns="91425" tIns="45700" rIns="91425" bIns="45700" anchor="ctr" anchorCtr="0">
            <a:noAutofit/>
          </a:bodyPr>
          <a:lstStyle/>
          <a:p>
            <a:pPr marL="0" marR="0" lvl="0" indent="0" algn="l" rtl="0">
              <a:lnSpc>
                <a:spcPct val="83333"/>
              </a:lnSpc>
              <a:spcBef>
                <a:spcPts val="0"/>
              </a:spcBef>
              <a:buSzPct val="25000"/>
              <a:buNone/>
            </a:pPr>
            <a:r>
              <a:rPr lang="en-US" sz="1800" b="1" dirty="0" smtClean="0">
                <a:solidFill>
                  <a:srgbClr val="FFFFFF"/>
                </a:solidFill>
                <a:latin typeface="Nixie One"/>
                <a:ea typeface="Nixie One"/>
                <a:cs typeface="Nixie One"/>
                <a:sym typeface="Nixie One"/>
              </a:rPr>
              <a:t>3  </a:t>
            </a:r>
            <a:r>
              <a:rPr lang="en-US" sz="1800" b="1" i="0" u="none" strike="noStrike" cap="none" dirty="0" smtClean="0">
                <a:solidFill>
                  <a:srgbClr val="FFFFFF"/>
                </a:solidFill>
                <a:latin typeface="Nixie One"/>
                <a:ea typeface="Nixie One"/>
                <a:cs typeface="Nixie One"/>
                <a:sym typeface="Nixie One"/>
              </a:rPr>
              <a:t>|   Create at least 3 </a:t>
            </a:r>
            <a:r>
              <a:rPr lang="en-US" sz="1800" b="1" dirty="0" smtClean="0">
                <a:solidFill>
                  <a:srgbClr val="FFFFFF"/>
                </a:solidFill>
                <a:latin typeface="Nixie One"/>
                <a:ea typeface="Nixie One"/>
                <a:cs typeface="Nixie One"/>
                <a:sym typeface="Nixie One"/>
              </a:rPr>
              <a:t>Questions</a:t>
            </a:r>
            <a:endParaRPr lang="en" sz="1800" b="1" i="0" u="none" strike="noStrike" cap="none" dirty="0">
              <a:solidFill>
                <a:srgbClr val="FFFFFF"/>
              </a:solidFill>
              <a:latin typeface="Nixie One"/>
              <a:ea typeface="Nixie One"/>
              <a:cs typeface="Nixie One"/>
              <a:sym typeface="Nixie One"/>
            </a:endParaRPr>
          </a:p>
        </p:txBody>
      </p:sp>
      <p:sp>
        <p:nvSpPr>
          <p:cNvPr id="8" name="TextBox 7"/>
          <p:cNvSpPr txBox="1"/>
          <p:nvPr/>
        </p:nvSpPr>
        <p:spPr>
          <a:xfrm>
            <a:off x="7020032" y="1088163"/>
            <a:ext cx="1615188" cy="1200329"/>
          </a:xfrm>
          <a:prstGeom prst="rect">
            <a:avLst/>
          </a:prstGeom>
          <a:noFill/>
        </p:spPr>
        <p:txBody>
          <a:bodyPr wrap="square" rtlCol="0">
            <a:spAutoFit/>
          </a:bodyPr>
          <a:lstStyle/>
          <a:p>
            <a:pPr algn="ctr"/>
            <a:r>
              <a:rPr lang="en-US" sz="1800" b="1" dirty="0" smtClean="0">
                <a:solidFill>
                  <a:srgbClr val="688031"/>
                </a:solidFill>
              </a:rPr>
              <a:t>Don’t worry about adding pictures or video today. </a:t>
            </a:r>
            <a:endParaRPr lang="en-US" sz="1800" b="1" dirty="0">
              <a:solidFill>
                <a:srgbClr val="688031"/>
              </a:solidFill>
            </a:endParaRPr>
          </a:p>
        </p:txBody>
      </p:sp>
      <p:sp>
        <p:nvSpPr>
          <p:cNvPr id="21" name="Shape 401"/>
          <p:cNvSpPr txBox="1">
            <a:spLocks/>
          </p:cNvSpPr>
          <p:nvPr/>
        </p:nvSpPr>
        <p:spPr>
          <a:xfrm>
            <a:off x="227390" y="3612935"/>
            <a:ext cx="8916609" cy="147033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US" sz="2400" dirty="0" smtClean="0"/>
              <a:t>Type your first question &amp; up to 4 answers</a:t>
            </a:r>
            <a:r>
              <a:rPr lang="en-US" sz="2800" b="1" dirty="0" smtClean="0"/>
              <a:t/>
            </a:r>
            <a:br>
              <a:rPr lang="en-US" sz="2800" b="1" dirty="0" smtClean="0"/>
            </a:br>
            <a:r>
              <a:rPr lang="en-US" sz="2000" dirty="0" smtClean="0"/>
              <a:t>Make 1 answer correct; </a:t>
            </a:r>
          </a:p>
          <a:p>
            <a:pPr algn="ctr">
              <a:spcBef>
                <a:spcPts val="0"/>
              </a:spcBef>
              <a:buFont typeface="Nixie One"/>
              <a:buNone/>
            </a:pPr>
            <a:r>
              <a:rPr lang="en-US" sz="2000" dirty="0" smtClean="0"/>
              <a:t>Then Hit + Add Question to add another; </a:t>
            </a:r>
          </a:p>
          <a:p>
            <a:pPr algn="ctr">
              <a:spcBef>
                <a:spcPts val="0"/>
              </a:spcBef>
              <a:buFont typeface="Nixie One"/>
              <a:buNone/>
            </a:pPr>
            <a:r>
              <a:rPr lang="en-US" sz="2000" dirty="0" smtClean="0"/>
              <a:t>When you’re all done, click the green </a:t>
            </a:r>
            <a:r>
              <a:rPr lang="en-US" sz="2000" b="1" dirty="0" smtClean="0">
                <a:solidFill>
                  <a:srgbClr val="688031"/>
                </a:solidFill>
              </a:rPr>
              <a:t>Next: Settings;</a:t>
            </a:r>
            <a:endParaRPr lang="en-US" sz="2000" dirty="0" smtClean="0">
              <a:solidFill>
                <a:schemeClr val="accent4">
                  <a:lumMod val="50000"/>
                </a:schemeClr>
              </a:solidFill>
            </a:endParaRPr>
          </a:p>
          <a:p>
            <a:pPr algn="ctr">
              <a:spcBef>
                <a:spcPts val="0"/>
              </a:spcBef>
              <a:buFont typeface="Nixie One"/>
              <a:buNone/>
            </a:pPr>
            <a:r>
              <a:rPr lang="en-US" sz="2000" dirty="0" smtClean="0">
                <a:solidFill>
                  <a:schemeClr val="accent4">
                    <a:lumMod val="50000"/>
                  </a:schemeClr>
                </a:solidFill>
              </a:rPr>
              <a:t>Complete the basic  info and that’s it!</a:t>
            </a:r>
            <a:r>
              <a:rPr lang="en-US" sz="2000" dirty="0" smtClean="0"/>
              <a:t> </a:t>
            </a:r>
            <a:endParaRPr lang="en-US" sz="2000" dirty="0"/>
          </a:p>
        </p:txBody>
      </p:sp>
      <p:sp>
        <p:nvSpPr>
          <p:cNvPr id="9" name="TextBox 8"/>
          <p:cNvSpPr txBox="1"/>
          <p:nvPr/>
        </p:nvSpPr>
        <p:spPr>
          <a:xfrm>
            <a:off x="637701" y="1088163"/>
            <a:ext cx="1615188" cy="1477328"/>
          </a:xfrm>
          <a:prstGeom prst="rect">
            <a:avLst/>
          </a:prstGeom>
          <a:noFill/>
        </p:spPr>
        <p:txBody>
          <a:bodyPr wrap="square" rtlCol="0">
            <a:spAutoFit/>
          </a:bodyPr>
          <a:lstStyle/>
          <a:p>
            <a:pPr algn="ctr"/>
            <a:r>
              <a:rPr lang="en-US" sz="1800" b="1" dirty="0" smtClean="0">
                <a:solidFill>
                  <a:srgbClr val="688031"/>
                </a:solidFill>
              </a:rPr>
              <a:t>The “driver” will enter in the questions online.</a:t>
            </a:r>
            <a:endParaRPr lang="en-US" sz="1800" b="1" dirty="0">
              <a:solidFill>
                <a:srgbClr val="688031"/>
              </a:solidFill>
            </a:endParaRPr>
          </a:p>
        </p:txBody>
      </p:sp>
    </p:spTree>
    <p:extLst>
      <p:ext uri="{BB962C8B-B14F-4D97-AF65-F5344CB8AC3E}">
        <p14:creationId xmlns:p14="http://schemas.microsoft.com/office/powerpoint/2010/main" val="416715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9860" y="-1"/>
            <a:ext cx="8894140" cy="5132021"/>
          </a:xfrm>
          <a:prstGeom prst="rect">
            <a:avLst/>
          </a:prstGeom>
        </p:spPr>
      </p:pic>
      <p:sp>
        <p:nvSpPr>
          <p:cNvPr id="401" name="Shape 401"/>
          <p:cNvSpPr txBox="1">
            <a:spLocks noGrp="1"/>
          </p:cNvSpPr>
          <p:nvPr>
            <p:ph type="body" idx="4294967295"/>
          </p:nvPr>
        </p:nvSpPr>
        <p:spPr>
          <a:xfrm>
            <a:off x="609181" y="147970"/>
            <a:ext cx="8206541" cy="2428494"/>
          </a:xfrm>
          <a:prstGeom prst="rect">
            <a:avLst/>
          </a:prstGeom>
        </p:spPr>
        <p:txBody>
          <a:bodyPr lIns="91425" tIns="91425" rIns="91425" bIns="91425" anchor="t" anchorCtr="0">
            <a:noAutofit/>
          </a:bodyPr>
          <a:lstStyle/>
          <a:p>
            <a:pPr lvl="0" rtl="0">
              <a:spcBef>
                <a:spcPts val="0"/>
              </a:spcBef>
              <a:buNone/>
            </a:pPr>
            <a:r>
              <a:rPr lang="en-US" sz="2800" b="1" dirty="0" smtClean="0">
                <a:solidFill>
                  <a:srgbClr val="18637B"/>
                </a:solidFill>
                <a:latin typeface="Roboto Slab"/>
                <a:ea typeface="Roboto Slab"/>
                <a:cs typeface="Roboto Slab"/>
                <a:sym typeface="Roboto Slab"/>
              </a:rPr>
              <a:t>Let’s Play!</a:t>
            </a:r>
            <a:endParaRPr lang="en" sz="2800" b="1" dirty="0">
              <a:solidFill>
                <a:srgbClr val="18637B"/>
              </a:solidFill>
              <a:latin typeface="Roboto Slab"/>
              <a:ea typeface="Roboto Slab"/>
              <a:cs typeface="Roboto Slab"/>
              <a:sym typeface="Roboto Slab"/>
            </a:endParaRPr>
          </a:p>
          <a:p>
            <a:pPr lvl="0" rtl="0">
              <a:spcBef>
                <a:spcPts val="0"/>
              </a:spcBef>
              <a:buNone/>
            </a:pPr>
            <a:endParaRPr lang="en-US" sz="3600" dirty="0" smtClean="0"/>
          </a:p>
          <a:p>
            <a:pPr lvl="0" rtl="0">
              <a:spcBef>
                <a:spcPts val="0"/>
              </a:spcBef>
              <a:buNone/>
            </a:pPr>
            <a:endParaRPr lang="en-US" sz="3600" dirty="0" smtClean="0"/>
          </a:p>
          <a:p>
            <a:pPr lvl="0" algn="ctr" rtl="0">
              <a:spcBef>
                <a:spcPts val="0"/>
              </a:spcBef>
              <a:buNone/>
            </a:pPr>
            <a:r>
              <a:rPr lang="en-US" sz="2800" dirty="0" smtClean="0">
                <a:solidFill>
                  <a:schemeClr val="bg1"/>
                </a:solidFill>
              </a:rPr>
              <a:t>We’ll take turns and try a few of your </a:t>
            </a:r>
            <a:r>
              <a:rPr lang="en-US" sz="2800" dirty="0" err="1" smtClean="0">
                <a:solidFill>
                  <a:schemeClr val="bg1"/>
                </a:solidFill>
              </a:rPr>
              <a:t>Kahoots</a:t>
            </a:r>
            <a:r>
              <a:rPr lang="en-US" sz="2800" dirty="0" smtClean="0">
                <a:solidFill>
                  <a:schemeClr val="bg1"/>
                </a:solidFill>
              </a:rPr>
              <a:t>!</a:t>
            </a:r>
          </a:p>
        </p:txBody>
      </p:sp>
    </p:spTree>
    <p:extLst>
      <p:ext uri="{BB962C8B-B14F-4D97-AF65-F5344CB8AC3E}">
        <p14:creationId xmlns:p14="http://schemas.microsoft.com/office/powerpoint/2010/main" val="113774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Shape 400"/>
          <p:cNvSpPr/>
          <p:nvPr/>
        </p:nvSpPr>
        <p:spPr>
          <a:xfrm>
            <a:off x="4546901" y="577316"/>
            <a:ext cx="4002300" cy="25556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sp>
        <p:nvSpPr>
          <p:cNvPr id="401" name="Shape 401"/>
          <p:cNvSpPr txBox="1">
            <a:spLocks noGrp="1"/>
          </p:cNvSpPr>
          <p:nvPr>
            <p:ph type="body" idx="4294967295"/>
          </p:nvPr>
        </p:nvSpPr>
        <p:spPr>
          <a:xfrm>
            <a:off x="609181" y="304835"/>
            <a:ext cx="3506099" cy="3307419"/>
          </a:xfrm>
          <a:prstGeom prst="rect">
            <a:avLst/>
          </a:prstGeom>
        </p:spPr>
        <p:txBody>
          <a:bodyPr lIns="91425" tIns="91425" rIns="91425" bIns="91425" anchor="ctr" anchorCtr="0">
            <a:noAutofit/>
          </a:bodyPr>
          <a:lstStyle/>
          <a:p>
            <a:pPr lvl="0" algn="ctr" rtl="0">
              <a:spcBef>
                <a:spcPts val="0"/>
              </a:spcBef>
              <a:buNone/>
            </a:pPr>
            <a:r>
              <a:rPr lang="en-US" sz="3600" b="1" dirty="0" err="1" smtClean="0">
                <a:solidFill>
                  <a:srgbClr val="18637B"/>
                </a:solidFill>
                <a:latin typeface="Roboto Slab"/>
                <a:ea typeface="Roboto Slab"/>
                <a:cs typeface="Roboto Slab"/>
                <a:sym typeface="Roboto Slab"/>
              </a:rPr>
              <a:t>Kahoot</a:t>
            </a:r>
            <a:r>
              <a:rPr lang="en-US" sz="3600" b="1" dirty="0" smtClean="0">
                <a:solidFill>
                  <a:srgbClr val="18637B"/>
                </a:solidFill>
                <a:latin typeface="Roboto Slab"/>
                <a:ea typeface="Roboto Slab"/>
                <a:cs typeface="Roboto Slab"/>
                <a:sym typeface="Roboto Slab"/>
              </a:rPr>
              <a:t> </a:t>
            </a:r>
            <a:br>
              <a:rPr lang="en-US" sz="3600" b="1" dirty="0" smtClean="0">
                <a:solidFill>
                  <a:srgbClr val="18637B"/>
                </a:solidFill>
                <a:latin typeface="Roboto Slab"/>
                <a:ea typeface="Roboto Slab"/>
                <a:cs typeface="Roboto Slab"/>
                <a:sym typeface="Roboto Slab"/>
              </a:rPr>
            </a:br>
            <a:r>
              <a:rPr lang="en-US" sz="3600" b="1" dirty="0" smtClean="0">
                <a:solidFill>
                  <a:srgbClr val="18637B"/>
                </a:solidFill>
                <a:latin typeface="Roboto Slab"/>
                <a:ea typeface="Roboto Slab"/>
                <a:cs typeface="Roboto Slab"/>
                <a:sym typeface="Roboto Slab"/>
              </a:rPr>
              <a:t>User Guide</a:t>
            </a:r>
            <a:endParaRPr lang="en" sz="3600" dirty="0"/>
          </a:p>
        </p:txBody>
      </p:sp>
      <p:sp>
        <p:nvSpPr>
          <p:cNvPr id="399" name="Shape 399">
            <a:hlinkClick r:id="rId3"/>
          </p:cNvPr>
          <p:cNvSpPr/>
          <p:nvPr/>
        </p:nvSpPr>
        <p:spPr>
          <a:xfrm>
            <a:off x="4364125" y="396741"/>
            <a:ext cx="4367923" cy="340047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Rectangle 4">
            <a:hlinkClick r:id="rId3"/>
          </p:cNvPr>
          <p:cNvSpPr/>
          <p:nvPr/>
        </p:nvSpPr>
        <p:spPr>
          <a:xfrm>
            <a:off x="436546" y="4027974"/>
            <a:ext cx="8539461" cy="954107"/>
          </a:xfrm>
          <a:prstGeom prst="rect">
            <a:avLst/>
          </a:prstGeom>
        </p:spPr>
        <p:txBody>
          <a:bodyPr wrap="square">
            <a:spAutoFit/>
          </a:bodyPr>
          <a:lstStyle/>
          <a:p>
            <a:pPr algn="ctr"/>
            <a:r>
              <a:rPr lang="en-US" sz="2800" b="1" dirty="0">
                <a:solidFill>
                  <a:schemeClr val="accent3">
                    <a:lumMod val="75000"/>
                  </a:schemeClr>
                </a:solidFill>
              </a:rPr>
              <a:t>https://</a:t>
            </a:r>
            <a:r>
              <a:rPr lang="en-US" sz="2800" b="1" dirty="0" err="1">
                <a:solidFill>
                  <a:schemeClr val="accent3">
                    <a:lumMod val="75000"/>
                  </a:schemeClr>
                </a:solidFill>
              </a:rPr>
              <a:t>getkahoot.com</a:t>
            </a:r>
            <a:r>
              <a:rPr lang="en-US" sz="2800" b="1" dirty="0">
                <a:solidFill>
                  <a:schemeClr val="accent3">
                    <a:lumMod val="75000"/>
                  </a:schemeClr>
                </a:solidFill>
              </a:rPr>
              <a:t>/tutorials/</a:t>
            </a:r>
            <a:r>
              <a:rPr lang="en-US" sz="2800" b="1" dirty="0" err="1">
                <a:solidFill>
                  <a:schemeClr val="accent3">
                    <a:lumMod val="75000"/>
                  </a:schemeClr>
                </a:solidFill>
              </a:rPr>
              <a:t>Kahoot_Tutorials.pdf</a:t>
            </a:r>
            <a:endParaRPr lang="en-US" sz="2800" b="1" dirty="0">
              <a:solidFill>
                <a:schemeClr val="accent3">
                  <a:lumMod val="75000"/>
                </a:schemeClr>
              </a:solidFill>
            </a:endParaRPr>
          </a:p>
        </p:txBody>
      </p:sp>
      <p:pic>
        <p:nvPicPr>
          <p:cNvPr id="2" name="Picture 1" descr="Screen Shot 2016-10-02 at 5.43.00 PM.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r="4369"/>
          <a:stretch/>
        </p:blipFill>
        <p:spPr>
          <a:xfrm>
            <a:off x="4546902" y="577316"/>
            <a:ext cx="4002300" cy="2579656"/>
          </a:xfrm>
          <a:prstGeom prst="rect">
            <a:avLst/>
          </a:prstGeom>
        </p:spPr>
      </p:pic>
    </p:spTree>
    <p:extLst>
      <p:ext uri="{BB962C8B-B14F-4D97-AF65-F5344CB8AC3E}">
        <p14:creationId xmlns:p14="http://schemas.microsoft.com/office/powerpoint/2010/main" val="502530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Shape 400"/>
          <p:cNvSpPr/>
          <p:nvPr/>
        </p:nvSpPr>
        <p:spPr>
          <a:xfrm>
            <a:off x="4546901" y="577316"/>
            <a:ext cx="4002300" cy="25556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grpSp>
        <p:nvGrpSpPr>
          <p:cNvPr id="4" name="Group 3"/>
          <p:cNvGrpSpPr/>
          <p:nvPr/>
        </p:nvGrpSpPr>
        <p:grpSpPr>
          <a:xfrm>
            <a:off x="4364125" y="396741"/>
            <a:ext cx="4367923" cy="3400478"/>
            <a:chOff x="4364125" y="889975"/>
            <a:chExt cx="4367923" cy="3400478"/>
          </a:xfrm>
        </p:grpSpPr>
        <p:sp>
          <p:nvSpPr>
            <p:cNvPr id="399" name="Shape 399"/>
            <p:cNvSpPr/>
            <p:nvPr/>
          </p:nvSpPr>
          <p:spPr>
            <a:xfrm>
              <a:off x="4364125" y="889975"/>
              <a:ext cx="4367923" cy="3400478"/>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3" name="Picture 2" descr="Screen Shot 2016-10-02 at 5.01.07 PM.png"/>
            <p:cNvPicPr>
              <a:picLocks noChangeAspect="1"/>
            </p:cNvPicPr>
            <p:nvPr/>
          </p:nvPicPr>
          <p:blipFill rotWithShape="1">
            <a:blip r:embed="rId3">
              <a:extLst>
                <a:ext uri="{28A0092B-C50C-407E-A947-70E740481C1C}">
                  <a14:useLocalDpi xmlns:a14="http://schemas.microsoft.com/office/drawing/2010/main" val="0"/>
                </a:ext>
              </a:extLst>
            </a:blip>
            <a:srcRect l="4200" r="7499" b="10783"/>
            <a:stretch/>
          </p:blipFill>
          <p:spPr>
            <a:xfrm>
              <a:off x="4546901" y="1058219"/>
              <a:ext cx="4002300" cy="2576269"/>
            </a:xfrm>
            <a:prstGeom prst="rect">
              <a:avLst/>
            </a:prstGeom>
          </p:spPr>
        </p:pic>
      </p:grpSp>
      <p:sp>
        <p:nvSpPr>
          <p:cNvPr id="5" name="Rectangle 4"/>
          <p:cNvSpPr/>
          <p:nvPr/>
        </p:nvSpPr>
        <p:spPr>
          <a:xfrm>
            <a:off x="436546" y="4027974"/>
            <a:ext cx="8539461" cy="954107"/>
          </a:xfrm>
          <a:prstGeom prst="rect">
            <a:avLst/>
          </a:prstGeom>
        </p:spPr>
        <p:txBody>
          <a:bodyPr wrap="square">
            <a:spAutoFit/>
          </a:bodyPr>
          <a:lstStyle/>
          <a:p>
            <a:pPr algn="ctr"/>
            <a:r>
              <a:rPr lang="en-US" sz="2800" b="1" dirty="0">
                <a:solidFill>
                  <a:schemeClr val="accent3">
                    <a:lumMod val="75000"/>
                  </a:schemeClr>
                </a:solidFill>
              </a:rPr>
              <a:t>https://</a:t>
            </a:r>
            <a:r>
              <a:rPr lang="en-US" sz="2800" b="1" dirty="0" err="1">
                <a:solidFill>
                  <a:schemeClr val="accent3">
                    <a:lumMod val="75000"/>
                  </a:schemeClr>
                </a:solidFill>
              </a:rPr>
              <a:t>getkahoot.com</a:t>
            </a:r>
            <a:r>
              <a:rPr lang="en-US" sz="2800" b="1" dirty="0">
                <a:solidFill>
                  <a:schemeClr val="accent3">
                    <a:lumMod val="75000"/>
                  </a:schemeClr>
                </a:solidFill>
              </a:rPr>
              <a:t>/blog/the-official-</a:t>
            </a:r>
            <a:r>
              <a:rPr lang="en-US" sz="2800" b="1" dirty="0" err="1">
                <a:solidFill>
                  <a:schemeClr val="accent3">
                    <a:lumMod val="75000"/>
                  </a:schemeClr>
                </a:solidFill>
              </a:rPr>
              <a:t>kahoot</a:t>
            </a:r>
            <a:r>
              <a:rPr lang="en-US" sz="2800" b="1" dirty="0">
                <a:solidFill>
                  <a:schemeClr val="accent3">
                    <a:lumMod val="75000"/>
                  </a:schemeClr>
                </a:solidFill>
              </a:rPr>
              <a:t>-professional-development-</a:t>
            </a:r>
            <a:r>
              <a:rPr lang="en-US" sz="2800" b="1" dirty="0" err="1">
                <a:solidFill>
                  <a:schemeClr val="accent3">
                    <a:lumMod val="75000"/>
                  </a:schemeClr>
                </a:solidFill>
              </a:rPr>
              <a:t>superpack</a:t>
            </a:r>
            <a:endParaRPr lang="en-US" sz="2800" b="1" dirty="0">
              <a:solidFill>
                <a:schemeClr val="accent3">
                  <a:lumMod val="75000"/>
                </a:schemeClr>
              </a:solidFill>
            </a:endParaRPr>
          </a:p>
        </p:txBody>
      </p:sp>
      <p:sp>
        <p:nvSpPr>
          <p:cNvPr id="8" name="Shape 401"/>
          <p:cNvSpPr txBox="1">
            <a:spLocks/>
          </p:cNvSpPr>
          <p:nvPr/>
        </p:nvSpPr>
        <p:spPr>
          <a:xfrm>
            <a:off x="609181" y="304835"/>
            <a:ext cx="3506099" cy="3307419"/>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US" sz="3600" b="1" dirty="0" err="1" smtClean="0">
                <a:solidFill>
                  <a:srgbClr val="18637B"/>
                </a:solidFill>
                <a:latin typeface="Roboto Slab"/>
                <a:ea typeface="Roboto Slab"/>
                <a:cs typeface="Roboto Slab"/>
                <a:sym typeface="Roboto Slab"/>
              </a:rPr>
              <a:t>Kahoot</a:t>
            </a:r>
            <a:r>
              <a:rPr lang="en-US" sz="3600" b="1" dirty="0" smtClean="0">
                <a:solidFill>
                  <a:srgbClr val="18637B"/>
                </a:solidFill>
                <a:latin typeface="Roboto Slab"/>
                <a:ea typeface="Roboto Slab"/>
                <a:cs typeface="Roboto Slab"/>
                <a:sym typeface="Roboto Slab"/>
              </a:rPr>
              <a:t> </a:t>
            </a:r>
            <a:br>
              <a:rPr lang="en-US" sz="3600" b="1" dirty="0" smtClean="0">
                <a:solidFill>
                  <a:srgbClr val="18637B"/>
                </a:solidFill>
                <a:latin typeface="Roboto Slab"/>
                <a:ea typeface="Roboto Slab"/>
                <a:cs typeface="Roboto Slab"/>
                <a:sym typeface="Roboto Slab"/>
              </a:rPr>
            </a:br>
            <a:r>
              <a:rPr lang="en-US" sz="3600" b="1" dirty="0" smtClean="0">
                <a:solidFill>
                  <a:srgbClr val="18637B"/>
                </a:solidFill>
                <a:latin typeface="Roboto Slab"/>
                <a:ea typeface="Roboto Slab"/>
                <a:cs typeface="Roboto Slab"/>
                <a:sym typeface="Roboto Slab"/>
              </a:rPr>
              <a:t>Professional</a:t>
            </a:r>
          </a:p>
          <a:p>
            <a:pPr algn="ctr">
              <a:spcBef>
                <a:spcPts val="0"/>
              </a:spcBef>
              <a:buFont typeface="Nixie One"/>
              <a:buNone/>
            </a:pPr>
            <a:r>
              <a:rPr lang="en-US" sz="3600" b="1" dirty="0" smtClean="0">
                <a:solidFill>
                  <a:srgbClr val="18637B"/>
                </a:solidFill>
                <a:latin typeface="Roboto Slab"/>
                <a:ea typeface="Roboto Slab"/>
                <a:cs typeface="Roboto Slab"/>
                <a:sym typeface="Roboto Slab"/>
              </a:rPr>
              <a:t>Development</a:t>
            </a:r>
          </a:p>
          <a:p>
            <a:pPr algn="ctr">
              <a:spcBef>
                <a:spcPts val="0"/>
              </a:spcBef>
              <a:buFont typeface="Nixie One"/>
              <a:buNone/>
            </a:pPr>
            <a:r>
              <a:rPr lang="en-US" sz="3600" b="1" dirty="0" smtClean="0">
                <a:solidFill>
                  <a:srgbClr val="18637B"/>
                </a:solidFill>
                <a:latin typeface="Roboto Slab"/>
                <a:ea typeface="Roboto Slab"/>
                <a:cs typeface="Roboto Slab"/>
                <a:sym typeface="Roboto Slab"/>
              </a:rPr>
              <a:t>Tools</a:t>
            </a:r>
            <a:endParaRPr lang="en" sz="3600" dirty="0"/>
          </a:p>
        </p:txBody>
      </p:sp>
    </p:spTree>
    <p:extLst>
      <p:ext uri="{BB962C8B-B14F-4D97-AF65-F5344CB8AC3E}">
        <p14:creationId xmlns:p14="http://schemas.microsoft.com/office/powerpoint/2010/main" val="254619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Shape 160"/>
          <p:cNvSpPr txBox="1">
            <a:spLocks noGrp="1"/>
          </p:cNvSpPr>
          <p:nvPr>
            <p:ph type="subTitle" idx="4294967295"/>
          </p:nvPr>
        </p:nvSpPr>
        <p:spPr>
          <a:xfrm>
            <a:off x="294831" y="1474041"/>
            <a:ext cx="4513177" cy="3356243"/>
          </a:xfrm>
          <a:prstGeom prst="rect">
            <a:avLst/>
          </a:prstGeom>
        </p:spPr>
        <p:txBody>
          <a:bodyPr lIns="91425" tIns="91425" rIns="91425" bIns="91425" anchor="ctr" anchorCtr="0">
            <a:noAutofit/>
          </a:bodyPr>
          <a:lstStyle/>
          <a:p>
            <a:pPr lvl="0" algn="ctr">
              <a:spcBef>
                <a:spcPts val="0"/>
              </a:spcBef>
              <a:buNone/>
            </a:pPr>
            <a:r>
              <a:rPr lang="en" sz="2800" dirty="0" smtClean="0"/>
              <a:t>Using Student Learning Pictures: Strategy 2</a:t>
            </a:r>
            <a:endParaRPr lang="en" sz="2800" b="1" dirty="0">
              <a:solidFill>
                <a:srgbClr val="94BF6E"/>
              </a:solidFill>
            </a:endParaRPr>
          </a:p>
          <a:p>
            <a:pPr lvl="0" algn="ctr">
              <a:spcBef>
                <a:spcPts val="0"/>
              </a:spcBef>
              <a:buNone/>
            </a:pPr>
            <a:endParaRPr lang="en" sz="2800" dirty="0">
              <a:solidFill>
                <a:srgbClr val="94BF6E"/>
              </a:solidFill>
            </a:endParaRPr>
          </a:p>
        </p:txBody>
      </p:sp>
      <p:pic>
        <p:nvPicPr>
          <p:cNvPr id="2" name="Picture 1" descr="children-1663337_1920.jpg"/>
          <p:cNvPicPr>
            <a:picLocks noChangeAspect="1"/>
          </p:cNvPicPr>
          <p:nvPr/>
        </p:nvPicPr>
        <p:blipFill rotWithShape="1">
          <a:blip r:embed="rId3">
            <a:extLst>
              <a:ext uri="{28A0092B-C50C-407E-A947-70E740481C1C}">
                <a14:useLocalDpi xmlns:a14="http://schemas.microsoft.com/office/drawing/2010/main" val="0"/>
              </a:ext>
            </a:extLst>
          </a:blip>
          <a:srcRect l="24220" t="16686" r="21807"/>
          <a:stretch/>
        </p:blipFill>
        <p:spPr>
          <a:xfrm>
            <a:off x="4839000" y="0"/>
            <a:ext cx="4714222" cy="5143500"/>
          </a:xfrm>
          <a:prstGeom prst="rect">
            <a:avLst/>
          </a:prstGeom>
        </p:spPr>
      </p:pic>
    </p:spTree>
    <p:extLst>
      <p:ext uri="{BB962C8B-B14F-4D97-AF65-F5344CB8AC3E}">
        <p14:creationId xmlns:p14="http://schemas.microsoft.com/office/powerpoint/2010/main" val="4879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9"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60" name="Shape 160"/>
          <p:cNvSpPr txBox="1">
            <a:spLocks noGrp="1"/>
          </p:cNvSpPr>
          <p:nvPr>
            <p:ph type="subTitle" idx="4294967295"/>
          </p:nvPr>
        </p:nvSpPr>
        <p:spPr>
          <a:xfrm>
            <a:off x="4853365" y="1258606"/>
            <a:ext cx="3912175" cy="3356243"/>
          </a:xfrm>
          <a:prstGeom prst="rect">
            <a:avLst/>
          </a:prstGeom>
        </p:spPr>
        <p:txBody>
          <a:bodyPr lIns="91425" tIns="91425" rIns="91425" bIns="91425" anchor="ctr" anchorCtr="0">
            <a:noAutofit/>
          </a:bodyPr>
          <a:lstStyle/>
          <a:p>
            <a:pPr lvl="0" algn="ctr">
              <a:spcBef>
                <a:spcPts val="0"/>
              </a:spcBef>
              <a:buNone/>
            </a:pPr>
            <a:r>
              <a:rPr lang="en" sz="2800" dirty="0" smtClean="0">
                <a:solidFill>
                  <a:srgbClr val="94BF6E"/>
                </a:solidFill>
              </a:rPr>
              <a:t>Assessments </a:t>
            </a:r>
            <a:br>
              <a:rPr lang="en" sz="2800" dirty="0" smtClean="0">
                <a:solidFill>
                  <a:srgbClr val="94BF6E"/>
                </a:solidFill>
              </a:rPr>
            </a:br>
            <a:r>
              <a:rPr lang="en" sz="2800" dirty="0" smtClean="0">
                <a:solidFill>
                  <a:srgbClr val="94BF6E"/>
                </a:solidFill>
              </a:rPr>
              <a:t>are meaningful </a:t>
            </a:r>
            <a:br>
              <a:rPr lang="en" sz="2800" dirty="0" smtClean="0">
                <a:solidFill>
                  <a:srgbClr val="94BF6E"/>
                </a:solidFill>
              </a:rPr>
            </a:br>
            <a:r>
              <a:rPr lang="en" sz="2800" dirty="0" smtClean="0"/>
              <a:t>and  </a:t>
            </a:r>
            <a:r>
              <a:rPr lang="en" sz="2800" dirty="0"/>
              <a:t>positive learning experience for students</a:t>
            </a:r>
          </a:p>
          <a:p>
            <a:pPr lvl="0" algn="ctr">
              <a:spcBef>
                <a:spcPts val="0"/>
              </a:spcBef>
              <a:buNone/>
            </a:pPr>
            <a:endParaRPr lang="en" sz="2800" dirty="0">
              <a:solidFill>
                <a:srgbClr val="94BF6E"/>
              </a:solidFill>
            </a:endParaRPr>
          </a:p>
        </p:txBody>
      </p:sp>
      <p:sp>
        <p:nvSpPr>
          <p:cNvPr id="6" name="Oval 5"/>
          <p:cNvSpPr/>
          <p:nvPr/>
        </p:nvSpPr>
        <p:spPr>
          <a:xfrm>
            <a:off x="8080675" y="222594"/>
            <a:ext cx="880533" cy="663615"/>
          </a:xfrm>
          <a:prstGeom prst="ellipse">
            <a:avLst/>
          </a:prstGeom>
          <a:solidFill>
            <a:schemeClr val="accent4">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HondaFont"/>
                <a:ea typeface="+mn-ea"/>
                <a:cs typeface="HondaFont"/>
                <a:sym typeface="Helvetica Light"/>
              </a:rPr>
              <a:t>4</a:t>
            </a:r>
            <a:endParaRPr kumimoji="0" lang="en-US" sz="2400" b="0" i="0" u="none" strike="noStrike" cap="none" spc="0" normalizeH="0" baseline="0" dirty="0">
              <a:ln>
                <a:noFill/>
              </a:ln>
              <a:solidFill>
                <a:srgbClr val="FFFFFF"/>
              </a:solidFill>
              <a:effectLst/>
              <a:uFillTx/>
              <a:latin typeface="HondaFont"/>
              <a:ea typeface="+mn-ea"/>
              <a:cs typeface="HondaFont"/>
              <a:sym typeface="Helvetica Light"/>
            </a:endParaRPr>
          </a:p>
        </p:txBody>
      </p:sp>
      <p:sp>
        <p:nvSpPr>
          <p:cNvPr id="7" name="Shape 160"/>
          <p:cNvSpPr txBox="1">
            <a:spLocks/>
          </p:cNvSpPr>
          <p:nvPr/>
        </p:nvSpPr>
        <p:spPr>
          <a:xfrm>
            <a:off x="4615231" y="34016"/>
            <a:ext cx="3826446" cy="88942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 sz="2800" dirty="0" smtClean="0">
                <a:solidFill>
                  <a:schemeClr val="bg1"/>
                </a:solidFill>
              </a:rPr>
              <a:t>Essential features</a:t>
            </a:r>
          </a:p>
          <a:p>
            <a:pPr algn="ctr">
              <a:spcBef>
                <a:spcPts val="0"/>
              </a:spcBef>
              <a:buFont typeface="Nixie One"/>
              <a:buNone/>
            </a:pPr>
            <a:endParaRPr lang="en" sz="2800" dirty="0">
              <a:solidFill>
                <a:schemeClr val="bg1"/>
              </a:solidFill>
            </a:endParaRPr>
          </a:p>
        </p:txBody>
      </p:sp>
      <p:pic>
        <p:nvPicPr>
          <p:cNvPr id="8" name="2845335101_1024.jpg"/>
          <p:cNvPicPr>
            <a:picLocks noChangeAspect="1"/>
          </p:cNvPicPr>
          <p:nvPr/>
        </p:nvPicPr>
        <p:blipFill rotWithShape="1">
          <a:blip r:embed="rId3">
            <a:extLst/>
          </a:blip>
          <a:srcRect t="3090" r="-15781" b="3090"/>
          <a:stretch/>
        </p:blipFill>
        <p:spPr>
          <a:xfrm>
            <a:off x="203201" y="530699"/>
            <a:ext cx="5108292" cy="6567804"/>
          </a:xfrm>
          <a:prstGeom prst="rect">
            <a:avLst/>
          </a:prstGeom>
        </p:spPr>
      </p:pic>
    </p:spTree>
    <p:extLst>
      <p:ext uri="{BB962C8B-B14F-4D97-AF65-F5344CB8AC3E}">
        <p14:creationId xmlns:p14="http://schemas.microsoft.com/office/powerpoint/2010/main" val="1690412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9"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60" name="Shape 160"/>
          <p:cNvSpPr txBox="1">
            <a:spLocks noGrp="1"/>
          </p:cNvSpPr>
          <p:nvPr>
            <p:ph type="subTitle" idx="4294967295"/>
          </p:nvPr>
        </p:nvSpPr>
        <p:spPr>
          <a:xfrm>
            <a:off x="4615231" y="1258606"/>
            <a:ext cx="4513177" cy="3356243"/>
          </a:xfrm>
          <a:prstGeom prst="rect">
            <a:avLst/>
          </a:prstGeom>
        </p:spPr>
        <p:txBody>
          <a:bodyPr lIns="91425" tIns="91425" rIns="91425" bIns="91425" anchor="ctr" anchorCtr="0">
            <a:noAutofit/>
          </a:bodyPr>
          <a:lstStyle/>
          <a:p>
            <a:pPr lvl="0" algn="ctr">
              <a:spcBef>
                <a:spcPts val="0"/>
              </a:spcBef>
              <a:buNone/>
            </a:pPr>
            <a:r>
              <a:rPr lang="en" sz="2800" dirty="0"/>
              <a:t>Student progression toward mastery of each competency is mapped, allowing educators, students and parents </a:t>
            </a:r>
            <a:r>
              <a:rPr lang="en" sz="2800" dirty="0" smtClean="0"/>
              <a:t>to</a:t>
            </a:r>
            <a:endParaRPr lang="en" sz="2800" dirty="0"/>
          </a:p>
          <a:p>
            <a:pPr lvl="0" algn="ctr">
              <a:spcBef>
                <a:spcPts val="0"/>
              </a:spcBef>
              <a:buNone/>
            </a:pPr>
            <a:r>
              <a:rPr lang="en" sz="2800" dirty="0">
                <a:solidFill>
                  <a:srgbClr val="94BF6E"/>
                </a:solidFill>
              </a:rPr>
              <a:t>track performance and needs in real </a:t>
            </a:r>
            <a:r>
              <a:rPr lang="en" sz="2800" dirty="0" smtClean="0">
                <a:solidFill>
                  <a:srgbClr val="94BF6E"/>
                </a:solidFill>
              </a:rPr>
              <a:t>time.</a:t>
            </a:r>
            <a:endParaRPr lang="en" sz="2800" dirty="0">
              <a:solidFill>
                <a:srgbClr val="94BF6E"/>
              </a:solidFill>
            </a:endParaRPr>
          </a:p>
        </p:txBody>
      </p:sp>
      <p:sp>
        <p:nvSpPr>
          <p:cNvPr id="6" name="Oval 5"/>
          <p:cNvSpPr/>
          <p:nvPr/>
        </p:nvSpPr>
        <p:spPr>
          <a:xfrm>
            <a:off x="8080675" y="222594"/>
            <a:ext cx="880533" cy="663615"/>
          </a:xfrm>
          <a:prstGeom prst="ellipse">
            <a:avLst/>
          </a:prstGeom>
          <a:solidFill>
            <a:schemeClr val="accent4">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dirty="0">
                <a:solidFill>
                  <a:srgbClr val="FFFFFF"/>
                </a:solidFill>
                <a:latin typeface="HondaFont"/>
                <a:ea typeface="+mn-ea"/>
                <a:cs typeface="HondaFont"/>
                <a:sym typeface="Helvetica Light"/>
              </a:rPr>
              <a:t>5</a:t>
            </a:r>
            <a:endParaRPr kumimoji="0" lang="en-US" sz="2400" b="0" i="0" u="none" strike="noStrike" cap="none" spc="0" normalizeH="0" baseline="0" dirty="0">
              <a:ln>
                <a:noFill/>
              </a:ln>
              <a:solidFill>
                <a:srgbClr val="FFFFFF"/>
              </a:solidFill>
              <a:effectLst/>
              <a:uFillTx/>
              <a:latin typeface="HondaFont"/>
              <a:ea typeface="+mn-ea"/>
              <a:cs typeface="HondaFont"/>
              <a:sym typeface="Helvetica Light"/>
            </a:endParaRPr>
          </a:p>
        </p:txBody>
      </p:sp>
      <p:sp>
        <p:nvSpPr>
          <p:cNvPr id="7" name="Shape 160"/>
          <p:cNvSpPr txBox="1">
            <a:spLocks/>
          </p:cNvSpPr>
          <p:nvPr/>
        </p:nvSpPr>
        <p:spPr>
          <a:xfrm>
            <a:off x="4615231" y="34016"/>
            <a:ext cx="3826446" cy="88942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 sz="2800" dirty="0" smtClean="0">
                <a:solidFill>
                  <a:schemeClr val="bg1"/>
                </a:solidFill>
              </a:rPr>
              <a:t>Essential features</a:t>
            </a:r>
          </a:p>
          <a:p>
            <a:pPr algn="ctr">
              <a:spcBef>
                <a:spcPts val="0"/>
              </a:spcBef>
              <a:buFont typeface="Nixie One"/>
              <a:buNone/>
            </a:pPr>
            <a:endParaRPr lang="en" sz="2800" dirty="0">
              <a:solidFill>
                <a:schemeClr val="bg1"/>
              </a:solidFill>
            </a:endParaRPr>
          </a:p>
        </p:txBody>
      </p:sp>
      <p:pic>
        <p:nvPicPr>
          <p:cNvPr id="2" name="Picture 1" descr="ipad-1126136_1280.jpg"/>
          <p:cNvPicPr>
            <a:picLocks noChangeAspect="1"/>
          </p:cNvPicPr>
          <p:nvPr/>
        </p:nvPicPr>
        <p:blipFill rotWithShape="1">
          <a:blip r:embed="rId3">
            <a:extLst>
              <a:ext uri="{28A0092B-C50C-407E-A947-70E740481C1C}">
                <a14:useLocalDpi xmlns:a14="http://schemas.microsoft.com/office/drawing/2010/main" val="0"/>
              </a:ext>
            </a:extLst>
          </a:blip>
          <a:srcRect l="13712" r="30148" b="10317"/>
          <a:stretch/>
        </p:blipFill>
        <p:spPr>
          <a:xfrm>
            <a:off x="282222" y="530698"/>
            <a:ext cx="4333009" cy="4612801"/>
          </a:xfrm>
          <a:prstGeom prst="rect">
            <a:avLst/>
          </a:prstGeom>
        </p:spPr>
      </p:pic>
    </p:spTree>
    <p:extLst>
      <p:ext uri="{BB962C8B-B14F-4D97-AF65-F5344CB8AC3E}">
        <p14:creationId xmlns:p14="http://schemas.microsoft.com/office/powerpoint/2010/main" val="956772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9" name="Shape 10"/>
          <p:cNvSpPr/>
          <p:nvPr/>
        </p:nvSpPr>
        <p:spPr>
          <a:xfrm>
            <a:off x="0" y="0"/>
            <a:ext cx="9144000" cy="530699"/>
          </a:xfrm>
          <a:prstGeom prst="rect">
            <a:avLst/>
          </a:prstGeom>
          <a:solidFill>
            <a:srgbClr val="18637B"/>
          </a:solidFill>
          <a:ln>
            <a:noFill/>
          </a:ln>
        </p:spPr>
        <p:txBody>
          <a:bodyPr lIns="91425" tIns="91425" rIns="91425" bIns="91425" anchor="ctr" anchorCtr="0">
            <a:noAutofit/>
          </a:bodyPr>
          <a:lstStyle/>
          <a:p>
            <a:pPr lvl="0" rtl="0">
              <a:spcBef>
                <a:spcPts val="0"/>
              </a:spcBef>
              <a:buNone/>
            </a:pPr>
            <a:endParaRPr>
              <a:solidFill>
                <a:srgbClr val="114454"/>
              </a:solidFill>
            </a:endParaRPr>
          </a:p>
        </p:txBody>
      </p:sp>
      <p:sp>
        <p:nvSpPr>
          <p:cNvPr id="160" name="Shape 160"/>
          <p:cNvSpPr txBox="1">
            <a:spLocks noGrp="1"/>
          </p:cNvSpPr>
          <p:nvPr>
            <p:ph type="subTitle" idx="4294967295"/>
          </p:nvPr>
        </p:nvSpPr>
        <p:spPr>
          <a:xfrm>
            <a:off x="5034799" y="1156558"/>
            <a:ext cx="3549306" cy="3356243"/>
          </a:xfrm>
          <a:prstGeom prst="rect">
            <a:avLst/>
          </a:prstGeom>
        </p:spPr>
        <p:txBody>
          <a:bodyPr lIns="91425" tIns="91425" rIns="91425" bIns="91425" anchor="ctr" anchorCtr="0">
            <a:noAutofit/>
          </a:bodyPr>
          <a:lstStyle/>
          <a:p>
            <a:pPr lvl="0" algn="ctr">
              <a:spcBef>
                <a:spcPts val="0"/>
              </a:spcBef>
              <a:buNone/>
            </a:pPr>
            <a:r>
              <a:rPr lang="en" sz="2800" dirty="0" smtClean="0">
                <a:solidFill>
                  <a:srgbClr val="94BF6E"/>
                </a:solidFill>
              </a:rPr>
              <a:t>Transparent</a:t>
            </a:r>
            <a:r>
              <a:rPr lang="en" sz="2800" dirty="0">
                <a:solidFill>
                  <a:srgbClr val="94BF6E"/>
                </a:solidFill>
              </a:rPr>
              <a:t>, meaningful information </a:t>
            </a:r>
            <a:r>
              <a:rPr lang="en" sz="2800" dirty="0" smtClean="0">
                <a:solidFill>
                  <a:srgbClr val="94BF6E"/>
                </a:solidFill>
              </a:rPr>
              <a:t/>
            </a:r>
            <a:br>
              <a:rPr lang="en" sz="2800" dirty="0" smtClean="0">
                <a:solidFill>
                  <a:srgbClr val="94BF6E"/>
                </a:solidFill>
              </a:rPr>
            </a:br>
            <a:r>
              <a:rPr lang="en" sz="2800" dirty="0" smtClean="0"/>
              <a:t>on </a:t>
            </a:r>
            <a:r>
              <a:rPr lang="en" sz="2800" dirty="0"/>
              <a:t>the impact of instructional practices is provided to all </a:t>
            </a:r>
            <a:r>
              <a:rPr lang="en" sz="2800" dirty="0" smtClean="0"/>
              <a:t>stakeholders. </a:t>
            </a:r>
            <a:endParaRPr lang="en" sz="2800" dirty="0"/>
          </a:p>
          <a:p>
            <a:pPr lvl="0" algn="ctr">
              <a:spcBef>
                <a:spcPts val="0"/>
              </a:spcBef>
              <a:buNone/>
            </a:pPr>
            <a:endParaRPr lang="en" sz="2800" dirty="0">
              <a:solidFill>
                <a:srgbClr val="94BF6E"/>
              </a:solidFill>
            </a:endParaRPr>
          </a:p>
        </p:txBody>
      </p:sp>
      <p:sp>
        <p:nvSpPr>
          <p:cNvPr id="6" name="Oval 5"/>
          <p:cNvSpPr/>
          <p:nvPr/>
        </p:nvSpPr>
        <p:spPr>
          <a:xfrm>
            <a:off x="8080675" y="222594"/>
            <a:ext cx="880533" cy="663615"/>
          </a:xfrm>
          <a:prstGeom prst="ellipse">
            <a:avLst/>
          </a:prstGeom>
          <a:solidFill>
            <a:schemeClr val="accent4">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400" dirty="0">
                <a:solidFill>
                  <a:srgbClr val="FFFFFF"/>
                </a:solidFill>
                <a:latin typeface="HondaFont"/>
                <a:ea typeface="+mn-ea"/>
                <a:cs typeface="HondaFont"/>
                <a:sym typeface="Helvetica Light"/>
              </a:rPr>
              <a:t>6</a:t>
            </a:r>
            <a:endParaRPr kumimoji="0" lang="en-US" sz="2400" b="0" i="0" u="none" strike="noStrike" cap="none" spc="0" normalizeH="0" baseline="0" dirty="0">
              <a:ln>
                <a:noFill/>
              </a:ln>
              <a:solidFill>
                <a:srgbClr val="FFFFFF"/>
              </a:solidFill>
              <a:effectLst/>
              <a:uFillTx/>
              <a:latin typeface="HondaFont"/>
              <a:ea typeface="+mn-ea"/>
              <a:cs typeface="HondaFont"/>
              <a:sym typeface="Helvetica Light"/>
            </a:endParaRPr>
          </a:p>
        </p:txBody>
      </p:sp>
      <p:sp>
        <p:nvSpPr>
          <p:cNvPr id="7" name="Shape 160"/>
          <p:cNvSpPr txBox="1">
            <a:spLocks/>
          </p:cNvSpPr>
          <p:nvPr/>
        </p:nvSpPr>
        <p:spPr>
          <a:xfrm>
            <a:off x="4615231" y="34016"/>
            <a:ext cx="3826446" cy="889427"/>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lgn="ctr">
              <a:spcBef>
                <a:spcPts val="0"/>
              </a:spcBef>
              <a:buFont typeface="Nixie One"/>
              <a:buNone/>
            </a:pPr>
            <a:r>
              <a:rPr lang="en" sz="2800" dirty="0" smtClean="0">
                <a:solidFill>
                  <a:schemeClr val="bg1"/>
                </a:solidFill>
              </a:rPr>
              <a:t>Essential features</a:t>
            </a:r>
          </a:p>
          <a:p>
            <a:pPr algn="ctr">
              <a:spcBef>
                <a:spcPts val="0"/>
              </a:spcBef>
              <a:buFont typeface="Nixie One"/>
              <a:buNone/>
            </a:pPr>
            <a:endParaRPr lang="en" sz="2800" dirty="0">
              <a:solidFill>
                <a:schemeClr val="bg1"/>
              </a:solidFill>
            </a:endParaRPr>
          </a:p>
        </p:txBody>
      </p:sp>
      <p:pic>
        <p:nvPicPr>
          <p:cNvPr id="2" name="Picture 1" descr="children-1388698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59" y="530699"/>
            <a:ext cx="4348871" cy="6525856"/>
          </a:xfrm>
          <a:prstGeom prst="rect">
            <a:avLst/>
          </a:prstGeom>
        </p:spPr>
      </p:pic>
    </p:spTree>
    <p:extLst>
      <p:ext uri="{BB962C8B-B14F-4D97-AF65-F5344CB8AC3E}">
        <p14:creationId xmlns:p14="http://schemas.microsoft.com/office/powerpoint/2010/main" val="376137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Shape 401"/>
          <p:cNvSpPr txBox="1">
            <a:spLocks noGrp="1"/>
          </p:cNvSpPr>
          <p:nvPr>
            <p:ph type="body" idx="4294967295"/>
          </p:nvPr>
        </p:nvSpPr>
        <p:spPr>
          <a:xfrm>
            <a:off x="2276108" y="1780737"/>
            <a:ext cx="5219393" cy="668414"/>
          </a:xfrm>
          <a:prstGeom prst="rect">
            <a:avLst/>
          </a:prstGeom>
        </p:spPr>
        <p:txBody>
          <a:bodyPr lIns="91425" tIns="91425" rIns="91425" bIns="91425" anchor="t" anchorCtr="0">
            <a:noAutofit/>
          </a:bodyPr>
          <a:lstStyle/>
          <a:p>
            <a:pPr lvl="0" rtl="0">
              <a:spcBef>
                <a:spcPts val="0"/>
              </a:spcBef>
              <a:buNone/>
            </a:pPr>
            <a:r>
              <a:rPr lang="en-US" sz="2800" b="1" dirty="0" smtClean="0">
                <a:solidFill>
                  <a:srgbClr val="18637B"/>
                </a:solidFill>
                <a:latin typeface="Roboto Slab"/>
                <a:ea typeface="Roboto Slab"/>
                <a:cs typeface="Roboto Slab"/>
                <a:sym typeface="Roboto Slab"/>
              </a:rPr>
              <a:t>Access Data in “My Results”</a:t>
            </a:r>
            <a:endParaRPr lang="en" sz="2800" b="1" dirty="0">
              <a:solidFill>
                <a:srgbClr val="18637B"/>
              </a:solidFill>
              <a:latin typeface="Roboto Slab"/>
              <a:ea typeface="Roboto Slab"/>
              <a:cs typeface="Roboto Slab"/>
              <a:sym typeface="Roboto Slab"/>
            </a:endParaRPr>
          </a:p>
        </p:txBody>
      </p:sp>
      <p:pic>
        <p:nvPicPr>
          <p:cNvPr id="3" name="Picture 2" descr="87206043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1" y="-948796"/>
            <a:ext cx="9045041" cy="6478402"/>
          </a:xfrm>
          <a:prstGeom prst="rect">
            <a:avLst/>
          </a:prstGeom>
        </p:spPr>
      </p:pic>
      <p:sp>
        <p:nvSpPr>
          <p:cNvPr id="6" name="Shape 28"/>
          <p:cNvSpPr/>
          <p:nvPr/>
        </p:nvSpPr>
        <p:spPr>
          <a:xfrm>
            <a:off x="-1" y="3090365"/>
            <a:ext cx="6062871" cy="576070"/>
          </a:xfrm>
          <a:prstGeom prst="rect">
            <a:avLst/>
          </a:prstGeom>
          <a:solidFill>
            <a:srgbClr val="3B8D61"/>
          </a:solidFill>
          <a:ln>
            <a:noFill/>
          </a:ln>
        </p:spPr>
        <p:txBody>
          <a:bodyPr lIns="91425" tIns="91425" rIns="91425" bIns="91425" anchor="ctr" anchorCtr="0">
            <a:noAutofit/>
          </a:bodyPr>
          <a:lstStyle/>
          <a:p>
            <a:pPr lvl="0" algn="r">
              <a:spcBef>
                <a:spcPts val="0"/>
              </a:spcBef>
              <a:buNone/>
            </a:pPr>
            <a:r>
              <a:rPr lang="en-US" sz="2000" dirty="0" smtClean="0">
                <a:solidFill>
                  <a:schemeClr val="bg1"/>
                </a:solidFill>
              </a:rPr>
              <a:t>Technology can help measure and track learning.</a:t>
            </a:r>
            <a:endParaRPr sz="2000" dirty="0">
              <a:solidFill>
                <a:schemeClr val="bg1"/>
              </a:solidFill>
            </a:endParaRPr>
          </a:p>
        </p:txBody>
      </p:sp>
    </p:spTree>
    <p:extLst>
      <p:ext uri="{BB962C8B-B14F-4D97-AF65-F5344CB8AC3E}">
        <p14:creationId xmlns:p14="http://schemas.microsoft.com/office/powerpoint/2010/main" val="4251526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idx="4294967295"/>
          </p:nvPr>
        </p:nvSpPr>
        <p:spPr>
          <a:xfrm>
            <a:off x="685800" y="302080"/>
            <a:ext cx="4153200" cy="2204306"/>
          </a:xfrm>
          <a:prstGeom prst="rect">
            <a:avLst/>
          </a:prstGeom>
        </p:spPr>
        <p:txBody>
          <a:bodyPr lIns="91425" tIns="91425" rIns="91425" bIns="91425" anchor="b" anchorCtr="0">
            <a:noAutofit/>
          </a:bodyPr>
          <a:lstStyle/>
          <a:p>
            <a:pPr lvl="0" rtl="0">
              <a:spcBef>
                <a:spcPts val="0"/>
              </a:spcBef>
              <a:buNone/>
            </a:pPr>
            <a:r>
              <a:rPr lang="en" sz="4400" dirty="0">
                <a:solidFill>
                  <a:srgbClr val="94BF6E"/>
                </a:solidFill>
                <a:latin typeface="+mj-lt"/>
              </a:rPr>
              <a:t>Well planned and delivered content</a:t>
            </a:r>
          </a:p>
        </p:txBody>
      </p:sp>
      <p:sp>
        <p:nvSpPr>
          <p:cNvPr id="160" name="Shape 160"/>
          <p:cNvSpPr txBox="1">
            <a:spLocks noGrp="1"/>
          </p:cNvSpPr>
          <p:nvPr>
            <p:ph type="subTitle" idx="4294967295"/>
          </p:nvPr>
        </p:nvSpPr>
        <p:spPr>
          <a:xfrm>
            <a:off x="685800" y="3106751"/>
            <a:ext cx="4153200" cy="784799"/>
          </a:xfrm>
          <a:prstGeom prst="rect">
            <a:avLst/>
          </a:prstGeom>
        </p:spPr>
        <p:txBody>
          <a:bodyPr lIns="91425" tIns="91425" rIns="91425" bIns="91425" anchor="ctr" anchorCtr="0">
            <a:noAutofit/>
          </a:bodyPr>
          <a:lstStyle/>
          <a:p>
            <a:pPr lvl="0">
              <a:spcBef>
                <a:spcPts val="0"/>
              </a:spcBef>
              <a:buNone/>
            </a:pPr>
            <a:r>
              <a:rPr lang="en-US" sz="1800" dirty="0">
                <a:latin typeface="Calibri" panose="020F0502020204030204" pitchFamily="34" charset="0"/>
                <a:cs typeface="Calibri" panose="020F0502020204030204" pitchFamily="34" charset="0"/>
              </a:rPr>
              <a:t>“The consistent delivery of lessons that include multiple checks for understanding may be the most powerful, cost-effective action we can take to ensure learning. Solid research demonstrates that students learn as much as four times as quickly from such lessons.”</a:t>
            </a:r>
            <a:endParaRPr lang="en" sz="1800" dirty="0">
              <a:latin typeface="Calibri" panose="020F0502020204030204" pitchFamily="34" charset="0"/>
              <a:cs typeface="Calibri" panose="020F0502020204030204" pitchFamily="34" charset="0"/>
            </a:endParaRPr>
          </a:p>
        </p:txBody>
      </p:sp>
      <p:sp>
        <p:nvSpPr>
          <p:cNvPr id="161" name="Shape 161"/>
          <p:cNvSpPr/>
          <p:nvPr/>
        </p:nvSpPr>
        <p:spPr>
          <a:xfrm>
            <a:off x="7214072" y="747703"/>
            <a:ext cx="354080" cy="338089"/>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62" name="Shape 162"/>
          <p:cNvGrpSpPr/>
          <p:nvPr/>
        </p:nvGrpSpPr>
        <p:grpSpPr>
          <a:xfrm>
            <a:off x="6372292" y="1484384"/>
            <a:ext cx="2174699" cy="2174833"/>
            <a:chOff x="6643075" y="3664250"/>
            <a:chExt cx="407950" cy="407975"/>
          </a:xfrm>
        </p:grpSpPr>
        <p:sp>
          <p:nvSpPr>
            <p:cNvPr id="163" name="Shape 163"/>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4" name="Shape 164"/>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65" name="Shape 165"/>
          <p:cNvGrpSpPr/>
          <p:nvPr/>
        </p:nvGrpSpPr>
        <p:grpSpPr>
          <a:xfrm>
            <a:off x="4995952" y="3119891"/>
            <a:ext cx="981406" cy="981351"/>
            <a:chOff x="576250" y="4319400"/>
            <a:chExt cx="442075" cy="442050"/>
          </a:xfrm>
        </p:grpSpPr>
        <p:sp>
          <p:nvSpPr>
            <p:cNvPr id="166" name="Shape 166"/>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7" name="Shape 167"/>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8" name="Shape 168"/>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9" name="Shape 169"/>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70" name="Shape 170"/>
          <p:cNvSpPr/>
          <p:nvPr/>
        </p:nvSpPr>
        <p:spPr>
          <a:xfrm>
            <a:off x="5392191" y="1829071"/>
            <a:ext cx="585163" cy="558736"/>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1" name="Shape 171"/>
          <p:cNvSpPr/>
          <p:nvPr/>
        </p:nvSpPr>
        <p:spPr>
          <a:xfrm rot="2384392">
            <a:off x="7003547" y="3733234"/>
            <a:ext cx="354079" cy="338088"/>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TextBox 14"/>
          <p:cNvSpPr txBox="1"/>
          <p:nvPr/>
        </p:nvSpPr>
        <p:spPr>
          <a:xfrm>
            <a:off x="685209" y="4589916"/>
            <a:ext cx="8621485" cy="677108"/>
          </a:xfrm>
          <a:prstGeom prst="rect">
            <a:avLst/>
          </a:prstGeom>
          <a:noFill/>
        </p:spPr>
        <p:txBody>
          <a:bodyPr wrap="square" rtlCol="0">
            <a:spAutoFit/>
          </a:bodyPr>
          <a:lstStyle/>
          <a:p>
            <a:pPr lvl="0"/>
            <a:r>
              <a:rPr lang="en-US" sz="1200" dirty="0" err="1"/>
              <a:t>Schmoker</a:t>
            </a:r>
            <a:r>
              <a:rPr lang="en-US" sz="1200" dirty="0"/>
              <a:t>, M. (2010, Sept. 27). When pedagogic fads trump priorities. </a:t>
            </a:r>
            <a:r>
              <a:rPr lang="en-US" sz="1200" i="1" dirty="0"/>
              <a:t>Education Week</a:t>
            </a:r>
            <a:r>
              <a:rPr lang="en-US" sz="1200" dirty="0"/>
              <a:t>. Retrieved from http://www.edweek.org/ew/articles/2010/09/29/05schmoker.h30.html?r=1730712829</a:t>
            </a:r>
            <a:endParaRPr lang="en" sz="1200" dirty="0"/>
          </a:p>
          <a:p>
            <a:endParaRPr lang="en-US" dirty="0"/>
          </a:p>
        </p:txBody>
      </p:sp>
    </p:spTree>
    <p:extLst>
      <p:ext uri="{BB962C8B-B14F-4D97-AF65-F5344CB8AC3E}">
        <p14:creationId xmlns:p14="http://schemas.microsoft.com/office/powerpoint/2010/main" val="346955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It all comes together in</a:t>
            </a:r>
            <a:br>
              <a:rPr lang="en-US" dirty="0" smtClean="0"/>
            </a:br>
            <a:r>
              <a:rPr lang="en-US" dirty="0" smtClean="0"/>
              <a:t>Student Learning Pictures</a:t>
            </a:r>
            <a:endParaRPr lang="en" dirty="0"/>
          </a:p>
        </p:txBody>
      </p:sp>
      <p:sp>
        <p:nvSpPr>
          <p:cNvPr id="231" name="Shape 231"/>
          <p:cNvSpPr/>
          <p:nvPr/>
        </p:nvSpPr>
        <p:spPr>
          <a:xfrm>
            <a:off x="459239" y="2081706"/>
            <a:ext cx="2380090" cy="2354189"/>
          </a:xfrm>
          <a:prstGeom prst="ellipse">
            <a:avLst/>
          </a:prstGeom>
          <a:no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b="1" dirty="0" smtClean="0">
                <a:solidFill>
                  <a:srgbClr val="3B8D61"/>
                </a:solidFill>
                <a:latin typeface="Nixie One"/>
                <a:ea typeface="Nixie One"/>
                <a:cs typeface="Nixie One"/>
                <a:sym typeface="Nixie One"/>
              </a:rPr>
              <a:t>Meaningful “</a:t>
            </a:r>
            <a:r>
              <a:rPr lang="en-US" b="1" dirty="0">
                <a:solidFill>
                  <a:srgbClr val="3B8D61"/>
                </a:solidFill>
                <a:latin typeface="Nixie One"/>
                <a:ea typeface="Nixie One"/>
                <a:cs typeface="Nixie One"/>
                <a:sym typeface="Nixie One"/>
              </a:rPr>
              <a:t>A</a:t>
            </a:r>
            <a:r>
              <a:rPr lang="en-US" b="1" dirty="0" smtClean="0">
                <a:solidFill>
                  <a:srgbClr val="3B8D61"/>
                </a:solidFill>
                <a:latin typeface="Nixie One"/>
                <a:ea typeface="Nixie One"/>
                <a:cs typeface="Nixie One"/>
                <a:sym typeface="Nixie One"/>
              </a:rPr>
              <a:t>ssessment”</a:t>
            </a:r>
            <a:endParaRPr lang="en" b="1" dirty="0">
              <a:solidFill>
                <a:srgbClr val="3B8D61"/>
              </a:solidFill>
              <a:latin typeface="Nixie One"/>
              <a:ea typeface="Nixie One"/>
              <a:cs typeface="Nixie One"/>
              <a:sym typeface="Nixie One"/>
            </a:endParaRPr>
          </a:p>
        </p:txBody>
      </p:sp>
      <p:sp>
        <p:nvSpPr>
          <p:cNvPr id="232" name="Shape 232"/>
          <p:cNvSpPr/>
          <p:nvPr/>
        </p:nvSpPr>
        <p:spPr>
          <a:xfrm>
            <a:off x="4080997" y="2601305"/>
            <a:ext cx="2380090" cy="2354189"/>
          </a:xfrm>
          <a:prstGeom prst="ellipse">
            <a:avLst/>
          </a:prstGeom>
          <a:noFill/>
          <a:ln w="76200" cap="flat" cmpd="sng">
            <a:solidFill>
              <a:srgbClr val="18637B"/>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b="1" dirty="0" smtClean="0">
                <a:solidFill>
                  <a:srgbClr val="18637B"/>
                </a:solidFill>
                <a:latin typeface="Nixie One"/>
                <a:ea typeface="Nixie One"/>
                <a:cs typeface="Nixie One"/>
                <a:sym typeface="Nixie One"/>
              </a:rPr>
              <a:t>Communication</a:t>
            </a:r>
            <a:endParaRPr lang="en" b="1" dirty="0">
              <a:solidFill>
                <a:srgbClr val="18637B"/>
              </a:solidFill>
              <a:latin typeface="Nixie One"/>
              <a:ea typeface="Nixie One"/>
              <a:cs typeface="Nixie One"/>
              <a:sym typeface="Nixie One"/>
            </a:endParaRPr>
          </a:p>
        </p:txBody>
      </p:sp>
      <p:grpSp>
        <p:nvGrpSpPr>
          <p:cNvPr id="233" name="Shape 233"/>
          <p:cNvGrpSpPr/>
          <p:nvPr/>
        </p:nvGrpSpPr>
        <p:grpSpPr>
          <a:xfrm>
            <a:off x="377058" y="931159"/>
            <a:ext cx="313910" cy="227819"/>
            <a:chOff x="3932350" y="3714775"/>
            <a:chExt cx="439650" cy="319075"/>
          </a:xfrm>
        </p:grpSpPr>
        <p:sp>
          <p:nvSpPr>
            <p:cNvPr id="234" name="Shape 234"/>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5" name="Shape 235"/>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3" name="Shape 232"/>
          <p:cNvSpPr/>
          <p:nvPr/>
        </p:nvSpPr>
        <p:spPr>
          <a:xfrm>
            <a:off x="2397707" y="1678121"/>
            <a:ext cx="2380090" cy="2354189"/>
          </a:xfrm>
          <a:prstGeom prst="ellipse">
            <a:avLst/>
          </a:prstGeom>
          <a:noFill/>
          <a:ln w="76200" cap="flat" cmpd="sng">
            <a:solidFill>
              <a:schemeClr val="accent3">
                <a:lumMod val="75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b="1" dirty="0" smtClean="0">
                <a:solidFill>
                  <a:srgbClr val="18637B"/>
                </a:solidFill>
                <a:latin typeface="Nixie One"/>
                <a:ea typeface="Nixie One"/>
                <a:cs typeface="Nixie One"/>
                <a:sym typeface="Nixie One"/>
              </a:rPr>
              <a:t>Track Progress</a:t>
            </a:r>
            <a:endParaRPr lang="en" b="1" dirty="0">
              <a:solidFill>
                <a:srgbClr val="18637B"/>
              </a:solidFill>
              <a:latin typeface="Nixie One"/>
              <a:ea typeface="Nixie One"/>
              <a:cs typeface="Nixie One"/>
              <a:sym typeface="Nixie One"/>
            </a:endParaRPr>
          </a:p>
        </p:txBody>
      </p:sp>
      <p:sp>
        <p:nvSpPr>
          <p:cNvPr id="14" name="Shape 232"/>
          <p:cNvSpPr/>
          <p:nvPr/>
        </p:nvSpPr>
        <p:spPr>
          <a:xfrm>
            <a:off x="5633910" y="1559425"/>
            <a:ext cx="2380090" cy="2354189"/>
          </a:xfrm>
          <a:prstGeom prst="ellipse">
            <a:avLst/>
          </a:prstGeom>
          <a:no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b="1" dirty="0" smtClean="0">
                <a:solidFill>
                  <a:srgbClr val="18637B"/>
                </a:solidFill>
                <a:latin typeface="Nixie One"/>
                <a:ea typeface="Nixie One"/>
                <a:cs typeface="Nixie One"/>
                <a:sym typeface="Nixie One"/>
              </a:rPr>
              <a:t>PL:</a:t>
            </a:r>
          </a:p>
          <a:p>
            <a:pPr lvl="0" algn="ctr" rtl="0">
              <a:spcBef>
                <a:spcPts val="0"/>
              </a:spcBef>
              <a:buNone/>
            </a:pPr>
            <a:r>
              <a:rPr lang="en-US" b="1" dirty="0" smtClean="0">
                <a:solidFill>
                  <a:srgbClr val="18637B"/>
                </a:solidFill>
                <a:latin typeface="Nixie One"/>
                <a:ea typeface="Nixie One"/>
                <a:cs typeface="Nixie One"/>
                <a:sym typeface="Nixie One"/>
              </a:rPr>
              <a:t>Student  Ownership</a:t>
            </a:r>
            <a:endParaRPr lang="en" b="1" dirty="0">
              <a:solidFill>
                <a:srgbClr val="18637B"/>
              </a:solidFill>
              <a:latin typeface="Nixie One"/>
              <a:ea typeface="Nixie One"/>
              <a:cs typeface="Nixie One"/>
              <a:sym typeface="Nixie One"/>
            </a:endParaRPr>
          </a:p>
        </p:txBody>
      </p:sp>
      <p:sp>
        <p:nvSpPr>
          <p:cNvPr id="15" name="Text Placeholder 3"/>
          <p:cNvSpPr txBox="1">
            <a:spLocks/>
          </p:cNvSpPr>
          <p:nvPr/>
        </p:nvSpPr>
        <p:spPr>
          <a:xfrm>
            <a:off x="477482" y="4435895"/>
            <a:ext cx="4131454" cy="519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400" b="1" dirty="0" smtClean="0"/>
              <a:t>Let’s see what this means.</a:t>
            </a:r>
            <a:endParaRPr lang="en-US" sz="2400" b="1" dirty="0"/>
          </a:p>
        </p:txBody>
      </p:sp>
      <p:sp>
        <p:nvSpPr>
          <p:cNvPr id="16" name="Shape 232"/>
          <p:cNvSpPr/>
          <p:nvPr/>
        </p:nvSpPr>
        <p:spPr>
          <a:xfrm>
            <a:off x="6655722" y="57768"/>
            <a:ext cx="2380090" cy="2354189"/>
          </a:xfrm>
          <a:prstGeom prst="ellipse">
            <a:avLst/>
          </a:prstGeom>
          <a:noFill/>
          <a:ln w="76200" cap="flat" cmpd="sng">
            <a:solidFill>
              <a:schemeClr val="accent3">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b="1" dirty="0" smtClean="0">
                <a:solidFill>
                  <a:schemeClr val="accent3">
                    <a:lumMod val="75000"/>
                  </a:schemeClr>
                </a:solidFill>
                <a:latin typeface="Nixie One"/>
                <a:ea typeface="Nixie One"/>
                <a:cs typeface="Nixie One"/>
                <a:sym typeface="Nixie One"/>
              </a:rPr>
              <a:t>Technology to Assist Personalized Learning</a:t>
            </a:r>
            <a:endParaRPr lang="en" b="1" dirty="0">
              <a:solidFill>
                <a:schemeClr val="accent3">
                  <a:lumMod val="75000"/>
                </a:schemeClr>
              </a:solidFill>
              <a:latin typeface="Nixie One"/>
              <a:ea typeface="Nixie One"/>
              <a:cs typeface="Nixie One"/>
              <a:sym typeface="Nixie One"/>
            </a:endParaRPr>
          </a:p>
        </p:txBody>
      </p:sp>
    </p:spTree>
    <p:extLst>
      <p:ext uri="{BB962C8B-B14F-4D97-AF65-F5344CB8AC3E}">
        <p14:creationId xmlns:p14="http://schemas.microsoft.com/office/powerpoint/2010/main" val="100371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5906" y="0"/>
            <a:ext cx="4835426" cy="5143500"/>
          </a:xfrm>
          <a:prstGeom prst="rect">
            <a:avLst/>
          </a:prstGeom>
        </p:spPr>
      </p:pic>
      <p:sp>
        <p:nvSpPr>
          <p:cNvPr id="4" name="Text Placeholder 3"/>
          <p:cNvSpPr>
            <a:spLocks noGrp="1"/>
          </p:cNvSpPr>
          <p:nvPr>
            <p:ph type="body" idx="1"/>
          </p:nvPr>
        </p:nvSpPr>
        <p:spPr>
          <a:xfrm>
            <a:off x="260812" y="4406309"/>
            <a:ext cx="3575094" cy="519599"/>
          </a:xfrm>
        </p:spPr>
        <p:txBody>
          <a:bodyPr/>
          <a:lstStyle/>
          <a:p>
            <a:r>
              <a:rPr lang="en-US" sz="2400" b="1" dirty="0" smtClean="0"/>
              <a:t>What do you see?</a:t>
            </a:r>
            <a:endParaRPr lang="en-US" sz="2400" b="1" dirty="0"/>
          </a:p>
        </p:txBody>
      </p:sp>
    </p:spTree>
    <p:extLst>
      <p:ext uri="{BB962C8B-B14F-4D97-AF65-F5344CB8AC3E}">
        <p14:creationId xmlns:p14="http://schemas.microsoft.com/office/powerpoint/2010/main" val="3505084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5906" y="0"/>
            <a:ext cx="4835426" cy="5143500"/>
          </a:xfrm>
          <a:prstGeom prst="rect">
            <a:avLst/>
          </a:prstGeom>
        </p:spPr>
      </p:pic>
      <p:sp>
        <p:nvSpPr>
          <p:cNvPr id="4" name="Text Placeholder 3"/>
          <p:cNvSpPr>
            <a:spLocks noGrp="1"/>
          </p:cNvSpPr>
          <p:nvPr>
            <p:ph type="body" idx="1"/>
          </p:nvPr>
        </p:nvSpPr>
        <p:spPr>
          <a:xfrm>
            <a:off x="260812" y="4406309"/>
            <a:ext cx="3575094" cy="519599"/>
          </a:xfrm>
        </p:spPr>
        <p:txBody>
          <a:bodyPr/>
          <a:lstStyle/>
          <a:p>
            <a:r>
              <a:rPr lang="en-US" sz="2400" b="1" dirty="0" smtClean="0"/>
              <a:t>What do you see?</a:t>
            </a:r>
            <a:endParaRPr lang="en-US" sz="2400" b="1" dirty="0"/>
          </a:p>
        </p:txBody>
      </p:sp>
      <p:pic>
        <p:nvPicPr>
          <p:cNvPr id="3" name="Picture 2"/>
          <p:cNvPicPr>
            <a:picLocks noChangeAspect="1"/>
          </p:cNvPicPr>
          <p:nvPr/>
        </p:nvPicPr>
        <p:blipFill>
          <a:blip r:embed="rId3"/>
          <a:stretch>
            <a:fillRect/>
          </a:stretch>
        </p:blipFill>
        <p:spPr>
          <a:xfrm>
            <a:off x="5228316" y="657641"/>
            <a:ext cx="3787829" cy="3445872"/>
          </a:xfrm>
          <a:prstGeom prst="rect">
            <a:avLst/>
          </a:prstGeom>
        </p:spPr>
      </p:pic>
      <p:sp>
        <p:nvSpPr>
          <p:cNvPr id="5" name="Text Placeholder 3"/>
          <p:cNvSpPr txBox="1">
            <a:spLocks/>
          </p:cNvSpPr>
          <p:nvPr/>
        </p:nvSpPr>
        <p:spPr>
          <a:xfrm>
            <a:off x="260812" y="1371978"/>
            <a:ext cx="3575094" cy="30343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ctr"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r>
              <a:rPr lang="en-US" sz="2400" b="1" dirty="0" smtClean="0"/>
              <a:t>Student Learning Pictures</a:t>
            </a:r>
          </a:p>
          <a:p>
            <a:r>
              <a:rPr lang="en-US" sz="2400" b="1" dirty="0" smtClean="0"/>
              <a:t>(measurement, data, charts, &amp; graphs)</a:t>
            </a:r>
          </a:p>
          <a:p>
            <a:r>
              <a:rPr lang="en-US" sz="2400" b="1" dirty="0"/>
              <a:t>h</a:t>
            </a:r>
            <a:r>
              <a:rPr lang="en-US" sz="2400" b="1" dirty="0" smtClean="0"/>
              <a:t>elp us see LEARNING amidst all that’s going on.</a:t>
            </a:r>
            <a:endParaRPr lang="en-US" sz="2400" b="1" dirty="0"/>
          </a:p>
        </p:txBody>
      </p:sp>
    </p:spTree>
    <p:extLst>
      <p:ext uri="{BB962C8B-B14F-4D97-AF65-F5344CB8AC3E}">
        <p14:creationId xmlns:p14="http://schemas.microsoft.com/office/powerpoint/2010/main" val="112140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79371"/>
            <a:ext cx="4362146" cy="4796253"/>
          </a:xfrm>
        </p:spPr>
        <p:txBody>
          <a:bodyPr/>
          <a:lstStyle/>
          <a:p>
            <a:pPr>
              <a:spcBef>
                <a:spcPts val="960"/>
              </a:spcBef>
            </a:pPr>
            <a:r>
              <a:rPr lang="en-US" b="1" dirty="0" smtClean="0"/>
              <a:t>Putting it all together:</a:t>
            </a:r>
          </a:p>
          <a:p>
            <a:pPr algn="l">
              <a:spcBef>
                <a:spcPts val="960"/>
              </a:spcBef>
            </a:pPr>
            <a:r>
              <a:rPr lang="en-US" b="1" dirty="0" smtClean="0"/>
              <a:t>Objective/Competency</a:t>
            </a:r>
            <a:r>
              <a:rPr lang="en-US" dirty="0" smtClean="0"/>
              <a:t>: </a:t>
            </a:r>
            <a:br>
              <a:rPr lang="en-US" dirty="0" smtClean="0"/>
            </a:br>
            <a:r>
              <a:rPr lang="en-US" dirty="0" smtClean="0"/>
              <a:t>Given a list of 20 Grade 1 sight words (a, the, my</a:t>
            </a:r>
            <a:r>
              <a:rPr lang="is-IS" dirty="0" smtClean="0"/>
              <a:t>…), Elizabeth will read each of the 20 words accurately with no hesitation or mispronunciations across 3 consecutive days.</a:t>
            </a:r>
          </a:p>
          <a:p>
            <a:pPr algn="l">
              <a:spcBef>
                <a:spcPts val="960"/>
              </a:spcBef>
            </a:pPr>
            <a:r>
              <a:rPr lang="is-IS" b="1" dirty="0" smtClean="0"/>
              <a:t>Instructional Mode: </a:t>
            </a:r>
            <a:r>
              <a:rPr lang="is-IS" dirty="0" smtClean="0"/>
              <a:t>Teacher Directed Whole Group, using Choral Responding. Learners circle each correctly read word.</a:t>
            </a:r>
            <a:endParaRPr lang="is-IS" dirty="0"/>
          </a:p>
          <a:p>
            <a:pPr algn="l">
              <a:spcBef>
                <a:spcPts val="960"/>
              </a:spcBef>
            </a:pPr>
            <a:r>
              <a:rPr lang="is-IS" b="1" dirty="0" smtClean="0"/>
              <a:t>Added Personalization</a:t>
            </a:r>
            <a:r>
              <a:rPr lang="is-IS" dirty="0" smtClean="0"/>
              <a:t>: Goal date, color choice, “ownership” of learning.</a:t>
            </a:r>
          </a:p>
          <a:p>
            <a:pPr algn="l">
              <a:spcBef>
                <a:spcPts val="960"/>
              </a:spcBef>
            </a:pPr>
            <a:r>
              <a:rPr lang="is-IS" b="1" dirty="0" smtClean="0"/>
              <a:t>Personal Competencies</a:t>
            </a:r>
            <a:r>
              <a:rPr lang="is-IS" dirty="0" smtClean="0"/>
              <a:t>: cognitive, metacognitive, motivational (and probably even social emotional)</a:t>
            </a:r>
          </a:p>
          <a:p>
            <a:pPr algn="l">
              <a:spcBef>
                <a:spcPts val="960"/>
              </a:spcBef>
            </a:pPr>
            <a:endParaRPr lang="is-IS" dirty="0" smtClean="0"/>
          </a:p>
          <a:p>
            <a:pPr algn="l">
              <a:spcBef>
                <a:spcPts val="960"/>
              </a:spcBef>
            </a:pPr>
            <a:endParaRPr lang="is-IS" dirty="0"/>
          </a:p>
          <a:p>
            <a:pPr algn="l">
              <a:spcBef>
                <a:spcPts val="960"/>
              </a:spcBef>
            </a:pPr>
            <a:r>
              <a:rPr lang="is-IS" dirty="0" smtClean="0"/>
              <a:t/>
            </a:r>
            <a:br>
              <a:rPr lang="is-IS" dirty="0" smtClean="0"/>
            </a:br>
            <a:endParaRPr lang="is-IS" dirty="0" smtClean="0"/>
          </a:p>
          <a:p>
            <a:pPr algn="l">
              <a:spcBef>
                <a:spcPts val="960"/>
              </a:spcBef>
            </a:pPr>
            <a:endParaRPr lang="is-IS" dirty="0" smtClean="0"/>
          </a:p>
          <a:p>
            <a:pPr algn="l">
              <a:spcBef>
                <a:spcPts val="960"/>
              </a:spcBef>
            </a:pPr>
            <a:endParaRPr lang="is-IS" dirty="0"/>
          </a:p>
          <a:p>
            <a:pPr algn="l">
              <a:spcBef>
                <a:spcPts val="960"/>
              </a:spcBef>
            </a:pPr>
            <a:endParaRPr lang="en-US" dirty="0"/>
          </a:p>
        </p:txBody>
      </p:sp>
      <p:pic>
        <p:nvPicPr>
          <p:cNvPr id="3" name="Picture 2"/>
          <p:cNvPicPr>
            <a:picLocks noChangeAspect="1"/>
          </p:cNvPicPr>
          <p:nvPr/>
        </p:nvPicPr>
        <p:blipFill>
          <a:blip r:embed="rId2"/>
          <a:stretch>
            <a:fillRect/>
          </a:stretch>
        </p:blipFill>
        <p:spPr>
          <a:xfrm>
            <a:off x="5079622" y="0"/>
            <a:ext cx="3857625" cy="5143500"/>
          </a:xfrm>
          <a:prstGeom prst="rect">
            <a:avLst/>
          </a:prstGeom>
        </p:spPr>
      </p:pic>
    </p:spTree>
    <p:extLst>
      <p:ext uri="{BB962C8B-B14F-4D97-AF65-F5344CB8AC3E}">
        <p14:creationId xmlns:p14="http://schemas.microsoft.com/office/powerpoint/2010/main" val="42878401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9"/>
          <p:cNvSpPr txBox="1"/>
          <p:nvPr/>
        </p:nvSpPr>
        <p:spPr>
          <a:xfrm>
            <a:off x="880996" y="143491"/>
            <a:ext cx="7362920" cy="1160456"/>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More Learning Picture Examples:  By Students!</a:t>
            </a:r>
            <a:endParaRPr lang="en" sz="2000" b="1" dirty="0">
              <a:solidFill>
                <a:srgbClr val="114454"/>
              </a:solidFill>
              <a:latin typeface="Nixie One"/>
              <a:ea typeface="Nixie One"/>
              <a:cs typeface="Nixie One"/>
              <a:sym typeface="Nixie One"/>
            </a:endParaRPr>
          </a:p>
        </p:txBody>
      </p:sp>
      <p:pic>
        <p:nvPicPr>
          <p:cNvPr id="4" name="Picture 3"/>
          <p:cNvPicPr>
            <a:picLocks noChangeAspect="1"/>
          </p:cNvPicPr>
          <p:nvPr/>
        </p:nvPicPr>
        <p:blipFill>
          <a:blip r:embed="rId3"/>
          <a:stretch>
            <a:fillRect/>
          </a:stretch>
        </p:blipFill>
        <p:spPr>
          <a:xfrm>
            <a:off x="291334" y="691752"/>
            <a:ext cx="6003636" cy="3911744"/>
          </a:xfrm>
          <a:prstGeom prst="rect">
            <a:avLst/>
          </a:prstGeom>
        </p:spPr>
      </p:pic>
      <p:pic>
        <p:nvPicPr>
          <p:cNvPr id="5" name="Picture 4"/>
          <p:cNvPicPr>
            <a:picLocks noChangeAspect="1"/>
          </p:cNvPicPr>
          <p:nvPr/>
        </p:nvPicPr>
        <p:blipFill>
          <a:blip r:embed="rId4"/>
          <a:stretch>
            <a:fillRect/>
          </a:stretch>
        </p:blipFill>
        <p:spPr>
          <a:xfrm>
            <a:off x="6432881" y="691752"/>
            <a:ext cx="2651123" cy="3911744"/>
          </a:xfrm>
          <a:prstGeom prst="rect">
            <a:avLst/>
          </a:prstGeom>
        </p:spPr>
      </p:pic>
      <p:sp>
        <p:nvSpPr>
          <p:cNvPr id="2" name="TextBox 1"/>
          <p:cNvSpPr txBox="1"/>
          <p:nvPr/>
        </p:nvSpPr>
        <p:spPr>
          <a:xfrm>
            <a:off x="408227" y="4592155"/>
            <a:ext cx="8675777" cy="738664"/>
          </a:xfrm>
          <a:prstGeom prst="rect">
            <a:avLst/>
          </a:prstGeom>
          <a:noFill/>
        </p:spPr>
        <p:txBody>
          <a:bodyPr wrap="square" rtlCol="0">
            <a:spAutoFit/>
          </a:bodyPr>
          <a:lstStyle/>
          <a:p>
            <a:r>
              <a:rPr lang="en-US" dirty="0" smtClean="0"/>
              <a:t>Courtesy of </a:t>
            </a:r>
            <a:r>
              <a:rPr lang="en-US" dirty="0" smtClean="0">
                <a:hlinkClick r:id="rId5"/>
              </a:rPr>
              <a:t>http</a:t>
            </a:r>
            <a:r>
              <a:rPr lang="en-US" dirty="0">
                <a:hlinkClick r:id="rId5"/>
              </a:rPr>
              <a:t>://youngteacherlove.com/math-and-ela-student-data-tracking-binders-and-a-freebie</a:t>
            </a:r>
            <a:r>
              <a:rPr lang="en-US" dirty="0" smtClean="0">
                <a:hlinkClick r:id="rId5"/>
              </a:rPr>
              <a:t>/</a:t>
            </a:r>
            <a:endParaRPr lang="en-US" dirty="0" smtClean="0"/>
          </a:p>
          <a:p>
            <a:r>
              <a:rPr lang="en-US" dirty="0"/>
              <a:t>Tips at </a:t>
            </a:r>
            <a:r>
              <a:rPr lang="en-US" dirty="0">
                <a:hlinkClick r:id="rId6"/>
              </a:rPr>
              <a:t>http://youngteacherlove.com/using-data-binders-mid-year-intro-to</a:t>
            </a:r>
            <a:r>
              <a:rPr lang="en-US" dirty="0" smtClean="0">
                <a:hlinkClick r:id="rId6"/>
              </a:rPr>
              <a:t>/</a:t>
            </a:r>
            <a:endParaRPr lang="en-US" dirty="0" smtClean="0"/>
          </a:p>
          <a:p>
            <a:endParaRPr lang="en-US" dirty="0"/>
          </a:p>
        </p:txBody>
      </p:sp>
    </p:spTree>
    <p:extLst>
      <p:ext uri="{BB962C8B-B14F-4D97-AF65-F5344CB8AC3E}">
        <p14:creationId xmlns:p14="http://schemas.microsoft.com/office/powerpoint/2010/main" val="3305799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9"/>
          <p:cNvSpPr txBox="1"/>
          <p:nvPr/>
        </p:nvSpPr>
        <p:spPr>
          <a:xfrm>
            <a:off x="880996" y="143491"/>
            <a:ext cx="7362920" cy="1160456"/>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More Learning Picture Examples:  By Students!</a:t>
            </a:r>
            <a:endParaRPr lang="en" sz="2000" b="1" dirty="0">
              <a:solidFill>
                <a:srgbClr val="114454"/>
              </a:solidFill>
              <a:latin typeface="Nixie One"/>
              <a:ea typeface="Nixie One"/>
              <a:cs typeface="Nixie One"/>
              <a:sym typeface="Nixie One"/>
            </a:endParaRPr>
          </a:p>
        </p:txBody>
      </p:sp>
      <p:pic>
        <p:nvPicPr>
          <p:cNvPr id="7" name="Picture 6"/>
          <p:cNvPicPr>
            <a:picLocks noChangeAspect="1"/>
          </p:cNvPicPr>
          <p:nvPr/>
        </p:nvPicPr>
        <p:blipFill>
          <a:blip r:embed="rId3"/>
          <a:stretch>
            <a:fillRect/>
          </a:stretch>
        </p:blipFill>
        <p:spPr>
          <a:xfrm>
            <a:off x="761960" y="568796"/>
            <a:ext cx="7817171" cy="4358073"/>
          </a:xfrm>
          <a:prstGeom prst="rect">
            <a:avLst/>
          </a:prstGeom>
        </p:spPr>
      </p:pic>
      <p:sp>
        <p:nvSpPr>
          <p:cNvPr id="2" name="Rectangle 1"/>
          <p:cNvSpPr/>
          <p:nvPr/>
        </p:nvSpPr>
        <p:spPr>
          <a:xfrm>
            <a:off x="1057456" y="1142470"/>
            <a:ext cx="5767887" cy="3693319"/>
          </a:xfrm>
          <a:prstGeom prst="rect">
            <a:avLst/>
          </a:prstGeom>
          <a:solidFill>
            <a:schemeClr val="bg1">
              <a:alpha val="83000"/>
            </a:schemeClr>
          </a:solidFill>
        </p:spPr>
        <p:txBody>
          <a:bodyPr wrap="square">
            <a:spAutoFit/>
          </a:bodyPr>
          <a:lstStyle/>
          <a:p>
            <a:pPr algn="ctr">
              <a:lnSpc>
                <a:spcPct val="130000"/>
              </a:lnSpc>
            </a:pPr>
            <a:r>
              <a:rPr lang="en-US" sz="2000" dirty="0" smtClean="0"/>
              <a:t>They </a:t>
            </a:r>
            <a:r>
              <a:rPr lang="en-US" sz="2000" dirty="0"/>
              <a:t>love seeing their progress and the areas they need to work on.  We always talk about how we can improve and what we can do differently in the future.  It also helps us work on our graphing skills (how many more words did you read this time than last time, what week did you score the best, the worst, etc.)</a:t>
            </a:r>
          </a:p>
          <a:p>
            <a:pPr algn="ctr">
              <a:lnSpc>
                <a:spcPct val="130000"/>
              </a:lnSpc>
            </a:pPr>
            <a:r>
              <a:rPr lang="en-US" sz="2000" dirty="0"/>
              <a:t>It really helps them take ownership of their grades.... even as early as 2nd grade!</a:t>
            </a:r>
          </a:p>
        </p:txBody>
      </p:sp>
    </p:spTree>
    <p:extLst>
      <p:ext uri="{BB962C8B-B14F-4D97-AF65-F5344CB8AC3E}">
        <p14:creationId xmlns:p14="http://schemas.microsoft.com/office/powerpoint/2010/main" val="146338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nSpc>
                <a:spcPct val="130000"/>
              </a:lnSpc>
              <a:buNone/>
            </a:pPr>
            <a:r>
              <a:rPr lang="en-US" dirty="0"/>
              <a:t>Research shows that when students track their own learning and data, they take ownership of their learning, have intrinsic motivation, and perform better </a:t>
            </a:r>
            <a:r>
              <a:rPr lang="en-US" dirty="0" smtClean="0"/>
              <a:t>in school.</a:t>
            </a:r>
            <a:endParaRPr lang="en-US" dirty="0"/>
          </a:p>
        </p:txBody>
      </p:sp>
      <p:sp>
        <p:nvSpPr>
          <p:cNvPr id="3" name="TextBox 2"/>
          <p:cNvSpPr txBox="1"/>
          <p:nvPr/>
        </p:nvSpPr>
        <p:spPr>
          <a:xfrm>
            <a:off x="5160818" y="4491182"/>
            <a:ext cx="3683000" cy="461665"/>
          </a:xfrm>
          <a:prstGeom prst="rect">
            <a:avLst/>
          </a:prstGeom>
          <a:noFill/>
        </p:spPr>
        <p:txBody>
          <a:bodyPr wrap="square" rtlCol="0">
            <a:spAutoFit/>
          </a:bodyPr>
          <a:lstStyle/>
          <a:p>
            <a:r>
              <a:rPr lang="en-US" sz="2400" dirty="0">
                <a:solidFill>
                  <a:schemeClr val="bg1"/>
                </a:solidFill>
                <a:latin typeface="Gill Sans"/>
                <a:cs typeface="Gill Sans"/>
              </a:rPr>
              <a:t>Robert </a:t>
            </a:r>
            <a:r>
              <a:rPr lang="en-US" sz="2400" dirty="0" err="1" smtClean="0">
                <a:solidFill>
                  <a:schemeClr val="bg1"/>
                </a:solidFill>
                <a:latin typeface="Gill Sans"/>
                <a:cs typeface="Gill Sans"/>
              </a:rPr>
              <a:t>Marzano</a:t>
            </a:r>
            <a:r>
              <a:rPr lang="en-US" sz="2400" dirty="0" smtClean="0">
                <a:solidFill>
                  <a:schemeClr val="bg1"/>
                </a:solidFill>
                <a:latin typeface="Gill Sans"/>
                <a:cs typeface="Gill Sans"/>
              </a:rPr>
              <a:t>, 2010</a:t>
            </a:r>
            <a:endParaRPr lang="en-US" sz="2400" dirty="0">
              <a:solidFill>
                <a:schemeClr val="bg1"/>
              </a:solidFill>
              <a:latin typeface="Gill Sans"/>
              <a:cs typeface="Gill Sans"/>
            </a:endParaRPr>
          </a:p>
        </p:txBody>
      </p:sp>
    </p:spTree>
    <p:extLst>
      <p:ext uri="{BB962C8B-B14F-4D97-AF65-F5344CB8AC3E}">
        <p14:creationId xmlns:p14="http://schemas.microsoft.com/office/powerpoint/2010/main" val="2186010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04 at 1.50.39 A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369742" cy="5143500"/>
          </a:xfrm>
          <a:prstGeom prst="rect">
            <a:avLst/>
          </a:prstGeom>
        </p:spPr>
      </p:pic>
    </p:spTree>
    <p:extLst>
      <p:ext uri="{BB962C8B-B14F-4D97-AF65-F5344CB8AC3E}">
        <p14:creationId xmlns:p14="http://schemas.microsoft.com/office/powerpoint/2010/main" val="1971928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653534"/>
            <a:ext cx="3371850" cy="3755639"/>
          </a:xfrm>
        </p:spPr>
        <p:txBody>
          <a:bodyPr/>
          <a:lstStyle/>
          <a:p>
            <a:r>
              <a:rPr lang="en-US" sz="4000" dirty="0" smtClean="0">
                <a:solidFill>
                  <a:srgbClr val="FFFFFF"/>
                </a:solidFill>
              </a:rPr>
              <a:t>Active Student Responding: Strategy 3</a:t>
            </a:r>
            <a:endParaRPr lang="en-US" sz="4000" dirty="0">
              <a:solidFill>
                <a:srgbClr val="FFFFFF"/>
              </a:solidFill>
            </a:endParaRPr>
          </a:p>
        </p:txBody>
      </p:sp>
      <p:sp>
        <p:nvSpPr>
          <p:cNvPr id="3" name="Text Placeholder 2"/>
          <p:cNvSpPr>
            <a:spLocks noGrp="1"/>
          </p:cNvSpPr>
          <p:nvPr>
            <p:ph type="subTitle" idx="1"/>
          </p:nvPr>
        </p:nvSpPr>
        <p:spPr>
          <a:xfrm>
            <a:off x="3558764" y="131159"/>
            <a:ext cx="5454233" cy="4913693"/>
          </a:xfrm>
        </p:spPr>
        <p:txBody>
          <a:bodyPr/>
          <a:lstStyle/>
          <a:p>
            <a:pPr>
              <a:lnSpc>
                <a:spcPct val="120000"/>
              </a:lnSpc>
            </a:pPr>
            <a:r>
              <a:rPr lang="en-US" sz="2000" dirty="0" smtClean="0">
                <a:solidFill>
                  <a:srgbClr val="18637B"/>
                </a:solidFill>
              </a:rPr>
              <a:t>Research says these things reliably work:</a:t>
            </a:r>
          </a:p>
          <a:p>
            <a:pPr marL="342900" indent="-342900">
              <a:lnSpc>
                <a:spcPct val="120000"/>
              </a:lnSpc>
              <a:buFont typeface="Arial"/>
              <a:buChar char="•"/>
            </a:pPr>
            <a:r>
              <a:rPr lang="en-US" dirty="0" smtClean="0">
                <a:solidFill>
                  <a:srgbClr val="FF0000"/>
                </a:solidFill>
              </a:rPr>
              <a:t>Active </a:t>
            </a:r>
            <a:r>
              <a:rPr lang="en-US" dirty="0">
                <a:solidFill>
                  <a:srgbClr val="FF0000"/>
                </a:solidFill>
              </a:rPr>
              <a:t>Student </a:t>
            </a:r>
            <a:r>
              <a:rPr lang="en-US" dirty="0" smtClean="0">
                <a:solidFill>
                  <a:srgbClr val="FF0000"/>
                </a:solidFill>
              </a:rPr>
              <a:t>Responding </a:t>
            </a:r>
            <a:r>
              <a:rPr lang="en-US" b="0" dirty="0" smtClean="0">
                <a:solidFill>
                  <a:srgbClr val="FF0000"/>
                </a:solidFill>
              </a:rPr>
              <a:t/>
            </a:r>
            <a:br>
              <a:rPr lang="en-US" b="0" dirty="0" smtClean="0">
                <a:solidFill>
                  <a:srgbClr val="FF0000"/>
                </a:solidFill>
              </a:rPr>
            </a:br>
            <a:r>
              <a:rPr lang="en-US" b="0" dirty="0" smtClean="0">
                <a:solidFill>
                  <a:srgbClr val="FF0000"/>
                </a:solidFill>
              </a:rPr>
              <a:t>(choral responding, guided notes, response cards)</a:t>
            </a:r>
            <a:endParaRPr lang="en-US" b="0" dirty="0">
              <a:solidFill>
                <a:srgbClr val="FF0000"/>
              </a:solidFill>
            </a:endParaRPr>
          </a:p>
          <a:p>
            <a:pPr marL="342900" indent="-342900">
              <a:lnSpc>
                <a:spcPct val="120000"/>
              </a:lnSpc>
              <a:buFont typeface="Arial"/>
              <a:buChar char="•"/>
            </a:pPr>
            <a:r>
              <a:rPr lang="en-US" b="0" dirty="0">
                <a:solidFill>
                  <a:schemeClr val="accent4">
                    <a:lumMod val="75000"/>
                  </a:schemeClr>
                </a:solidFill>
              </a:rPr>
              <a:t>Attention &amp; Approval</a:t>
            </a:r>
          </a:p>
          <a:p>
            <a:pPr marL="342900" indent="-342900">
              <a:lnSpc>
                <a:spcPct val="120000"/>
              </a:lnSpc>
              <a:buFont typeface="Arial"/>
              <a:buChar char="•"/>
            </a:pPr>
            <a:r>
              <a:rPr lang="en-US" b="0" dirty="0" smtClean="0">
                <a:solidFill>
                  <a:schemeClr val="accent4">
                    <a:lumMod val="75000"/>
                  </a:schemeClr>
                </a:solidFill>
              </a:rPr>
              <a:t>Clear Learning Objectives</a:t>
            </a:r>
            <a:endParaRPr lang="en-US" b="0" dirty="0">
              <a:solidFill>
                <a:schemeClr val="accent4">
                  <a:lumMod val="75000"/>
                </a:schemeClr>
              </a:solidFill>
            </a:endParaRPr>
          </a:p>
          <a:p>
            <a:pPr marL="342900" indent="-342900">
              <a:lnSpc>
                <a:spcPct val="120000"/>
              </a:lnSpc>
              <a:buFont typeface="Arial"/>
              <a:buChar char="•"/>
            </a:pPr>
            <a:r>
              <a:rPr lang="en-US" b="0" dirty="0" smtClean="0">
                <a:solidFill>
                  <a:schemeClr val="accent4">
                    <a:lumMod val="75000"/>
                  </a:schemeClr>
                </a:solidFill>
              </a:rPr>
              <a:t>Data-based Decision Making</a:t>
            </a:r>
          </a:p>
          <a:p>
            <a:pPr marL="342900" indent="-342900">
              <a:lnSpc>
                <a:spcPct val="120000"/>
              </a:lnSpc>
              <a:buFont typeface="Arial"/>
              <a:buChar char="•"/>
            </a:pPr>
            <a:r>
              <a:rPr lang="en-US" b="0" dirty="0" smtClean="0">
                <a:solidFill>
                  <a:schemeClr val="accent4">
                    <a:lumMod val="75000"/>
                  </a:schemeClr>
                </a:solidFill>
              </a:rPr>
              <a:t>Feedback </a:t>
            </a:r>
            <a:r>
              <a:rPr lang="en-US" b="0" dirty="0">
                <a:solidFill>
                  <a:schemeClr val="accent4">
                    <a:lumMod val="75000"/>
                  </a:schemeClr>
                </a:solidFill>
              </a:rPr>
              <a:t>(Immediate)</a:t>
            </a:r>
          </a:p>
          <a:p>
            <a:pPr marL="342900" indent="-342900">
              <a:lnSpc>
                <a:spcPct val="120000"/>
              </a:lnSpc>
              <a:buFont typeface="Arial"/>
              <a:buChar char="•"/>
            </a:pPr>
            <a:r>
              <a:rPr lang="en-US" b="0" dirty="0" smtClean="0">
                <a:solidFill>
                  <a:schemeClr val="accent4">
                    <a:lumMod val="75000"/>
                  </a:schemeClr>
                </a:solidFill>
              </a:rPr>
              <a:t>Fluency</a:t>
            </a:r>
          </a:p>
          <a:p>
            <a:pPr marL="342900" indent="-342900">
              <a:lnSpc>
                <a:spcPct val="120000"/>
              </a:lnSpc>
              <a:buFont typeface="Arial"/>
              <a:buChar char="•"/>
            </a:pPr>
            <a:r>
              <a:rPr lang="en-US" b="0" dirty="0" smtClean="0">
                <a:solidFill>
                  <a:schemeClr val="accent4">
                    <a:lumMod val="75000"/>
                  </a:schemeClr>
                </a:solidFill>
              </a:rPr>
              <a:t>Good Behavior Game</a:t>
            </a:r>
            <a:endParaRPr lang="en-US" b="0" dirty="0">
              <a:solidFill>
                <a:schemeClr val="accent4">
                  <a:lumMod val="75000"/>
                </a:schemeClr>
              </a:solidFill>
            </a:endParaRPr>
          </a:p>
          <a:p>
            <a:pPr marL="342900" indent="-342900">
              <a:lnSpc>
                <a:spcPct val="120000"/>
              </a:lnSpc>
              <a:buFont typeface="Arial"/>
              <a:buChar char="•"/>
            </a:pPr>
            <a:r>
              <a:rPr lang="en-US" b="0" dirty="0">
                <a:solidFill>
                  <a:schemeClr val="accent4">
                    <a:lumMod val="75000"/>
                  </a:schemeClr>
                </a:solidFill>
              </a:rPr>
              <a:t>Incidental Teaching</a:t>
            </a:r>
          </a:p>
          <a:p>
            <a:pPr marL="342900" indent="-342900">
              <a:lnSpc>
                <a:spcPct val="120000"/>
              </a:lnSpc>
              <a:buFont typeface="Arial"/>
              <a:buChar char="•"/>
            </a:pPr>
            <a:r>
              <a:rPr lang="en-US" b="0" dirty="0" smtClean="0">
                <a:solidFill>
                  <a:schemeClr val="accent4">
                    <a:lumMod val="75000"/>
                  </a:schemeClr>
                </a:solidFill>
              </a:rPr>
              <a:t>Modeling </a:t>
            </a:r>
            <a:r>
              <a:rPr lang="en-US" b="0" dirty="0">
                <a:solidFill>
                  <a:schemeClr val="accent4">
                    <a:lumMod val="75000"/>
                  </a:schemeClr>
                </a:solidFill>
              </a:rPr>
              <a:t>and </a:t>
            </a:r>
            <a:r>
              <a:rPr lang="en-US" b="0" dirty="0" smtClean="0">
                <a:solidFill>
                  <a:schemeClr val="accent4">
                    <a:lumMod val="75000"/>
                  </a:schemeClr>
                </a:solidFill>
              </a:rPr>
              <a:t>Imitation</a:t>
            </a:r>
          </a:p>
          <a:p>
            <a:pPr marL="342900" indent="-342900">
              <a:lnSpc>
                <a:spcPct val="120000"/>
              </a:lnSpc>
              <a:buFont typeface="Arial"/>
              <a:buChar char="•"/>
            </a:pPr>
            <a:r>
              <a:rPr lang="en-US" b="0" dirty="0" smtClean="0">
                <a:solidFill>
                  <a:schemeClr val="accent4">
                    <a:lumMod val="75000"/>
                  </a:schemeClr>
                </a:solidFill>
              </a:rPr>
              <a:t>Token </a:t>
            </a:r>
            <a:r>
              <a:rPr lang="en-US" b="0" dirty="0">
                <a:solidFill>
                  <a:schemeClr val="accent4">
                    <a:lumMod val="75000"/>
                  </a:schemeClr>
                </a:solidFill>
              </a:rPr>
              <a:t>Economy</a:t>
            </a:r>
          </a:p>
        </p:txBody>
      </p:sp>
    </p:spTree>
    <p:extLst>
      <p:ext uri="{BB962C8B-B14F-4D97-AF65-F5344CB8AC3E}">
        <p14:creationId xmlns:p14="http://schemas.microsoft.com/office/powerpoint/2010/main" val="1851106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689166" y="1425712"/>
            <a:ext cx="6164841" cy="2355780"/>
          </a:xfrm>
        </p:spPr>
        <p:txBody>
          <a:bodyPr/>
          <a:lstStyle/>
          <a:p>
            <a:pPr>
              <a:spcAft>
                <a:spcPts val="3600"/>
              </a:spcAft>
              <a:buNone/>
            </a:pPr>
            <a:r>
              <a:rPr lang="is-IS" sz="3600" dirty="0" smtClean="0"/>
              <a:t>…</a:t>
            </a:r>
            <a:r>
              <a:rPr lang="en-US" sz="3600" dirty="0" smtClean="0"/>
              <a:t>the </a:t>
            </a:r>
            <a:r>
              <a:rPr lang="en-US" sz="3600" dirty="0"/>
              <a:t>most important factor affecting student learning is the </a:t>
            </a:r>
            <a:r>
              <a:rPr lang="en-US" sz="3600" dirty="0" smtClean="0"/>
              <a:t>teacher</a:t>
            </a:r>
            <a:r>
              <a:rPr lang="is-IS" sz="3600" dirty="0" smtClean="0"/>
              <a:t>…</a:t>
            </a:r>
            <a:endParaRPr lang="en-US" sz="3600" dirty="0"/>
          </a:p>
        </p:txBody>
      </p:sp>
      <p:sp>
        <p:nvSpPr>
          <p:cNvPr id="5" name="Shape 159"/>
          <p:cNvSpPr txBox="1">
            <a:spLocks/>
          </p:cNvSpPr>
          <p:nvPr/>
        </p:nvSpPr>
        <p:spPr>
          <a:xfrm>
            <a:off x="171261" y="28529"/>
            <a:ext cx="8805788" cy="1159799"/>
          </a:xfrm>
          <a:prstGeom prst="rect">
            <a:avLst/>
          </a:prstGeom>
          <a:noFill/>
          <a:ln>
            <a:noFill/>
          </a:ln>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ct val="100000"/>
              <a:buFont typeface="Roboto Slab"/>
              <a:buNone/>
              <a:defRPr sz="1800" b="1" i="0" u="none" strike="noStrike" cap="none">
                <a:solidFill>
                  <a:srgbClr val="FFFFFF"/>
                </a:solidFill>
                <a:latin typeface="Roboto Slab"/>
                <a:ea typeface="Roboto Slab"/>
                <a:cs typeface="Roboto Slab"/>
                <a:sym typeface="Roboto Slab"/>
              </a:defRPr>
            </a:lvl1pPr>
            <a:lvl2pPr lvl="1">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2pPr>
            <a:lvl3pPr lvl="2">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3pPr>
            <a:lvl4pPr lvl="3">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4pPr>
            <a:lvl5pPr lvl="4">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5pPr>
            <a:lvl6pPr lvl="5">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6pPr>
            <a:lvl7pPr lvl="6">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7pPr>
            <a:lvl8pPr lvl="7">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8pPr>
            <a:lvl9pPr lvl="8">
              <a:spcBef>
                <a:spcPts val="0"/>
              </a:spcBef>
              <a:buClr>
                <a:srgbClr val="FFFFFF"/>
              </a:buClr>
              <a:buSzPct val="100000"/>
              <a:buFont typeface="Roboto Slab"/>
              <a:buNone/>
              <a:defRPr sz="1800" b="1">
                <a:solidFill>
                  <a:srgbClr val="FFFFFF"/>
                </a:solidFill>
                <a:latin typeface="Roboto Slab"/>
                <a:ea typeface="Roboto Slab"/>
                <a:cs typeface="Roboto Slab"/>
                <a:sym typeface="Roboto Slab"/>
              </a:defRPr>
            </a:lvl9pPr>
          </a:lstStyle>
          <a:p>
            <a:r>
              <a:rPr lang="en-US" sz="3600" dirty="0" smtClean="0">
                <a:solidFill>
                  <a:srgbClr val="94BF6E"/>
                </a:solidFill>
              </a:rPr>
              <a:t>The Importance of Teachers</a:t>
            </a:r>
            <a:r>
              <a:rPr lang="is-IS" sz="3600" dirty="0" smtClean="0">
                <a:solidFill>
                  <a:srgbClr val="94BF6E"/>
                </a:solidFill>
              </a:rPr>
              <a:t>…</a:t>
            </a:r>
            <a:endParaRPr lang="en" sz="3600" dirty="0">
              <a:solidFill>
                <a:srgbClr val="94BF6E"/>
              </a:solidFill>
            </a:endParaRPr>
          </a:p>
        </p:txBody>
      </p:sp>
      <p:sp>
        <p:nvSpPr>
          <p:cNvPr id="4" name="TextBox 3"/>
          <p:cNvSpPr txBox="1"/>
          <p:nvPr/>
        </p:nvSpPr>
        <p:spPr>
          <a:xfrm>
            <a:off x="554172" y="4398818"/>
            <a:ext cx="8509000" cy="646331"/>
          </a:xfrm>
          <a:prstGeom prst="rect">
            <a:avLst/>
          </a:prstGeom>
          <a:noFill/>
        </p:spPr>
        <p:txBody>
          <a:bodyPr wrap="square" rtlCol="0">
            <a:spAutoFit/>
          </a:bodyPr>
          <a:lstStyle/>
          <a:p>
            <a:pPr algn="r"/>
            <a:r>
              <a:rPr lang="en-US" sz="3600" b="1" dirty="0" smtClean="0">
                <a:solidFill>
                  <a:schemeClr val="accent4">
                    <a:lumMod val="50000"/>
                  </a:schemeClr>
                </a:solidFill>
              </a:rPr>
              <a:t>What teachers </a:t>
            </a:r>
            <a:r>
              <a:rPr lang="en-US" sz="3600" b="1" u="sng" dirty="0" smtClean="0">
                <a:solidFill>
                  <a:schemeClr val="accent4">
                    <a:lumMod val="50000"/>
                  </a:schemeClr>
                </a:solidFill>
              </a:rPr>
              <a:t>do</a:t>
            </a:r>
            <a:r>
              <a:rPr lang="en-US" sz="3600" b="1" dirty="0" smtClean="0">
                <a:solidFill>
                  <a:schemeClr val="accent4">
                    <a:lumMod val="50000"/>
                  </a:schemeClr>
                </a:solidFill>
              </a:rPr>
              <a:t> MATTERS</a:t>
            </a:r>
            <a:endParaRPr lang="en-US" sz="3600" b="1" dirty="0">
              <a:solidFill>
                <a:schemeClr val="accent4">
                  <a:lumMod val="50000"/>
                </a:schemeClr>
              </a:solidFill>
            </a:endParaRPr>
          </a:p>
        </p:txBody>
      </p:sp>
    </p:spTree>
    <p:extLst>
      <p:ext uri="{BB962C8B-B14F-4D97-AF65-F5344CB8AC3E}">
        <p14:creationId xmlns:p14="http://schemas.microsoft.com/office/powerpoint/2010/main" val="170437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 dirty="0">
                <a:latin typeface="+mj-lt"/>
              </a:rPr>
              <a:t>Creating</a:t>
            </a:r>
            <a:r>
              <a:rPr lang="en" dirty="0"/>
              <a:t> a well designed lesson – Lesson Definition</a:t>
            </a:r>
          </a:p>
        </p:txBody>
      </p:sp>
      <p:graphicFrame>
        <p:nvGraphicFramePr>
          <p:cNvPr id="296" name="Shape 296"/>
          <p:cNvGraphicFramePr/>
          <p:nvPr>
            <p:extLst/>
          </p:nvPr>
        </p:nvGraphicFramePr>
        <p:xfrm>
          <a:off x="709569" y="1597439"/>
          <a:ext cx="8299350" cy="3156187"/>
        </p:xfrm>
        <a:graphic>
          <a:graphicData uri="http://schemas.openxmlformats.org/drawingml/2006/table">
            <a:tbl>
              <a:tblPr>
                <a:noFill/>
                <a:tableStyleId>{CA65092B-2597-494D-8EAF-E2A2C9422A68}</a:tableStyleId>
              </a:tblPr>
              <a:tblGrid>
                <a:gridCol w="2074838">
                  <a:extLst>
                    <a:ext uri="{9D8B030D-6E8A-4147-A177-3AD203B41FA5}">
                      <a16:colId xmlns:a16="http://schemas.microsoft.com/office/drawing/2014/main" xmlns="" val="20000"/>
                    </a:ext>
                  </a:extLst>
                </a:gridCol>
                <a:gridCol w="328372">
                  <a:extLst>
                    <a:ext uri="{9D8B030D-6E8A-4147-A177-3AD203B41FA5}">
                      <a16:colId xmlns:a16="http://schemas.microsoft.com/office/drawing/2014/main" xmlns="" val="20001"/>
                    </a:ext>
                  </a:extLst>
                </a:gridCol>
                <a:gridCol w="1272185">
                  <a:extLst>
                    <a:ext uri="{9D8B030D-6E8A-4147-A177-3AD203B41FA5}">
                      <a16:colId xmlns:a16="http://schemas.microsoft.com/office/drawing/2014/main" xmlns="" val="20002"/>
                    </a:ext>
                  </a:extLst>
                </a:gridCol>
                <a:gridCol w="4623955">
                  <a:extLst>
                    <a:ext uri="{9D8B030D-6E8A-4147-A177-3AD203B41FA5}">
                      <a16:colId xmlns:a16="http://schemas.microsoft.com/office/drawing/2014/main" xmlns="" val="20003"/>
                    </a:ext>
                  </a:extLst>
                </a:gridCol>
              </a:tblGrid>
              <a:tr h="471382">
                <a:tc>
                  <a:txBody>
                    <a:bodyPr/>
                    <a:lstStyle/>
                    <a:p>
                      <a:pPr lvl="0">
                        <a:spcBef>
                          <a:spcPts val="0"/>
                        </a:spcBef>
                        <a:buNone/>
                      </a:pPr>
                      <a:r>
                        <a:rPr lang="en-US" sz="1200" b="1" dirty="0">
                          <a:solidFill>
                            <a:srgbClr val="FFFFFF"/>
                          </a:solidFill>
                          <a:latin typeface="Calibri" panose="020F0502020204030204" pitchFamily="34" charset="0"/>
                          <a:ea typeface="Nixie One"/>
                          <a:cs typeface="Calibri" panose="020F0502020204030204" pitchFamily="34" charset="0"/>
                          <a:sym typeface="Nixie One"/>
                        </a:rPr>
                        <a:t>Write the lesson title</a:t>
                      </a:r>
                      <a:endParaRPr sz="1200" b="1" dirty="0">
                        <a:solidFill>
                          <a:srgbClr val="FFFFFF"/>
                        </a:solidFill>
                        <a:latin typeface="Calibri" panose="020F0502020204030204" pitchFamily="34" charset="0"/>
                        <a:ea typeface="Nixie One"/>
                        <a:cs typeface="Calibri" panose="020F0502020204030204" pitchFamily="34" charset="0"/>
                        <a:sym typeface="Nixie One"/>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92D050"/>
                    </a:solidFill>
                  </a:tcPr>
                </a:tc>
                <a:tc>
                  <a:txBody>
                    <a:bodyPr/>
                    <a:lstStyle/>
                    <a:p>
                      <a:pPr lvl="0" algn="ctr">
                        <a:spcBef>
                          <a:spcPts val="0"/>
                        </a:spcBef>
                        <a:buNone/>
                      </a:pPr>
                      <a:endParaRPr lang="en" sz="1200" b="1" dirty="0">
                        <a:solidFill>
                          <a:srgbClr val="FFFFFF"/>
                        </a:solidFill>
                        <a:latin typeface="Nixie One"/>
                        <a:ea typeface="Nixie One"/>
                        <a:cs typeface="Nixie One"/>
                        <a:sym typeface="Nixie One"/>
                      </a:endParaRP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92D050"/>
                    </a:solidFill>
                  </a:tcPr>
                </a:tc>
                <a:tc>
                  <a:txBody>
                    <a:bodyPr/>
                    <a:lstStyle/>
                    <a:p>
                      <a:pPr lvl="0" algn="ctr">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For example:</a:t>
                      </a: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92D050"/>
                    </a:solidFill>
                  </a:tcPr>
                </a:tc>
                <a:tc>
                  <a:txBody>
                    <a:bodyPr/>
                    <a:lstStyle/>
                    <a:p>
                      <a:pPr lvl="0" algn="ctr">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Writing to Explain</a:t>
                      </a: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947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Calibri" panose="020F0502020204030204" pitchFamily="34" charset="0"/>
                          <a:ea typeface="Nixie One"/>
                          <a:cs typeface="Calibri" panose="020F0502020204030204" pitchFamily="34" charset="0"/>
                          <a:sym typeface="Nixie One"/>
                        </a:rPr>
                        <a:t>Choose the standard to address</a:t>
                      </a:r>
                    </a:p>
                    <a:p>
                      <a:pPr lvl="0">
                        <a:spcBef>
                          <a:spcPts val="0"/>
                        </a:spcBef>
                        <a:buNone/>
                      </a:pPr>
                      <a:endParaRPr sz="1200" b="1" dirty="0">
                        <a:solidFill>
                          <a:srgbClr val="FFFFFF"/>
                        </a:solidFill>
                        <a:latin typeface="Calibri" panose="020F0502020204030204" pitchFamily="34" charset="0"/>
                        <a:ea typeface="Nixie One"/>
                        <a:cs typeface="Calibri" panose="020F0502020204030204" pitchFamily="34" charset="0"/>
                        <a:sym typeface="Nixie One"/>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accent1">
                        <a:lumMod val="60000"/>
                        <a:lumOff val="40000"/>
                      </a:schemeClr>
                    </a:solidFill>
                  </a:tcPr>
                </a:tc>
                <a:tc>
                  <a:txBody>
                    <a:bodyPr/>
                    <a:lstStyle/>
                    <a:p>
                      <a:pPr lvl="0" algn="ctr">
                        <a:spcBef>
                          <a:spcPts val="0"/>
                        </a:spcBef>
                        <a:buNone/>
                      </a:pPr>
                      <a:endParaRPr lang="en" sz="1200" b="1" dirty="0">
                        <a:solidFill>
                          <a:srgbClr val="FFFFFF"/>
                        </a:solidFill>
                        <a:latin typeface="Nixie One"/>
                        <a:ea typeface="Nixie One"/>
                        <a:cs typeface="Nixie One"/>
                        <a:sym typeface="Nixie One"/>
                      </a:endParaRP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accent1">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200" b="1" dirty="0">
                          <a:solidFill>
                            <a:srgbClr val="FFFFFF"/>
                          </a:solidFill>
                          <a:latin typeface="Calibri" panose="020F0502020204030204" pitchFamily="34" charset="0"/>
                          <a:ea typeface="Nixie One"/>
                          <a:cs typeface="Calibri" panose="020F0502020204030204" pitchFamily="34" charset="0"/>
                          <a:sym typeface="Nixie One"/>
                        </a:rPr>
                        <a:t>For example:</a:t>
                      </a:r>
                    </a:p>
                    <a:p>
                      <a:pPr lvl="0" algn="ctr">
                        <a:spcBef>
                          <a:spcPts val="0"/>
                        </a:spcBef>
                        <a:buNone/>
                      </a:pPr>
                      <a:endParaRPr lang="en" sz="1200" b="1" dirty="0">
                        <a:solidFill>
                          <a:srgbClr val="FFFFFF"/>
                        </a:solidFill>
                        <a:latin typeface="Calibri" panose="020F0502020204030204" pitchFamily="34" charset="0"/>
                        <a:ea typeface="Nixie One"/>
                        <a:cs typeface="Calibri" panose="020F0502020204030204" pitchFamily="34" charset="0"/>
                        <a:sym typeface="Nixie One"/>
                      </a:endParaRP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accent1">
                        <a:lumMod val="60000"/>
                        <a:lumOff val="40000"/>
                      </a:schemeClr>
                    </a:solidFill>
                  </a:tcPr>
                </a:tc>
                <a:tc>
                  <a:txBody>
                    <a:bodyPr/>
                    <a:lstStyle/>
                    <a:p>
                      <a:pPr lvl="0" algn="ctr">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ELA-L. W. 3.2 </a:t>
                      </a:r>
                    </a:p>
                    <a:p>
                      <a:pPr lvl="0" algn="ctr">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Write informative/explanatory</a:t>
                      </a:r>
                      <a:r>
                        <a:rPr lang="en" sz="1200" b="1" baseline="0" dirty="0">
                          <a:solidFill>
                            <a:srgbClr val="FFFFFF"/>
                          </a:solidFill>
                          <a:latin typeface="Calibri" panose="020F0502020204030204" pitchFamily="34" charset="0"/>
                          <a:ea typeface="Nixie One"/>
                          <a:cs typeface="Calibri" panose="020F0502020204030204" pitchFamily="34" charset="0"/>
                          <a:sym typeface="Nixie One"/>
                        </a:rPr>
                        <a:t> texts to examine a topic and convey ideas and information clearly. </a:t>
                      </a:r>
                      <a:endParaRPr lang="en" sz="1200" b="1" dirty="0">
                        <a:solidFill>
                          <a:srgbClr val="FFFFFF"/>
                        </a:solidFill>
                        <a:latin typeface="Calibri" panose="020F0502020204030204" pitchFamily="34" charset="0"/>
                        <a:ea typeface="Nixie One"/>
                        <a:cs typeface="Calibri" panose="020F0502020204030204" pitchFamily="34" charset="0"/>
                        <a:sym typeface="Nixie One"/>
                      </a:endParaRPr>
                    </a:p>
                    <a:p>
                      <a:pPr lvl="0" algn="ctr">
                        <a:spcBef>
                          <a:spcPts val="0"/>
                        </a:spcBef>
                        <a:buNone/>
                      </a:pPr>
                      <a:endParaRPr lang="en" sz="1200" b="1" dirty="0">
                        <a:solidFill>
                          <a:srgbClr val="FFFFFF"/>
                        </a:solidFill>
                        <a:latin typeface="Calibri" panose="020F0502020204030204" pitchFamily="34" charset="0"/>
                        <a:ea typeface="Nixie One"/>
                        <a:cs typeface="Calibri" panose="020F0502020204030204" pitchFamily="34" charset="0"/>
                        <a:sym typeface="Nixie One"/>
                      </a:endParaRP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1"/>
                  </a:ext>
                </a:extLst>
              </a:tr>
              <a:tr h="548568">
                <a:tc>
                  <a:txBody>
                    <a:bodyPr/>
                    <a:lstStyle/>
                    <a:p>
                      <a:pPr lvl="0" algn="l">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Write the learner and behavior</a:t>
                      </a:r>
                    </a:p>
                  </a:txBody>
                  <a:tcPr marL="91425" marR="91425" marT="68575" marB="68575" anchor="ctr">
                    <a:lnL w="9525" cap="flat" cmpd="sng">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a:spcBef>
                          <a:spcPts val="0"/>
                        </a:spcBef>
                        <a:buNone/>
                      </a:pPr>
                      <a:endParaRPr lang="en" sz="1200" b="1" dirty="0">
                        <a:solidFill>
                          <a:srgbClr val="FFFFFF"/>
                        </a:solidFill>
                        <a:latin typeface="Roboto Slab"/>
                        <a:ea typeface="Roboto Slab"/>
                        <a:cs typeface="Roboto Slab"/>
                        <a:sym typeface="Roboto Slab"/>
                      </a:endParaRP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For example</a:t>
                      </a: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lgn="ctr">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The students will be able to</a:t>
                      </a:r>
                    </a:p>
                  </a:txBody>
                  <a:tcPr marL="91425" marR="91425" marT="68575" marB="68575" anchor="ctr">
                    <a:lnL w="9525" cap="flat" cmpd="sng" algn="ctr">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lgn="ctr">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extLst>
                  <a:ext uri="{0D108BD9-81ED-4DB2-BD59-A6C34878D82A}">
                    <a16:rowId xmlns:a16="http://schemas.microsoft.com/office/drawing/2014/main" xmlns="" val="10002"/>
                  </a:ext>
                </a:extLst>
              </a:tr>
              <a:tr h="689994">
                <a:tc>
                  <a:txBody>
                    <a:bodyPr/>
                    <a:lstStyle/>
                    <a:p>
                      <a:pPr lvl="0" algn="l">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Write the</a:t>
                      </a:r>
                      <a:r>
                        <a:rPr lang="en" sz="1200" b="1" baseline="0" dirty="0">
                          <a:solidFill>
                            <a:srgbClr val="FFFFFF"/>
                          </a:solidFill>
                          <a:latin typeface="Calibri" panose="020F0502020204030204" pitchFamily="34" charset="0"/>
                          <a:ea typeface="Nixie One"/>
                          <a:cs typeface="Calibri" panose="020F0502020204030204" pitchFamily="34" charset="0"/>
                          <a:sym typeface="Nixie One"/>
                        </a:rPr>
                        <a:t> conditions for mastery of the objective</a:t>
                      </a:r>
                      <a:endParaRPr lang="en" sz="1200" b="1" dirty="0">
                        <a:solidFill>
                          <a:srgbClr val="FFFFFF"/>
                        </a:solidFill>
                        <a:latin typeface="Calibri" panose="020F0502020204030204" pitchFamily="34" charset="0"/>
                        <a:ea typeface="Nixie One"/>
                        <a:cs typeface="Calibri" panose="020F0502020204030204" pitchFamily="34" charset="0"/>
                        <a:sym typeface="Nixie One"/>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14454"/>
                    </a:solidFill>
                  </a:tcPr>
                </a:tc>
                <a:tc>
                  <a:txBody>
                    <a:bodyPr/>
                    <a:lstStyle/>
                    <a:p>
                      <a:pPr lvl="0" algn="ctr">
                        <a:spcBef>
                          <a:spcPts val="0"/>
                        </a:spcBef>
                        <a:buNone/>
                      </a:pPr>
                      <a:endParaRPr lang="en" sz="1200" b="1" dirty="0">
                        <a:solidFill>
                          <a:srgbClr val="FFFFFF"/>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14454"/>
                    </a:solidFill>
                  </a:tcPr>
                </a:tc>
                <a:tc>
                  <a:txBody>
                    <a:bodyPr/>
                    <a:lstStyle/>
                    <a:p>
                      <a:pPr lvl="0" algn="ctr">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For example</a:t>
                      </a: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14454"/>
                    </a:solidFill>
                  </a:tcPr>
                </a:tc>
                <a:tc>
                  <a:txBody>
                    <a:bodyPr/>
                    <a:lstStyle/>
                    <a:p>
                      <a:pPr lvl="0" algn="ctr">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When this…then</a:t>
                      </a:r>
                      <a:r>
                        <a:rPr lang="en" sz="1200" b="1" baseline="0" dirty="0">
                          <a:solidFill>
                            <a:srgbClr val="FFFFFF"/>
                          </a:solidFill>
                          <a:latin typeface="Calibri" panose="020F0502020204030204" pitchFamily="34" charset="0"/>
                          <a:ea typeface="Roboto Slab"/>
                          <a:cs typeface="Calibri" panose="020F0502020204030204" pitchFamily="34" charset="0"/>
                          <a:sym typeface="Roboto Slab"/>
                        </a:rPr>
                        <a:t> that</a:t>
                      </a:r>
                      <a:endParaRPr lang="en" sz="1200" b="1" dirty="0">
                        <a:solidFill>
                          <a:srgbClr val="FFFFFF"/>
                        </a:solidFill>
                        <a:latin typeface="Calibri" panose="020F0502020204030204" pitchFamily="34" charset="0"/>
                        <a:ea typeface="Roboto Slab"/>
                        <a:cs typeface="Calibri" panose="020F0502020204030204" pitchFamily="34" charset="0"/>
                        <a:sym typeface="Roboto Slab"/>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14454"/>
                    </a:solidFill>
                  </a:tcPr>
                </a:tc>
                <a:extLst>
                  <a:ext uri="{0D108BD9-81ED-4DB2-BD59-A6C34878D82A}">
                    <a16:rowId xmlns:a16="http://schemas.microsoft.com/office/drawing/2014/main" xmlns="" val="10003"/>
                  </a:ext>
                </a:extLst>
              </a:tr>
              <a:tr h="498708">
                <a:tc>
                  <a:txBody>
                    <a:bodyPr/>
                    <a:lstStyle/>
                    <a:p>
                      <a:pPr lvl="0" algn="l" rtl="0">
                        <a:spcBef>
                          <a:spcPts val="0"/>
                        </a:spcBef>
                        <a:buNone/>
                      </a:pPr>
                      <a:r>
                        <a:rPr lang="en" sz="1200" b="1" dirty="0">
                          <a:solidFill>
                            <a:srgbClr val="FFFFFF"/>
                          </a:solidFill>
                          <a:latin typeface="Calibri" panose="020F0502020204030204" pitchFamily="34" charset="0"/>
                          <a:ea typeface="Nixie One"/>
                          <a:cs typeface="Calibri" panose="020F0502020204030204" pitchFamily="34" charset="0"/>
                          <a:sym typeface="Nixie One"/>
                        </a:rPr>
                        <a:t>Write the criteria for mastery</a:t>
                      </a: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rtl="0">
                        <a:spcBef>
                          <a:spcPts val="0"/>
                        </a:spcBef>
                        <a:buNone/>
                      </a:pPr>
                      <a:endParaRPr lang="en" sz="1200" b="1" dirty="0">
                        <a:solidFill>
                          <a:srgbClr val="FFFFFF"/>
                        </a:solidFill>
                        <a:latin typeface="Roboto Slab"/>
                        <a:ea typeface="Roboto Slab"/>
                        <a:cs typeface="Roboto Slab"/>
                        <a:sym typeface="Roboto Slab"/>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rtl="0">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For example</a:t>
                      </a: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tc>
                  <a:txBody>
                    <a:bodyPr/>
                    <a:lstStyle/>
                    <a:p>
                      <a:pPr lvl="0" algn="ctr" rtl="0">
                        <a:spcBef>
                          <a:spcPts val="0"/>
                        </a:spcBef>
                        <a:buNone/>
                      </a:pPr>
                      <a:r>
                        <a:rPr lang="en" sz="1200" b="1" dirty="0">
                          <a:solidFill>
                            <a:srgbClr val="FFFFFF"/>
                          </a:solidFill>
                          <a:latin typeface="Calibri" panose="020F0502020204030204" pitchFamily="34" charset="0"/>
                          <a:ea typeface="Roboto Slab"/>
                          <a:cs typeface="Calibri" panose="020F0502020204030204" pitchFamily="34" charset="0"/>
                          <a:sym typeface="Roboto Slab"/>
                        </a:rPr>
                        <a:t>Students</a:t>
                      </a:r>
                      <a:r>
                        <a:rPr lang="en" sz="1200" b="1" baseline="0" dirty="0">
                          <a:solidFill>
                            <a:srgbClr val="FFFFFF"/>
                          </a:solidFill>
                          <a:latin typeface="Calibri" panose="020F0502020204030204" pitchFamily="34" charset="0"/>
                          <a:ea typeface="Roboto Slab"/>
                          <a:cs typeface="Calibri" panose="020F0502020204030204" pitchFamily="34" charset="0"/>
                          <a:sym typeface="Roboto Slab"/>
                        </a:rPr>
                        <a:t> will…when conditions are met</a:t>
                      </a:r>
                      <a:endParaRPr lang="en" sz="1200" b="1" dirty="0">
                        <a:solidFill>
                          <a:srgbClr val="FFFFFF"/>
                        </a:solidFill>
                        <a:latin typeface="Calibri" panose="020F0502020204030204" pitchFamily="34" charset="0"/>
                        <a:ea typeface="Roboto Slab"/>
                        <a:cs typeface="Calibri" panose="020F0502020204030204" pitchFamily="34" charset="0"/>
                        <a:sym typeface="Roboto Slab"/>
                      </a:endParaRPr>
                    </a:p>
                  </a:txBody>
                  <a:tcPr marL="91425" marR="91425" marT="68575" marB="6857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solidFill>
                      <a:srgbClr val="18637B"/>
                    </a:solidFill>
                  </a:tcPr>
                </a:tc>
                <a:extLst>
                  <a:ext uri="{0D108BD9-81ED-4DB2-BD59-A6C34878D82A}">
                    <a16:rowId xmlns:a16="http://schemas.microsoft.com/office/drawing/2014/main" xmlns="" val="10004"/>
                  </a:ext>
                </a:extLst>
              </a:tr>
            </a:tbl>
          </a:graphicData>
        </a:graphic>
      </p:graphicFrame>
      <p:grpSp>
        <p:nvGrpSpPr>
          <p:cNvPr id="10" name="Shape 498"/>
          <p:cNvGrpSpPr/>
          <p:nvPr/>
        </p:nvGrpSpPr>
        <p:grpSpPr>
          <a:xfrm>
            <a:off x="398267" y="889432"/>
            <a:ext cx="311303" cy="311286"/>
            <a:chOff x="1923675" y="1633650"/>
            <a:chExt cx="436000" cy="435975"/>
          </a:xfrm>
        </p:grpSpPr>
        <p:sp>
          <p:nvSpPr>
            <p:cNvPr id="11" name="Shape 499"/>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500"/>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 name="Shape 501"/>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02"/>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03"/>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504"/>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860494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4" name="Picture 3" descr="5484879_697653b956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80" y="0"/>
            <a:ext cx="8896120" cy="6672090"/>
          </a:xfrm>
          <a:prstGeom prst="rect">
            <a:avLst/>
          </a:prstGeom>
        </p:spPr>
      </p:pic>
      <p:sp>
        <p:nvSpPr>
          <p:cNvPr id="12" name="Shape 63"/>
          <p:cNvSpPr/>
          <p:nvPr/>
        </p:nvSpPr>
        <p:spPr>
          <a:xfrm>
            <a:off x="0" y="506479"/>
            <a:ext cx="4157949" cy="1058699"/>
          </a:xfrm>
          <a:prstGeom prst="rect">
            <a:avLst/>
          </a:prstGeom>
          <a:solidFill>
            <a:srgbClr val="124057"/>
          </a:solidFill>
          <a:ln>
            <a:noFill/>
          </a:ln>
        </p:spPr>
        <p:txBody>
          <a:bodyPr lIns="91425" tIns="91425" rIns="91425" bIns="91425" anchor="ctr" anchorCtr="0">
            <a:noAutofit/>
          </a:bodyPr>
          <a:lstStyle/>
          <a:p>
            <a:pPr lvl="0">
              <a:spcBef>
                <a:spcPts val="0"/>
              </a:spcBef>
              <a:buNone/>
            </a:pPr>
            <a:endParaRPr dirty="0"/>
          </a:p>
        </p:txBody>
      </p:sp>
      <p:sp>
        <p:nvSpPr>
          <p:cNvPr id="218" name="Shape 218"/>
          <p:cNvSpPr txBox="1">
            <a:spLocks noGrp="1"/>
          </p:cNvSpPr>
          <p:nvPr>
            <p:ph type="title"/>
          </p:nvPr>
        </p:nvSpPr>
        <p:spPr>
          <a:xfrm>
            <a:off x="867495" y="536478"/>
            <a:ext cx="3290454" cy="1028700"/>
          </a:xfrm>
          <a:prstGeom prst="rect">
            <a:avLst/>
          </a:prstGeom>
        </p:spPr>
        <p:txBody>
          <a:bodyPr lIns="91425" tIns="91425" rIns="91425" bIns="91425" anchor="ctr" anchorCtr="0">
            <a:noAutofit/>
          </a:bodyPr>
          <a:lstStyle/>
          <a:p>
            <a:pPr lvl="0" rtl="0">
              <a:lnSpc>
                <a:spcPct val="150000"/>
              </a:lnSpc>
              <a:spcBef>
                <a:spcPts val="0"/>
              </a:spcBef>
              <a:buNone/>
            </a:pPr>
            <a:r>
              <a:rPr lang="en-US" sz="2000" dirty="0" smtClean="0"/>
              <a:t>What’s the most common</a:t>
            </a:r>
            <a:br>
              <a:rPr lang="en-US" sz="2000" dirty="0" smtClean="0"/>
            </a:br>
            <a:r>
              <a:rPr lang="en-US" sz="2000" dirty="0" smtClean="0"/>
              <a:t>mode of instruction?</a:t>
            </a:r>
            <a:endParaRPr lang="en" sz="2000" dirty="0"/>
          </a:p>
        </p:txBody>
      </p:sp>
      <p:grpSp>
        <p:nvGrpSpPr>
          <p:cNvPr id="11" name="Shape 701"/>
          <p:cNvGrpSpPr/>
          <p:nvPr/>
        </p:nvGrpSpPr>
        <p:grpSpPr>
          <a:xfrm>
            <a:off x="425905" y="858307"/>
            <a:ext cx="271302" cy="323031"/>
            <a:chOff x="3968275" y="4980625"/>
            <a:chExt cx="379975" cy="452425"/>
          </a:xfrm>
        </p:grpSpPr>
        <p:sp>
          <p:nvSpPr>
            <p:cNvPr id="13" name="Shape 702"/>
            <p:cNvSpPr/>
            <p:nvPr/>
          </p:nvSpPr>
          <p:spPr>
            <a:xfrm>
              <a:off x="4168000" y="4980625"/>
              <a:ext cx="85875" cy="102325"/>
            </a:xfrm>
            <a:custGeom>
              <a:avLst/>
              <a:gdLst/>
              <a:ahLst/>
              <a:cxnLst/>
              <a:rect l="0" t="0" r="0" b="0"/>
              <a:pathLst>
                <a:path w="3435" h="4093" fill="none" extrusionOk="0">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03"/>
            <p:cNvSpPr/>
            <p:nvPr/>
          </p:nvSpPr>
          <p:spPr>
            <a:xfrm>
              <a:off x="3968275" y="5043350"/>
              <a:ext cx="379975" cy="389700"/>
            </a:xfrm>
            <a:custGeom>
              <a:avLst/>
              <a:gdLst/>
              <a:ahLst/>
              <a:cxnLst/>
              <a:rect l="0" t="0" r="0" b="0"/>
              <a:pathLst>
                <a:path w="15199" h="15588" fill="none" extrusionOk="0">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04"/>
            <p:cNvSpPr/>
            <p:nvPr/>
          </p:nvSpPr>
          <p:spPr>
            <a:xfrm>
              <a:off x="4031000" y="5150500"/>
              <a:ext cx="54200" cy="61525"/>
            </a:xfrm>
            <a:custGeom>
              <a:avLst/>
              <a:gdLst/>
              <a:ahLst/>
              <a:cxnLst/>
              <a:rect l="0" t="0" r="0" b="0"/>
              <a:pathLst>
                <a:path w="2168" h="2461" fill="none" extrusionOk="0">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 name="TextBox 1"/>
          <p:cNvSpPr txBox="1"/>
          <p:nvPr/>
        </p:nvSpPr>
        <p:spPr>
          <a:xfrm>
            <a:off x="2990273" y="4835723"/>
            <a:ext cx="6153727" cy="307777"/>
          </a:xfrm>
          <a:prstGeom prst="rect">
            <a:avLst/>
          </a:prstGeom>
          <a:solidFill>
            <a:schemeClr val="bg1">
              <a:lumMod val="85000"/>
            </a:schemeClr>
          </a:solidFill>
        </p:spPr>
        <p:txBody>
          <a:bodyPr wrap="square" rtlCol="0">
            <a:spAutoFit/>
          </a:bodyPr>
          <a:lstStyle/>
          <a:p>
            <a:r>
              <a:rPr lang="en-US" dirty="0" smtClean="0"/>
              <a:t>Image Source: </a:t>
            </a:r>
            <a:r>
              <a:rPr lang="en-US" dirty="0" err="1" smtClean="0"/>
              <a:t>www.flickr.com</a:t>
            </a:r>
            <a:r>
              <a:rPr lang="en-US" dirty="0"/>
              <a:t>/photos/</a:t>
            </a:r>
            <a:r>
              <a:rPr lang="en-US" dirty="0" err="1"/>
              <a:t>judybaxter</a:t>
            </a:r>
            <a:r>
              <a:rPr lang="en-US" dirty="0"/>
              <a:t>/5476586/in/</a:t>
            </a:r>
            <a:r>
              <a:rPr lang="en-US" dirty="0" err="1"/>
              <a:t>photostream</a:t>
            </a:r>
            <a:r>
              <a:rPr lang="en-US" dirty="0"/>
              <a:t>/</a:t>
            </a:r>
          </a:p>
        </p:txBody>
      </p:sp>
    </p:spTree>
    <p:extLst>
      <p:ext uri="{BB962C8B-B14F-4D97-AF65-F5344CB8AC3E}">
        <p14:creationId xmlns:p14="http://schemas.microsoft.com/office/powerpoint/2010/main" val="3622686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695706" y="426819"/>
            <a:ext cx="4448293" cy="1028700"/>
          </a:xfrm>
          <a:prstGeom prst="rect">
            <a:avLst/>
          </a:prstGeom>
        </p:spPr>
        <p:txBody>
          <a:bodyPr lIns="91425" tIns="91425" rIns="91425" bIns="91425" anchor="ctr" anchorCtr="0">
            <a:noAutofit/>
          </a:bodyPr>
          <a:lstStyle/>
          <a:p>
            <a:pPr lvl="0"/>
            <a:r>
              <a:rPr lang="en-US" sz="2800" dirty="0" smtClean="0">
                <a:solidFill>
                  <a:srgbClr val="29555D"/>
                </a:solidFill>
              </a:rPr>
              <a:t>Whole </a:t>
            </a:r>
            <a:r>
              <a:rPr lang="en" sz="2800" dirty="0" smtClean="0">
                <a:solidFill>
                  <a:srgbClr val="29555D"/>
                </a:solidFill>
              </a:rPr>
              <a:t>Group </a:t>
            </a:r>
            <a:r>
              <a:rPr lang="en" sz="2800" dirty="0">
                <a:solidFill>
                  <a:srgbClr val="29555D"/>
                </a:solidFill>
              </a:rPr>
              <a:t>instruction challenges teachers </a:t>
            </a:r>
            <a:r>
              <a:rPr lang="en" sz="2800" dirty="0" smtClean="0">
                <a:solidFill>
                  <a:srgbClr val="29555D"/>
                </a:solidFill>
              </a:rPr>
              <a:t>to</a:t>
            </a:r>
            <a:r>
              <a:rPr lang="is-IS" sz="2800" dirty="0" smtClean="0">
                <a:solidFill>
                  <a:srgbClr val="29555D"/>
                </a:solidFill>
              </a:rPr>
              <a:t>…</a:t>
            </a:r>
            <a:endParaRPr lang="en" sz="2800" dirty="0">
              <a:solidFill>
                <a:srgbClr val="29555D"/>
              </a:solidFill>
            </a:endParaRPr>
          </a:p>
        </p:txBody>
      </p:sp>
      <p:sp>
        <p:nvSpPr>
          <p:cNvPr id="206" name="Shape 206"/>
          <p:cNvSpPr txBox="1">
            <a:spLocks noGrp="1"/>
          </p:cNvSpPr>
          <p:nvPr>
            <p:ph type="body" idx="1"/>
          </p:nvPr>
        </p:nvSpPr>
        <p:spPr>
          <a:xfrm>
            <a:off x="4695707" y="1397794"/>
            <a:ext cx="4355930" cy="3497619"/>
          </a:xfrm>
          <a:prstGeom prst="rect">
            <a:avLst/>
          </a:prstGeom>
        </p:spPr>
        <p:txBody>
          <a:bodyPr lIns="91425" tIns="91425" rIns="91425" bIns="91425" anchor="t" anchorCtr="0">
            <a:noAutofit/>
          </a:bodyPr>
          <a:lstStyle/>
          <a:p>
            <a:pPr marL="342900" indent="-342900">
              <a:spcAft>
                <a:spcPts val="600"/>
              </a:spcAft>
            </a:pPr>
            <a:r>
              <a:rPr lang="en" sz="2400" dirty="0" smtClean="0">
                <a:solidFill>
                  <a:srgbClr val="29555D"/>
                </a:solidFill>
              </a:rPr>
              <a:t>maintain </a:t>
            </a:r>
            <a:r>
              <a:rPr lang="en" sz="2400" dirty="0">
                <a:solidFill>
                  <a:srgbClr val="29555D"/>
                </a:solidFill>
              </a:rPr>
              <a:t>students' attention</a:t>
            </a:r>
          </a:p>
          <a:p>
            <a:pPr marL="342900" indent="-342900">
              <a:spcAft>
                <a:spcPts val="600"/>
              </a:spcAft>
            </a:pPr>
            <a:r>
              <a:rPr lang="en" sz="2400" dirty="0" smtClean="0">
                <a:solidFill>
                  <a:srgbClr val="29555D"/>
                </a:solidFill>
              </a:rPr>
              <a:t>provide </a:t>
            </a:r>
            <a:r>
              <a:rPr lang="en" sz="2400" dirty="0">
                <a:solidFill>
                  <a:srgbClr val="29555D"/>
                </a:solidFill>
              </a:rPr>
              <a:t>each student with sufficient opportunities to respond</a:t>
            </a:r>
          </a:p>
          <a:p>
            <a:pPr marL="342900" indent="-342900">
              <a:spcAft>
                <a:spcPts val="600"/>
              </a:spcAft>
            </a:pPr>
            <a:r>
              <a:rPr lang="en" sz="2400" dirty="0" smtClean="0">
                <a:solidFill>
                  <a:srgbClr val="29555D"/>
                </a:solidFill>
              </a:rPr>
              <a:t>provide </a:t>
            </a:r>
            <a:r>
              <a:rPr lang="en" sz="2400" dirty="0">
                <a:solidFill>
                  <a:srgbClr val="29555D"/>
                </a:solidFill>
              </a:rPr>
              <a:t>feedback for student responses</a:t>
            </a:r>
          </a:p>
          <a:p>
            <a:pPr marL="342900" indent="-342900">
              <a:spcAft>
                <a:spcPts val="600"/>
              </a:spcAft>
            </a:pPr>
            <a:r>
              <a:rPr lang="en" sz="2400" dirty="0" smtClean="0">
                <a:solidFill>
                  <a:srgbClr val="29555D"/>
                </a:solidFill>
              </a:rPr>
              <a:t>prevent </a:t>
            </a:r>
            <a:r>
              <a:rPr lang="en" sz="2400" dirty="0">
                <a:solidFill>
                  <a:srgbClr val="29555D"/>
                </a:solidFill>
              </a:rPr>
              <a:t>and deal with disruptive behavior</a:t>
            </a:r>
          </a:p>
          <a:p>
            <a:pPr marL="342900" indent="-342900">
              <a:spcAft>
                <a:spcPts val="600"/>
              </a:spcAft>
            </a:pPr>
            <a:r>
              <a:rPr lang="en" sz="2400" dirty="0" smtClean="0">
                <a:solidFill>
                  <a:srgbClr val="29555D"/>
                </a:solidFill>
              </a:rPr>
              <a:t>monitor </a:t>
            </a:r>
            <a:r>
              <a:rPr lang="en" sz="2400" dirty="0">
                <a:solidFill>
                  <a:srgbClr val="29555D"/>
                </a:solidFill>
              </a:rPr>
              <a:t>students' learning</a:t>
            </a:r>
          </a:p>
        </p:txBody>
      </p:sp>
      <p:pic>
        <p:nvPicPr>
          <p:cNvPr id="2" name="Picture 1" descr="teacher-702998_1920.jpg"/>
          <p:cNvPicPr>
            <a:picLocks noChangeAspect="1"/>
          </p:cNvPicPr>
          <p:nvPr/>
        </p:nvPicPr>
        <p:blipFill rotWithShape="1">
          <a:blip r:embed="rId3">
            <a:extLst>
              <a:ext uri="{28A0092B-C50C-407E-A947-70E740481C1C}">
                <a14:useLocalDpi xmlns:a14="http://schemas.microsoft.com/office/drawing/2010/main" val="0"/>
              </a:ext>
            </a:extLst>
          </a:blip>
          <a:srcRect l="13336" t="11431" r="9704" b="1"/>
          <a:stretch/>
        </p:blipFill>
        <p:spPr>
          <a:xfrm>
            <a:off x="239739" y="1559424"/>
            <a:ext cx="4318795" cy="3584075"/>
          </a:xfrm>
          <a:prstGeom prst="rect">
            <a:avLst/>
          </a:prstGeom>
        </p:spPr>
      </p:pic>
      <p:grpSp>
        <p:nvGrpSpPr>
          <p:cNvPr id="6" name="Group 5"/>
          <p:cNvGrpSpPr/>
          <p:nvPr/>
        </p:nvGrpSpPr>
        <p:grpSpPr>
          <a:xfrm>
            <a:off x="239739" y="701244"/>
            <a:ext cx="4318795" cy="658133"/>
            <a:chOff x="339442" y="53045"/>
            <a:chExt cx="3989111" cy="658133"/>
          </a:xfrm>
        </p:grpSpPr>
        <p:sp>
          <p:nvSpPr>
            <p:cNvPr id="3" name="TextBox 2"/>
            <p:cNvSpPr txBox="1"/>
            <p:nvPr/>
          </p:nvSpPr>
          <p:spPr>
            <a:xfrm>
              <a:off x="705201" y="64847"/>
              <a:ext cx="3623352" cy="646331"/>
            </a:xfrm>
            <a:prstGeom prst="rect">
              <a:avLst/>
            </a:prstGeom>
            <a:noFill/>
          </p:spPr>
          <p:txBody>
            <a:bodyPr wrap="square" rtlCol="0">
              <a:spAutoFit/>
            </a:bodyPr>
            <a:lstStyle/>
            <a:p>
              <a:r>
                <a:rPr lang="en-US" sz="1800" dirty="0" smtClean="0">
                  <a:solidFill>
                    <a:schemeClr val="bg1"/>
                  </a:solidFill>
                  <a:latin typeface="Gill Sans"/>
                  <a:cs typeface="Gill Sans"/>
                </a:rPr>
                <a:t>Mode of Instruction</a:t>
              </a:r>
              <a:r>
                <a:rPr lang="en-US" sz="1800" b="1" dirty="0" smtClean="0">
                  <a:solidFill>
                    <a:schemeClr val="bg1"/>
                  </a:solidFill>
                  <a:latin typeface="Gill Sans"/>
                  <a:cs typeface="Gill Sans"/>
                </a:rPr>
                <a:t>:</a:t>
              </a:r>
            </a:p>
            <a:p>
              <a:r>
                <a:rPr lang="en-US" sz="1800" b="1" dirty="0" smtClean="0">
                  <a:solidFill>
                    <a:schemeClr val="bg1"/>
                  </a:solidFill>
                  <a:latin typeface="Gill Sans"/>
                  <a:cs typeface="Gill Sans"/>
                </a:rPr>
                <a:t>Teacher Directed Whole Group</a:t>
              </a:r>
              <a:endParaRPr lang="en-US" sz="1800" b="1" dirty="0">
                <a:solidFill>
                  <a:schemeClr val="bg1"/>
                </a:solidFill>
                <a:latin typeface="Gill Sans"/>
                <a:cs typeface="Gill Sans"/>
              </a:endParaRPr>
            </a:p>
          </p:txBody>
        </p:sp>
        <p:pic>
          <p:nvPicPr>
            <p:cNvPr id="5" name="Picture 4" descr="blackboa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42" y="53045"/>
              <a:ext cx="365759" cy="365759"/>
            </a:xfrm>
            <a:prstGeom prst="rect">
              <a:avLst/>
            </a:prstGeom>
          </p:spPr>
        </p:pic>
      </p:grpSp>
    </p:spTree>
    <p:extLst>
      <p:ext uri="{BB962C8B-B14F-4D97-AF65-F5344CB8AC3E}">
        <p14:creationId xmlns:p14="http://schemas.microsoft.com/office/powerpoint/2010/main" val="30271088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559697" y="474437"/>
            <a:ext cx="8411119" cy="5029200"/>
            <a:chOff x="559697" y="474437"/>
            <a:chExt cx="8411119" cy="5029200"/>
          </a:xfrm>
        </p:grpSpPr>
        <p:sp>
          <p:nvSpPr>
            <p:cNvPr id="6" name="Donut 5"/>
            <p:cNvSpPr/>
            <p:nvPr/>
          </p:nvSpPr>
          <p:spPr>
            <a:xfrm>
              <a:off x="3833091" y="474437"/>
              <a:ext cx="5137725" cy="5029200"/>
            </a:xfrm>
            <a:prstGeom prst="donut">
              <a:avLst>
                <a:gd name="adj" fmla="val 12055"/>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a:p>
              <a:pPr algn="ctr"/>
              <a:endParaRPr lang="en-US" dirty="0">
                <a:solidFill>
                  <a:schemeClr val="tx1"/>
                </a:solidFill>
              </a:endParaRPr>
            </a:p>
          </p:txBody>
        </p:sp>
        <p:sp>
          <p:nvSpPr>
            <p:cNvPr id="15" name="Line Callout 1 14"/>
            <p:cNvSpPr/>
            <p:nvPr/>
          </p:nvSpPr>
          <p:spPr>
            <a:xfrm flipH="1">
              <a:off x="559697" y="643534"/>
              <a:ext cx="3013364" cy="402934"/>
            </a:xfrm>
            <a:prstGeom prst="borderCallout1">
              <a:avLst>
                <a:gd name="adj1" fmla="val 48800"/>
                <a:gd name="adj2" fmla="val 142"/>
                <a:gd name="adj3" fmla="val 44975"/>
                <a:gd name="adj4" fmla="val -61556"/>
              </a:avLst>
            </a:prstGeom>
            <a:solidFill>
              <a:schemeClr val="accent1">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Available Time</a:t>
              </a:r>
              <a:endParaRPr lang="en-US" dirty="0"/>
            </a:p>
          </p:txBody>
        </p:sp>
      </p:grpSp>
      <p:grpSp>
        <p:nvGrpSpPr>
          <p:cNvPr id="29" name="Group 28"/>
          <p:cNvGrpSpPr/>
          <p:nvPr/>
        </p:nvGrpSpPr>
        <p:grpSpPr>
          <a:xfrm>
            <a:off x="559697" y="835810"/>
            <a:ext cx="8087884" cy="4306454"/>
            <a:chOff x="559697" y="835810"/>
            <a:chExt cx="8087884" cy="4306454"/>
          </a:xfrm>
        </p:grpSpPr>
        <p:sp>
          <p:nvSpPr>
            <p:cNvPr id="7" name="Donut 6"/>
            <p:cNvSpPr/>
            <p:nvPr/>
          </p:nvSpPr>
          <p:spPr>
            <a:xfrm>
              <a:off x="4156326" y="835810"/>
              <a:ext cx="4491255" cy="4306454"/>
            </a:xfrm>
            <a:prstGeom prst="donut">
              <a:avLst>
                <a:gd name="adj" fmla="val 745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Line Callout 1 16"/>
            <p:cNvSpPr/>
            <p:nvPr/>
          </p:nvSpPr>
          <p:spPr>
            <a:xfrm flipH="1">
              <a:off x="559697" y="1212034"/>
              <a:ext cx="3013364" cy="402934"/>
            </a:xfrm>
            <a:prstGeom prst="borderCallout1">
              <a:avLst>
                <a:gd name="adj1" fmla="val 48800"/>
                <a:gd name="adj2" fmla="val 142"/>
                <a:gd name="adj3" fmla="val 45099"/>
                <a:gd name="adj4" fmla="val -50328"/>
              </a:avLst>
            </a:prstGeom>
            <a:solidFill>
              <a:schemeClr val="accent1">
                <a:lumMod val="40000"/>
                <a:lumOff val="6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Allocated Time</a:t>
              </a:r>
              <a:endParaRPr lang="en-US" dirty="0"/>
            </a:p>
          </p:txBody>
        </p:sp>
      </p:grpSp>
      <p:grpSp>
        <p:nvGrpSpPr>
          <p:cNvPr id="30" name="Group 29"/>
          <p:cNvGrpSpPr/>
          <p:nvPr/>
        </p:nvGrpSpPr>
        <p:grpSpPr>
          <a:xfrm>
            <a:off x="559697" y="1041196"/>
            <a:ext cx="7812579" cy="3895683"/>
            <a:chOff x="559697" y="1041196"/>
            <a:chExt cx="7812579" cy="3895683"/>
          </a:xfrm>
        </p:grpSpPr>
        <p:sp>
          <p:nvSpPr>
            <p:cNvPr id="9" name="Donut 8"/>
            <p:cNvSpPr>
              <a:spLocks noChangeAspect="1"/>
            </p:cNvSpPr>
            <p:nvPr/>
          </p:nvSpPr>
          <p:spPr>
            <a:xfrm>
              <a:off x="4431631" y="1041196"/>
              <a:ext cx="3940645" cy="3895683"/>
            </a:xfrm>
            <a:prstGeom prst="donut">
              <a:avLst>
                <a:gd name="adj" fmla="val 18270"/>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Line Callout 1 17"/>
            <p:cNvSpPr/>
            <p:nvPr/>
          </p:nvSpPr>
          <p:spPr>
            <a:xfrm flipH="1">
              <a:off x="559697" y="1780534"/>
              <a:ext cx="3013364" cy="402934"/>
            </a:xfrm>
            <a:prstGeom prst="borderCallout1">
              <a:avLst>
                <a:gd name="adj1" fmla="val 48800"/>
                <a:gd name="adj2" fmla="val 142"/>
                <a:gd name="adj3" fmla="val 44975"/>
                <a:gd name="adj4" fmla="val -50445"/>
              </a:avLst>
            </a:prstGeom>
            <a:solidFill>
              <a:schemeClr val="accent1">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Instructional Time</a:t>
              </a:r>
              <a:endParaRPr lang="en-US" dirty="0"/>
            </a:p>
          </p:txBody>
        </p:sp>
      </p:grpSp>
      <p:grpSp>
        <p:nvGrpSpPr>
          <p:cNvPr id="31" name="Group 30"/>
          <p:cNvGrpSpPr/>
          <p:nvPr/>
        </p:nvGrpSpPr>
        <p:grpSpPr>
          <a:xfrm>
            <a:off x="559697" y="1583575"/>
            <a:ext cx="7308695" cy="2810617"/>
            <a:chOff x="559697" y="1583575"/>
            <a:chExt cx="7308695" cy="2810617"/>
          </a:xfrm>
        </p:grpSpPr>
        <p:sp>
          <p:nvSpPr>
            <p:cNvPr id="10" name="Donut 9"/>
            <p:cNvSpPr>
              <a:spLocks noChangeAspect="1"/>
            </p:cNvSpPr>
            <p:nvPr/>
          </p:nvSpPr>
          <p:spPr>
            <a:xfrm>
              <a:off x="4785327" y="1583575"/>
              <a:ext cx="3083065" cy="2810617"/>
            </a:xfrm>
            <a:prstGeom prst="donut">
              <a:avLst>
                <a:gd name="adj" fmla="val 14275"/>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Line Callout 1 19"/>
            <p:cNvSpPr/>
            <p:nvPr/>
          </p:nvSpPr>
          <p:spPr>
            <a:xfrm flipH="1">
              <a:off x="559697" y="2332229"/>
              <a:ext cx="3013364" cy="402934"/>
            </a:xfrm>
            <a:prstGeom prst="borderCallout1">
              <a:avLst>
                <a:gd name="adj1" fmla="val 48800"/>
                <a:gd name="adj2" fmla="val 142"/>
                <a:gd name="adj3" fmla="val 47739"/>
                <a:gd name="adj4" fmla="val -51033"/>
              </a:avLst>
            </a:prstGeom>
            <a:solidFill>
              <a:schemeClr val="accent1">
                <a:lumMod val="60000"/>
                <a:lumOff val="4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Time on Task</a:t>
              </a:r>
              <a:endParaRPr lang="en-US" dirty="0"/>
            </a:p>
          </p:txBody>
        </p:sp>
      </p:grpSp>
      <p:grpSp>
        <p:nvGrpSpPr>
          <p:cNvPr id="38" name="Group 37"/>
          <p:cNvGrpSpPr/>
          <p:nvPr/>
        </p:nvGrpSpPr>
        <p:grpSpPr>
          <a:xfrm>
            <a:off x="559697" y="1859908"/>
            <a:ext cx="7026523" cy="2256028"/>
            <a:chOff x="559697" y="1859908"/>
            <a:chExt cx="7026523" cy="2256028"/>
          </a:xfrm>
        </p:grpSpPr>
        <p:sp>
          <p:nvSpPr>
            <p:cNvPr id="12" name="Donut 11"/>
            <p:cNvSpPr/>
            <p:nvPr/>
          </p:nvSpPr>
          <p:spPr>
            <a:xfrm>
              <a:off x="5057475" y="1859908"/>
              <a:ext cx="2528745" cy="2256028"/>
            </a:xfrm>
            <a:prstGeom prst="donut">
              <a:avLst>
                <a:gd name="adj" fmla="val 24117"/>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Line Callout 1 20"/>
            <p:cNvSpPr/>
            <p:nvPr/>
          </p:nvSpPr>
          <p:spPr>
            <a:xfrm flipH="1">
              <a:off x="559697" y="2900165"/>
              <a:ext cx="3013364" cy="402934"/>
            </a:xfrm>
            <a:prstGeom prst="borderCallout1">
              <a:avLst>
                <a:gd name="adj1" fmla="val 48800"/>
                <a:gd name="adj2" fmla="val 142"/>
                <a:gd name="adj3" fmla="val 36524"/>
                <a:gd name="adj4" fmla="val -61099"/>
              </a:avLst>
            </a:prstGeom>
            <a:solidFill>
              <a:schemeClr val="accent1">
                <a:lumMod val="75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Opportunity to Respond</a:t>
              </a:r>
              <a:endParaRPr lang="en-US" dirty="0"/>
            </a:p>
          </p:txBody>
        </p:sp>
      </p:grpSp>
      <p:sp>
        <p:nvSpPr>
          <p:cNvPr id="24" name="TextBox 23"/>
          <p:cNvSpPr txBox="1"/>
          <p:nvPr/>
        </p:nvSpPr>
        <p:spPr>
          <a:xfrm>
            <a:off x="261528" y="32693"/>
            <a:ext cx="6889326" cy="461665"/>
          </a:xfrm>
          <a:prstGeom prst="rect">
            <a:avLst/>
          </a:prstGeom>
          <a:noFill/>
        </p:spPr>
        <p:txBody>
          <a:bodyPr wrap="none" rtlCol="0">
            <a:spAutoFit/>
          </a:bodyPr>
          <a:lstStyle/>
          <a:p>
            <a:r>
              <a:rPr lang="en-US" sz="2400" b="1" dirty="0" smtClean="0">
                <a:solidFill>
                  <a:schemeClr val="accent4">
                    <a:lumMod val="50000"/>
                  </a:schemeClr>
                </a:solidFill>
              </a:rPr>
              <a:t>How much learning time is available in a day? </a:t>
            </a:r>
            <a:endParaRPr lang="en-US" sz="2400" b="1" dirty="0">
              <a:solidFill>
                <a:schemeClr val="accent4">
                  <a:lumMod val="50000"/>
                </a:schemeClr>
              </a:solidFill>
            </a:endParaRPr>
          </a:p>
        </p:txBody>
      </p:sp>
      <p:grpSp>
        <p:nvGrpSpPr>
          <p:cNvPr id="40" name="Group 39"/>
          <p:cNvGrpSpPr/>
          <p:nvPr/>
        </p:nvGrpSpPr>
        <p:grpSpPr>
          <a:xfrm>
            <a:off x="559697" y="2286872"/>
            <a:ext cx="6595609" cy="1596691"/>
            <a:chOff x="559697" y="2286872"/>
            <a:chExt cx="6595609" cy="1596691"/>
          </a:xfrm>
        </p:grpSpPr>
        <p:grpSp>
          <p:nvGrpSpPr>
            <p:cNvPr id="39" name="Group 38"/>
            <p:cNvGrpSpPr/>
            <p:nvPr/>
          </p:nvGrpSpPr>
          <p:grpSpPr>
            <a:xfrm>
              <a:off x="559697" y="2286872"/>
              <a:ext cx="6595609" cy="1596691"/>
              <a:chOff x="559697" y="2286872"/>
              <a:chExt cx="6595609" cy="1596691"/>
            </a:xfrm>
          </p:grpSpPr>
          <p:sp>
            <p:nvSpPr>
              <p:cNvPr id="13" name="Oval 12"/>
              <p:cNvSpPr/>
              <p:nvPr/>
            </p:nvSpPr>
            <p:spPr>
              <a:xfrm>
                <a:off x="5556417" y="2286872"/>
                <a:ext cx="1598889" cy="147755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Gill Sans"/>
                    <a:cs typeface="Gill Sans"/>
                  </a:rPr>
                  <a:t>ASR</a:t>
                </a:r>
                <a:endParaRPr lang="en-US" b="1" dirty="0">
                  <a:latin typeface="Gill Sans"/>
                  <a:cs typeface="Gill Sans"/>
                </a:endParaRPr>
              </a:p>
            </p:txBody>
          </p:sp>
          <p:sp>
            <p:nvSpPr>
              <p:cNvPr id="23" name="TextBox 22"/>
              <p:cNvSpPr txBox="1"/>
              <p:nvPr/>
            </p:nvSpPr>
            <p:spPr>
              <a:xfrm>
                <a:off x="559697" y="3452676"/>
                <a:ext cx="3013364" cy="430887"/>
              </a:xfrm>
              <a:prstGeom prst="rect">
                <a:avLst/>
              </a:prstGeom>
              <a:solidFill>
                <a:schemeClr val="accent1">
                  <a:lumMod val="50000"/>
                </a:schemeClr>
              </a:solidFill>
              <a:ln>
                <a:solidFill>
                  <a:schemeClr val="tx1"/>
                </a:solidFill>
              </a:ln>
              <a:effectLst>
                <a:outerShdw blurRad="50800" dist="38100" dir="2700000" algn="tl" rotWithShape="0">
                  <a:srgbClr val="000000">
                    <a:alpha val="43000"/>
                  </a:srgbClr>
                </a:outerShdw>
              </a:effectLst>
            </p:spPr>
            <p:txBody>
              <a:bodyPr wrap="square" rtlCol="0">
                <a:spAutoFit/>
              </a:bodyPr>
              <a:lstStyle/>
              <a:p>
                <a:pPr algn="ctr"/>
                <a:r>
                  <a:rPr lang="en-US" dirty="0" smtClean="0">
                    <a:solidFill>
                      <a:srgbClr val="FFFFFF"/>
                    </a:solidFill>
                  </a:rPr>
                  <a:t>Active Student Responding</a:t>
                </a:r>
              </a:p>
              <a:p>
                <a:pPr algn="ctr"/>
                <a:endParaRPr lang="en-US" sz="800" dirty="0">
                  <a:solidFill>
                    <a:srgbClr val="FFFFFF"/>
                  </a:solidFill>
                </a:endParaRPr>
              </a:p>
            </p:txBody>
          </p:sp>
        </p:grpSp>
        <p:cxnSp>
          <p:nvCxnSpPr>
            <p:cNvPr id="22" name="Straight Connector 21"/>
            <p:cNvCxnSpPr/>
            <p:nvPr/>
          </p:nvCxnSpPr>
          <p:spPr>
            <a:xfrm flipV="1">
              <a:off x="3573061" y="3560339"/>
              <a:ext cx="2720438" cy="8510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441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9731" y="-204093"/>
            <a:ext cx="5446036" cy="828912"/>
          </a:xfrm>
        </p:spPr>
        <p:txBody>
          <a:bodyPr/>
          <a:lstStyle/>
          <a:p>
            <a:r>
              <a:rPr lang="en-US" sz="3200" dirty="0" smtClean="0"/>
              <a:t>A solution?  </a:t>
            </a:r>
            <a:r>
              <a:rPr lang="en-US" sz="3200" dirty="0" smtClean="0">
                <a:solidFill>
                  <a:schemeClr val="accent3">
                    <a:lumMod val="75000"/>
                  </a:schemeClr>
                </a:solidFill>
              </a:rPr>
              <a:t>STRATEGY 2</a:t>
            </a:r>
            <a:endParaRPr lang="en-US" sz="3200" dirty="0">
              <a:solidFill>
                <a:schemeClr val="accent3">
                  <a:lumMod val="75000"/>
                </a:schemeClr>
              </a:solidFill>
            </a:endParaRPr>
          </a:p>
        </p:txBody>
      </p:sp>
      <p:sp>
        <p:nvSpPr>
          <p:cNvPr id="3" name="Subtitle 2"/>
          <p:cNvSpPr>
            <a:spLocks noGrp="1"/>
          </p:cNvSpPr>
          <p:nvPr>
            <p:ph type="subTitle" idx="1"/>
          </p:nvPr>
        </p:nvSpPr>
        <p:spPr>
          <a:xfrm>
            <a:off x="419055" y="828912"/>
            <a:ext cx="2790581" cy="3419814"/>
          </a:xfrm>
        </p:spPr>
        <p:txBody>
          <a:bodyPr/>
          <a:lstStyle/>
          <a:p>
            <a:pPr algn="ctr"/>
            <a:r>
              <a:rPr lang="en-US" sz="2200" b="0" dirty="0"/>
              <a:t>Lessons in which students emit many relevant responses </a:t>
            </a:r>
            <a:r>
              <a:rPr lang="en-US" sz="2800" dirty="0"/>
              <a:t>produce more learning</a:t>
            </a:r>
            <a:r>
              <a:rPr lang="en-US" sz="2200" dirty="0"/>
              <a:t> </a:t>
            </a:r>
            <a:r>
              <a:rPr lang="en-US" sz="2200" b="0" dirty="0"/>
              <a:t>than </a:t>
            </a:r>
            <a:r>
              <a:rPr lang="en-US" sz="2200" b="0" dirty="0" smtClean="0"/>
              <a:t>lessons </a:t>
            </a:r>
            <a:r>
              <a:rPr lang="en-US" sz="2200" b="0" dirty="0"/>
              <a:t>of equal duration in which students make few responses.</a:t>
            </a:r>
          </a:p>
        </p:txBody>
      </p:sp>
      <p:sp>
        <p:nvSpPr>
          <p:cNvPr id="6" name="Title 1"/>
          <p:cNvSpPr txBox="1">
            <a:spLocks/>
          </p:cNvSpPr>
          <p:nvPr/>
        </p:nvSpPr>
        <p:spPr>
          <a:xfrm>
            <a:off x="4479156" y="624819"/>
            <a:ext cx="4584025" cy="3643313"/>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14454"/>
              </a:buClr>
              <a:buSzPct val="100000"/>
              <a:buFont typeface="Roboto Slab"/>
              <a:buNone/>
              <a:defRPr sz="4800" b="1" i="0" u="none" strike="noStrike" cap="none">
                <a:solidFill>
                  <a:srgbClr val="114454"/>
                </a:solidFill>
                <a:latin typeface="Roboto Slab"/>
                <a:ea typeface="Roboto Slab"/>
                <a:cs typeface="Roboto Slab"/>
                <a:sym typeface="Roboto Slab"/>
              </a:defRPr>
            </a:lvl1pPr>
            <a:lvl2pPr lvl="1"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2pPr>
            <a:lvl3pPr lvl="2"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3pPr>
            <a:lvl4pPr lvl="3"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4pPr>
            <a:lvl5pPr lvl="4"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5pPr>
            <a:lvl6pPr lvl="5"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6pPr>
            <a:lvl7pPr lvl="6"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7pPr>
            <a:lvl8pPr lvl="7"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8pPr>
            <a:lvl9pPr lvl="8" rtl="0">
              <a:spcBef>
                <a:spcPts val="0"/>
              </a:spcBef>
              <a:buClr>
                <a:srgbClr val="114454"/>
              </a:buClr>
              <a:buSzPct val="100000"/>
              <a:buFont typeface="Roboto Slab"/>
              <a:buNone/>
              <a:defRPr sz="4800" b="1">
                <a:solidFill>
                  <a:srgbClr val="114454"/>
                </a:solidFill>
                <a:latin typeface="Roboto Slab"/>
                <a:ea typeface="Roboto Slab"/>
                <a:cs typeface="Roboto Slab"/>
                <a:sym typeface="Roboto Slab"/>
              </a:defRPr>
            </a:lvl9pPr>
          </a:lstStyle>
          <a:p>
            <a:r>
              <a:rPr lang="en-US" sz="7200" dirty="0" smtClean="0"/>
              <a:t>A</a:t>
            </a:r>
            <a:r>
              <a:rPr lang="en-US" dirty="0" smtClean="0"/>
              <a:t>ctive</a:t>
            </a:r>
          </a:p>
          <a:p>
            <a:r>
              <a:rPr lang="en-US" sz="7200" dirty="0" smtClean="0"/>
              <a:t>S</a:t>
            </a:r>
            <a:r>
              <a:rPr lang="en-US" dirty="0" smtClean="0"/>
              <a:t>tudent</a:t>
            </a:r>
          </a:p>
          <a:p>
            <a:r>
              <a:rPr lang="en-US" sz="7200" dirty="0" smtClean="0"/>
              <a:t>R</a:t>
            </a:r>
            <a:r>
              <a:rPr lang="en-US" dirty="0" smtClean="0"/>
              <a:t>esponding</a:t>
            </a:r>
            <a:endParaRPr lang="en-US" dirty="0"/>
          </a:p>
        </p:txBody>
      </p:sp>
    </p:spTree>
    <p:extLst>
      <p:ext uri="{BB962C8B-B14F-4D97-AF65-F5344CB8AC3E}">
        <p14:creationId xmlns:p14="http://schemas.microsoft.com/office/powerpoint/2010/main" val="240465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Active Student Responding</a:t>
            </a:r>
            <a:endParaRPr lang="en" dirty="0"/>
          </a:p>
        </p:txBody>
      </p:sp>
      <p:sp>
        <p:nvSpPr>
          <p:cNvPr id="231" name="Shape 231"/>
          <p:cNvSpPr/>
          <p:nvPr/>
        </p:nvSpPr>
        <p:spPr>
          <a:xfrm>
            <a:off x="690968" y="2118500"/>
            <a:ext cx="2541300" cy="2541300"/>
          </a:xfrm>
          <a:prstGeom prst="ellipse">
            <a:avLst/>
          </a:prstGeom>
          <a:blipFill rotWithShape="1">
            <a:blip r:embed="rId3"/>
            <a:stretch>
              <a:fillRect/>
            </a:stretch>
          </a:blip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3B8D61"/>
                </a:solidFill>
                <a:latin typeface="Nixie One"/>
                <a:ea typeface="Nixie One"/>
                <a:cs typeface="Nixie One"/>
                <a:sym typeface="Nixie One"/>
              </a:rPr>
              <a:t>Choral Responding</a:t>
            </a:r>
            <a:endParaRPr lang="en" sz="2000" b="1" dirty="0">
              <a:solidFill>
                <a:srgbClr val="3B8D61"/>
              </a:solidFill>
              <a:latin typeface="Nixie One"/>
              <a:ea typeface="Nixie One"/>
              <a:cs typeface="Nixie One"/>
              <a:sym typeface="Nixie One"/>
            </a:endParaRPr>
          </a:p>
        </p:txBody>
      </p:sp>
      <p:sp>
        <p:nvSpPr>
          <p:cNvPr id="232" name="Shape 232"/>
          <p:cNvSpPr/>
          <p:nvPr/>
        </p:nvSpPr>
        <p:spPr>
          <a:xfrm>
            <a:off x="6244432" y="2118500"/>
            <a:ext cx="2541300" cy="2541300"/>
          </a:xfrm>
          <a:prstGeom prst="ellipse">
            <a:avLst/>
          </a:prstGeom>
          <a:blipFill rotWithShape="1">
            <a:blip r:embed="rId4"/>
            <a:stretch>
              <a:fillRect/>
            </a:stretch>
          </a:blip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18637B"/>
                </a:solidFill>
                <a:latin typeface="Nixie One"/>
                <a:ea typeface="Nixie One"/>
                <a:cs typeface="Nixie One"/>
                <a:sym typeface="Nixie One"/>
              </a:rPr>
              <a:t>Guided</a:t>
            </a:r>
            <a:br>
              <a:rPr lang="en-US" sz="2000" b="1" dirty="0" smtClean="0">
                <a:solidFill>
                  <a:srgbClr val="18637B"/>
                </a:solidFill>
                <a:latin typeface="Nixie One"/>
                <a:ea typeface="Nixie One"/>
                <a:cs typeface="Nixie One"/>
                <a:sym typeface="Nixie One"/>
              </a:rPr>
            </a:br>
            <a:r>
              <a:rPr lang="en-US" sz="2000" b="1" dirty="0" smtClean="0">
                <a:solidFill>
                  <a:srgbClr val="18637B"/>
                </a:solidFill>
                <a:latin typeface="Nixie One"/>
                <a:ea typeface="Nixie One"/>
                <a:cs typeface="Nixie One"/>
                <a:sym typeface="Nixie One"/>
              </a:rPr>
              <a:t>Notes</a:t>
            </a:r>
            <a:endParaRPr lang="en" sz="2000" b="1" dirty="0">
              <a:solidFill>
                <a:srgbClr val="18637B"/>
              </a:solidFill>
              <a:latin typeface="Nixie One"/>
              <a:ea typeface="Nixie One"/>
              <a:cs typeface="Nixie One"/>
              <a:sym typeface="Nixie One"/>
            </a:endParaRPr>
          </a:p>
        </p:txBody>
      </p:sp>
      <p:grpSp>
        <p:nvGrpSpPr>
          <p:cNvPr id="233" name="Shape 233"/>
          <p:cNvGrpSpPr/>
          <p:nvPr/>
        </p:nvGrpSpPr>
        <p:grpSpPr>
          <a:xfrm>
            <a:off x="377058" y="931159"/>
            <a:ext cx="313910" cy="227819"/>
            <a:chOff x="3932350" y="3714775"/>
            <a:chExt cx="439650" cy="319075"/>
          </a:xfrm>
        </p:grpSpPr>
        <p:sp>
          <p:nvSpPr>
            <p:cNvPr id="234" name="Shape 234"/>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5" name="Shape 235"/>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6" name="Shape 231"/>
          <p:cNvSpPr/>
          <p:nvPr/>
        </p:nvSpPr>
        <p:spPr>
          <a:xfrm>
            <a:off x="3457839" y="2118500"/>
            <a:ext cx="2541300" cy="2541300"/>
          </a:xfrm>
          <a:prstGeom prst="ellipse">
            <a:avLst/>
          </a:prstGeom>
          <a:blipFill rotWithShape="1">
            <a:blip r:embed="rId5"/>
            <a:stretch>
              <a:fillRect/>
            </a:stretch>
          </a:blipFill>
          <a:ln w="76200" cap="flat" cmpd="sng">
            <a:solidFill>
              <a:schemeClr val="accent4">
                <a:lumMod val="5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chemeClr val="bg1"/>
                </a:solidFill>
                <a:latin typeface="Nixie One"/>
                <a:ea typeface="Nixie One"/>
                <a:cs typeface="Nixie One"/>
                <a:sym typeface="Nixie One"/>
              </a:rPr>
              <a:t>Response Cards</a:t>
            </a:r>
            <a:endParaRPr lang="en" sz="2000" b="1" dirty="0">
              <a:solidFill>
                <a:schemeClr val="bg1"/>
              </a:solidFill>
              <a:latin typeface="Nixie One"/>
              <a:ea typeface="Nixie One"/>
              <a:cs typeface="Nixie One"/>
              <a:sym typeface="Nixie One"/>
            </a:endParaRPr>
          </a:p>
        </p:txBody>
      </p:sp>
    </p:spTree>
    <p:extLst>
      <p:ext uri="{BB962C8B-B14F-4D97-AF65-F5344CB8AC3E}">
        <p14:creationId xmlns:p14="http://schemas.microsoft.com/office/powerpoint/2010/main" val="17821458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685800" y="505225"/>
            <a:ext cx="7884600" cy="3810299"/>
          </a:xfrm>
          <a:prstGeom prst="rect">
            <a:avLst/>
          </a:prstGeom>
        </p:spPr>
        <p:txBody>
          <a:bodyPr lIns="91425" tIns="91425" rIns="91425" bIns="91425" anchor="ctr" anchorCtr="0">
            <a:noAutofit/>
          </a:bodyPr>
          <a:lstStyle/>
          <a:p>
            <a:pPr lvl="0" rtl="0">
              <a:spcBef>
                <a:spcPts val="0"/>
              </a:spcBef>
              <a:buClr>
                <a:schemeClr val="dk1"/>
              </a:buClr>
              <a:buSzPct val="61111"/>
              <a:buFont typeface="Arial"/>
              <a:buNone/>
            </a:pPr>
            <a:r>
              <a:rPr lang="en-US" sz="1800" b="1" dirty="0" smtClean="0">
                <a:solidFill>
                  <a:schemeClr val="lt1"/>
                </a:solidFill>
                <a:latin typeface="Roboto Slab"/>
                <a:ea typeface="Roboto Slab"/>
                <a:cs typeface="Roboto Slab"/>
                <a:sym typeface="Roboto Slab"/>
              </a:rPr>
              <a:t>ASR Strategy:</a:t>
            </a:r>
          </a:p>
          <a:p>
            <a:pPr lvl="0" rtl="0">
              <a:spcBef>
                <a:spcPts val="0"/>
              </a:spcBef>
              <a:buClr>
                <a:schemeClr val="dk1"/>
              </a:buClr>
              <a:buSzPct val="61111"/>
              <a:buFont typeface="Arial"/>
              <a:buNone/>
            </a:pPr>
            <a:endParaRPr lang="en" sz="1800" b="1" dirty="0" smtClean="0">
              <a:solidFill>
                <a:schemeClr val="lt1"/>
              </a:solidFill>
              <a:latin typeface="Roboto Slab"/>
              <a:ea typeface="Roboto Slab"/>
              <a:cs typeface="Roboto Slab"/>
              <a:sym typeface="Roboto Slab"/>
            </a:endParaRPr>
          </a:p>
          <a:p>
            <a:pPr lvl="0" rtl="0">
              <a:spcBef>
                <a:spcPts val="0"/>
              </a:spcBef>
              <a:buNone/>
            </a:pPr>
            <a:r>
              <a:rPr lang="en-US" sz="3600" b="1" dirty="0" smtClean="0">
                <a:solidFill>
                  <a:srgbClr val="FFFFFF"/>
                </a:solidFill>
              </a:rPr>
              <a:t>CHORAL RESPONDING</a:t>
            </a:r>
            <a:endParaRPr lang="en" sz="3600" b="1" dirty="0" smtClean="0">
              <a:solidFill>
                <a:srgbClr val="FFFFFF"/>
              </a:solidFill>
            </a:endParaRPr>
          </a:p>
          <a:p>
            <a:pPr lvl="0" rtl="0">
              <a:spcBef>
                <a:spcPts val="0"/>
              </a:spcBef>
              <a:buClr>
                <a:schemeClr val="dk1"/>
              </a:buClr>
              <a:buSzPct val="45833"/>
              <a:buFont typeface="Arial"/>
              <a:buNone/>
            </a:pPr>
            <a:endParaRPr sz="2400" dirty="0" smtClean="0">
              <a:solidFill>
                <a:srgbClr val="FFFFFF"/>
              </a:solidFill>
            </a:endParaRPr>
          </a:p>
          <a:p>
            <a:pPr lvl="0">
              <a:spcBef>
                <a:spcPts val="0"/>
              </a:spcBef>
              <a:buClr>
                <a:schemeClr val="dk1"/>
              </a:buClr>
              <a:buSzPct val="45833"/>
              <a:buNone/>
            </a:pPr>
            <a:r>
              <a:rPr lang="en-US" sz="2400" dirty="0">
                <a:solidFill>
                  <a:srgbClr val="FFFFFF"/>
                </a:solidFill>
              </a:rPr>
              <a:t>provides every student with an opportunity to actively respond to every question posed during </a:t>
            </a:r>
            <a:r>
              <a:rPr lang="en-US" sz="2400" dirty="0" smtClean="0">
                <a:solidFill>
                  <a:srgbClr val="FFFFFF"/>
                </a:solidFill>
              </a:rPr>
              <a:t>instruction</a:t>
            </a:r>
            <a:endParaRPr lang="en" sz="2400" dirty="0">
              <a:solidFill>
                <a:srgbClr val="FFFFFF"/>
              </a:solidFill>
            </a:endParaRPr>
          </a:p>
        </p:txBody>
      </p:sp>
    </p:spTree>
    <p:extLst>
      <p:ext uri="{BB962C8B-B14F-4D97-AF65-F5344CB8AC3E}">
        <p14:creationId xmlns:p14="http://schemas.microsoft.com/office/powerpoint/2010/main" val="3982012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Choral Responding </a:t>
            </a:r>
            <a:endParaRPr lang="en-US" dirty="0"/>
          </a:p>
        </p:txBody>
      </p:sp>
      <p:sp>
        <p:nvSpPr>
          <p:cNvPr id="3" name="Text Placeholder 2"/>
          <p:cNvSpPr>
            <a:spLocks noGrp="1"/>
          </p:cNvSpPr>
          <p:nvPr>
            <p:ph type="body" idx="1"/>
          </p:nvPr>
        </p:nvSpPr>
        <p:spPr>
          <a:xfrm>
            <a:off x="963869" y="1709023"/>
            <a:ext cx="7726545" cy="3158699"/>
          </a:xfrm>
        </p:spPr>
        <p:txBody>
          <a:bodyPr/>
          <a:lstStyle/>
          <a:p>
            <a:pPr>
              <a:spcAft>
                <a:spcPts val="1200"/>
              </a:spcAft>
              <a:buNone/>
            </a:pPr>
            <a:r>
              <a:rPr lang="en-US" dirty="0" smtClean="0"/>
              <a:t>Is best used with </a:t>
            </a:r>
            <a:r>
              <a:rPr lang="en-US" dirty="0"/>
              <a:t>any curriculum </a:t>
            </a:r>
            <a:r>
              <a:rPr lang="en-US" dirty="0" smtClean="0"/>
              <a:t>content, subject area, or age of learner, as long as: </a:t>
            </a:r>
            <a:endParaRPr lang="en-US" dirty="0"/>
          </a:p>
          <a:p>
            <a:pPr marL="342900" indent="-342900">
              <a:spcAft>
                <a:spcPts val="1200"/>
              </a:spcAft>
            </a:pPr>
            <a:r>
              <a:rPr lang="en-US" dirty="0" smtClean="0"/>
              <a:t>each </a:t>
            </a:r>
            <a:r>
              <a:rPr lang="en-US" dirty="0"/>
              <a:t>question, </a:t>
            </a:r>
            <a:r>
              <a:rPr lang="en-US" dirty="0" smtClean="0"/>
              <a:t>problem, </a:t>
            </a:r>
            <a:r>
              <a:rPr lang="en-US" dirty="0"/>
              <a:t>or item presented has </a:t>
            </a:r>
            <a:r>
              <a:rPr lang="en-US" b="1" dirty="0"/>
              <a:t>only one </a:t>
            </a:r>
            <a:r>
              <a:rPr lang="en-US" b="1" dirty="0" smtClean="0"/>
              <a:t/>
            </a:r>
            <a:br>
              <a:rPr lang="en-US" b="1" dirty="0" smtClean="0"/>
            </a:br>
            <a:r>
              <a:rPr lang="en-US" b="1" dirty="0" smtClean="0"/>
              <a:t>correct </a:t>
            </a:r>
            <a:r>
              <a:rPr lang="en-US" b="1" dirty="0"/>
              <a:t>answer</a:t>
            </a:r>
            <a:r>
              <a:rPr lang="en-US" dirty="0"/>
              <a:t>; </a:t>
            </a:r>
          </a:p>
          <a:p>
            <a:pPr marL="342900" indent="-342900">
              <a:spcAft>
                <a:spcPts val="1200"/>
              </a:spcAft>
            </a:pPr>
            <a:r>
              <a:rPr lang="en-US" dirty="0" smtClean="0"/>
              <a:t>each </a:t>
            </a:r>
            <a:r>
              <a:rPr lang="en-US" dirty="0"/>
              <a:t>question can be answered with a </a:t>
            </a:r>
            <a:r>
              <a:rPr lang="en-US" b="1" dirty="0"/>
              <a:t>brief oral response </a:t>
            </a:r>
            <a:r>
              <a:rPr lang="en-US" b="1" dirty="0" smtClean="0"/>
              <a:t/>
            </a:r>
            <a:br>
              <a:rPr lang="en-US" b="1" dirty="0" smtClean="0"/>
            </a:br>
            <a:r>
              <a:rPr lang="en-US" dirty="0" smtClean="0"/>
              <a:t>(a single word or phrase, such as sight words or labeling diagrams); and </a:t>
            </a:r>
            <a:endParaRPr lang="en-US" dirty="0"/>
          </a:p>
          <a:p>
            <a:pPr marL="342900" indent="-342900">
              <a:spcAft>
                <a:spcPts val="1200"/>
              </a:spcAft>
            </a:pPr>
            <a:r>
              <a:rPr lang="en-US" dirty="0" smtClean="0"/>
              <a:t>the </a:t>
            </a:r>
            <a:r>
              <a:rPr lang="en-US" dirty="0"/>
              <a:t>material is suitable for a </a:t>
            </a:r>
            <a:r>
              <a:rPr lang="en-US" b="1" dirty="0"/>
              <a:t>lively </a:t>
            </a:r>
            <a:r>
              <a:rPr lang="en-US" b="1" dirty="0" smtClean="0"/>
              <a:t>pace</a:t>
            </a:r>
            <a:r>
              <a:rPr lang="en-US" dirty="0" smtClean="0"/>
              <a:t>. </a:t>
            </a:r>
            <a:endParaRPr lang="en-US" dirty="0"/>
          </a:p>
          <a:p>
            <a:pPr marL="342900" indent="-342900">
              <a:spcAft>
                <a:spcPts val="1200"/>
              </a:spcAft>
            </a:pPr>
            <a:endParaRPr lang="en-US" dirty="0"/>
          </a:p>
        </p:txBody>
      </p:sp>
    </p:spTree>
    <p:extLst>
      <p:ext uri="{BB962C8B-B14F-4D97-AF65-F5344CB8AC3E}">
        <p14:creationId xmlns:p14="http://schemas.microsoft.com/office/powerpoint/2010/main" val="26913451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US" dirty="0" smtClean="0"/>
              <a:t>Let’s Practice: I’ll model</a:t>
            </a:r>
            <a:endParaRPr lang="en" dirty="0"/>
          </a:p>
        </p:txBody>
      </p:sp>
      <p:grpSp>
        <p:nvGrpSpPr>
          <p:cNvPr id="112" name="Shape 112"/>
          <p:cNvGrpSpPr/>
          <p:nvPr/>
        </p:nvGrpSpPr>
        <p:grpSpPr>
          <a:xfrm>
            <a:off x="333622" y="861852"/>
            <a:ext cx="366457" cy="366436"/>
            <a:chOff x="1923675" y="1633650"/>
            <a:chExt cx="436000" cy="435975"/>
          </a:xfrm>
        </p:grpSpPr>
        <p:sp>
          <p:nvSpPr>
            <p:cNvPr id="113" name="Shape 113"/>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sp>
        <p:nvSpPr>
          <p:cNvPr id="16" name="Shape 182"/>
          <p:cNvSpPr/>
          <p:nvPr/>
        </p:nvSpPr>
        <p:spPr>
          <a:xfrm>
            <a:off x="665733" y="2819859"/>
            <a:ext cx="6090047"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444444"/>
              </a:buClr>
              <a:defRPr sz="4400">
                <a:solidFill>
                  <a:srgbClr val="444444"/>
                </a:solidFill>
                <a:uFill>
                  <a:solidFill>
                    <a:srgbClr val="444444"/>
                  </a:solidFill>
                </a:uFill>
                <a:latin typeface="Futura Condensed"/>
                <a:ea typeface="Futura Condensed"/>
                <a:cs typeface="Futura Condensed"/>
                <a:sym typeface="Futura Condensed"/>
              </a:defRPr>
            </a:lvl1pPr>
          </a:lstStyle>
          <a:p>
            <a:pPr>
              <a:defRPr sz="4600">
                <a:solidFill>
                  <a:srgbClr val="3A5253"/>
                </a:solidFill>
                <a:uFill>
                  <a:solidFill>
                    <a:srgbClr val="3A5253"/>
                  </a:solidFill>
                </a:uFill>
              </a:defRPr>
            </a:pPr>
            <a:r>
              <a:rPr sz="2400">
                <a:latin typeface="+mn-lt"/>
              </a:rPr>
              <a:t>A short funny story is called a . . .</a:t>
            </a:r>
          </a:p>
        </p:txBody>
      </p:sp>
      <p:sp>
        <p:nvSpPr>
          <p:cNvPr id="17" name="Shape 183"/>
          <p:cNvSpPr/>
          <p:nvPr/>
        </p:nvSpPr>
        <p:spPr>
          <a:xfrm>
            <a:off x="665734" y="3509678"/>
            <a:ext cx="5956218"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444444"/>
              </a:buClr>
              <a:defRPr sz="4400">
                <a:solidFill>
                  <a:srgbClr val="444444"/>
                </a:solidFill>
                <a:uFill>
                  <a:solidFill>
                    <a:srgbClr val="444444"/>
                  </a:solidFill>
                </a:uFill>
                <a:latin typeface="Futura Condensed"/>
                <a:ea typeface="Futura Condensed"/>
                <a:cs typeface="Futura Condensed"/>
                <a:sym typeface="Futura Condensed"/>
              </a:defRPr>
            </a:lvl1pPr>
          </a:lstStyle>
          <a:p>
            <a:pPr>
              <a:defRPr sz="4600">
                <a:solidFill>
                  <a:srgbClr val="3A5253"/>
                </a:solidFill>
                <a:uFill>
                  <a:solidFill>
                    <a:srgbClr val="3A5253"/>
                  </a:solidFill>
                </a:uFill>
              </a:defRPr>
            </a:pPr>
            <a:r>
              <a:rPr sz="2400">
                <a:latin typeface="+mn-lt"/>
              </a:rPr>
              <a:t>A well-know soft drink is a . . .</a:t>
            </a:r>
          </a:p>
        </p:txBody>
      </p:sp>
      <p:sp>
        <p:nvSpPr>
          <p:cNvPr id="18" name="Shape 184"/>
          <p:cNvSpPr/>
          <p:nvPr/>
        </p:nvSpPr>
        <p:spPr>
          <a:xfrm>
            <a:off x="664617" y="4199496"/>
            <a:ext cx="5750120"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algn="l" defTabSz="914400">
              <a:buClr>
                <a:srgbClr val="444444"/>
              </a:buClr>
              <a:defRPr sz="4400">
                <a:solidFill>
                  <a:srgbClr val="444444"/>
                </a:solidFill>
                <a:uFill>
                  <a:solidFill>
                    <a:srgbClr val="444444"/>
                  </a:solidFill>
                </a:uFill>
                <a:latin typeface="Futura Condensed"/>
                <a:ea typeface="Futura Condensed"/>
                <a:cs typeface="Futura Condensed"/>
                <a:sym typeface="Futura Condensed"/>
              </a:defRPr>
            </a:lvl1pPr>
          </a:lstStyle>
          <a:p>
            <a:pPr>
              <a:defRPr sz="4600">
                <a:solidFill>
                  <a:srgbClr val="3A5253"/>
                </a:solidFill>
                <a:uFill>
                  <a:solidFill>
                    <a:srgbClr val="3A5253"/>
                  </a:solidFill>
                </a:uFill>
              </a:defRPr>
            </a:pPr>
            <a:r>
              <a:rPr sz="2400" dirty="0">
                <a:latin typeface="+mn-lt"/>
              </a:rPr>
              <a:t>The white of an egg is called the . .</a:t>
            </a:r>
          </a:p>
        </p:txBody>
      </p:sp>
      <p:sp>
        <p:nvSpPr>
          <p:cNvPr id="19" name="Shape 185"/>
          <p:cNvSpPr/>
          <p:nvPr/>
        </p:nvSpPr>
        <p:spPr>
          <a:xfrm>
            <a:off x="6907585" y="2130040"/>
            <a:ext cx="1848445"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E32400"/>
              </a:buClr>
              <a:defRPr sz="4400" b="1">
                <a:solidFill>
                  <a:srgbClr val="E32400"/>
                </a:solidFill>
                <a:uFill>
                  <a:solidFill>
                    <a:srgbClr val="E32400"/>
                  </a:solidFill>
                </a:uFill>
                <a:latin typeface="Futura Condensed"/>
                <a:ea typeface="Futura Condensed"/>
                <a:cs typeface="Futura Condensed"/>
                <a:sym typeface="Futura Condensed"/>
              </a:defRPr>
            </a:lvl1pPr>
          </a:lstStyle>
          <a:p>
            <a:pPr>
              <a:defRPr sz="4600" b="0">
                <a:solidFill>
                  <a:srgbClr val="3A5253"/>
                </a:solidFill>
                <a:uFill>
                  <a:solidFill>
                    <a:srgbClr val="3A5253"/>
                  </a:solidFill>
                </a:uFill>
              </a:defRPr>
            </a:pPr>
            <a:r>
              <a:rPr sz="2400">
                <a:latin typeface="+mn-lt"/>
              </a:rPr>
              <a:t>smoke</a:t>
            </a:r>
          </a:p>
        </p:txBody>
      </p:sp>
      <p:sp>
        <p:nvSpPr>
          <p:cNvPr id="20" name="Shape 186"/>
          <p:cNvSpPr/>
          <p:nvPr/>
        </p:nvSpPr>
        <p:spPr>
          <a:xfrm>
            <a:off x="7086179" y="2853345"/>
            <a:ext cx="1491258"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E32400"/>
              </a:buClr>
              <a:defRPr sz="4400" b="1">
                <a:solidFill>
                  <a:srgbClr val="E32400"/>
                </a:solidFill>
                <a:uFill>
                  <a:solidFill>
                    <a:srgbClr val="E32400"/>
                  </a:solidFill>
                </a:uFill>
                <a:latin typeface="Futura Condensed"/>
                <a:ea typeface="Futura Condensed"/>
                <a:cs typeface="Futura Condensed"/>
                <a:sym typeface="Futura Condensed"/>
              </a:defRPr>
            </a:lvl1pPr>
          </a:lstStyle>
          <a:p>
            <a:pPr>
              <a:defRPr sz="4600" b="0">
                <a:solidFill>
                  <a:srgbClr val="3A5253"/>
                </a:solidFill>
                <a:uFill>
                  <a:solidFill>
                    <a:srgbClr val="3A5253"/>
                  </a:solidFill>
                </a:uFill>
              </a:defRPr>
            </a:pPr>
            <a:r>
              <a:rPr sz="2400">
                <a:latin typeface="+mn-lt"/>
              </a:rPr>
              <a:t>joke</a:t>
            </a:r>
          </a:p>
        </p:txBody>
      </p:sp>
      <p:sp>
        <p:nvSpPr>
          <p:cNvPr id="21" name="Shape 187"/>
          <p:cNvSpPr/>
          <p:nvPr/>
        </p:nvSpPr>
        <p:spPr>
          <a:xfrm>
            <a:off x="6907585" y="3496283"/>
            <a:ext cx="1848445"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E32400"/>
              </a:buClr>
              <a:defRPr sz="4400" b="1">
                <a:solidFill>
                  <a:srgbClr val="E32400"/>
                </a:solidFill>
                <a:uFill>
                  <a:solidFill>
                    <a:srgbClr val="E32400"/>
                  </a:solidFill>
                </a:uFill>
                <a:latin typeface="Futura Condensed"/>
                <a:ea typeface="Futura Condensed"/>
                <a:cs typeface="Futura Condensed"/>
                <a:sym typeface="Futura Condensed"/>
              </a:defRPr>
            </a:lvl1pPr>
          </a:lstStyle>
          <a:p>
            <a:pPr>
              <a:defRPr sz="4600" b="0">
                <a:solidFill>
                  <a:srgbClr val="3A5253"/>
                </a:solidFill>
                <a:uFill>
                  <a:solidFill>
                    <a:srgbClr val="3A5253"/>
                  </a:solidFill>
                </a:uFill>
              </a:defRPr>
            </a:pPr>
            <a:r>
              <a:rPr sz="2400">
                <a:latin typeface="+mn-lt"/>
              </a:rPr>
              <a:t>Coke</a:t>
            </a:r>
          </a:p>
        </p:txBody>
      </p:sp>
      <p:sp>
        <p:nvSpPr>
          <p:cNvPr id="22" name="Shape 188"/>
          <p:cNvSpPr/>
          <p:nvPr/>
        </p:nvSpPr>
        <p:spPr>
          <a:xfrm>
            <a:off x="6737921" y="4199495"/>
            <a:ext cx="2196703" cy="369332"/>
          </a:xfrm>
          <a:prstGeom prst="rect">
            <a:avLst/>
          </a:prstGeom>
          <a:extLst>
            <a:ext uri="{C572A759-6A51-4108-AA02-DFA0A04FC94B}">
              <ma14:wrappingTextBoxFlag xmlns="" xmlns:ma14="http://schemas.microsoft.com/office/mac/drawingml/2011/main" val="1"/>
            </a:ext>
          </a:extLst>
        </p:spPr>
        <p:txBody>
          <a:bodyPr lIns="0" tIns="0" rIns="0" bIns="0" anchor="ctr">
            <a:spAutoFit/>
          </a:bodyPr>
          <a:lstStyle>
            <a:lvl1pPr defTabSz="914400">
              <a:buClr>
                <a:srgbClr val="E32400"/>
              </a:buClr>
              <a:defRPr sz="4400" b="1">
                <a:solidFill>
                  <a:srgbClr val="E32400"/>
                </a:solidFill>
                <a:uFill>
                  <a:solidFill>
                    <a:srgbClr val="E32400"/>
                  </a:solidFill>
                </a:uFill>
                <a:latin typeface="Futura Condensed"/>
                <a:ea typeface="Futura Condensed"/>
                <a:cs typeface="Futura Condensed"/>
                <a:sym typeface="Futura Condensed"/>
              </a:defRPr>
            </a:lvl1pPr>
          </a:lstStyle>
          <a:p>
            <a:pPr>
              <a:defRPr sz="4600" b="0">
                <a:solidFill>
                  <a:srgbClr val="3A5253"/>
                </a:solidFill>
                <a:uFill>
                  <a:solidFill>
                    <a:srgbClr val="3A5253"/>
                  </a:solidFill>
                </a:uFill>
              </a:defRPr>
            </a:pPr>
            <a:r>
              <a:rPr sz="2400">
                <a:latin typeface="+mn-lt"/>
              </a:rPr>
              <a:t>albumen</a:t>
            </a:r>
          </a:p>
        </p:txBody>
      </p:sp>
      <p:sp>
        <p:nvSpPr>
          <p:cNvPr id="23" name="Shape 189"/>
          <p:cNvSpPr/>
          <p:nvPr/>
        </p:nvSpPr>
        <p:spPr>
          <a:xfrm>
            <a:off x="595280" y="2097842"/>
            <a:ext cx="4888133" cy="433729"/>
          </a:xfrm>
          <a:prstGeom prst="rect">
            <a:avLst/>
          </a:prstGeom>
          <a:ln w="12700">
            <a:miter lim="400000"/>
          </a:ln>
          <a:extLst>
            <a:ext uri="{C572A759-6A51-4108-AA02-DFA0A04FC94B}">
              <ma14:wrappingTextBoxFlag xmlns="" xmlns:ma14="http://schemas.microsoft.com/office/mac/drawingml/2011/main" val="1"/>
            </a:ext>
          </a:extLst>
        </p:spPr>
        <p:txBody>
          <a:bodyPr wrap="none" lIns="31887" tIns="31887" rIns="31887" bIns="31887" anchor="ctr">
            <a:spAutoFit/>
          </a:bodyPr>
          <a:lstStyle/>
          <a:p>
            <a:pPr defTabSz="573969">
              <a:defRPr sz="11000">
                <a:solidFill>
                  <a:srgbClr val="FFFFFF"/>
                </a:solidFill>
                <a:uFill>
                  <a:solidFill>
                    <a:srgbClr val="FFFFFF"/>
                  </a:solidFill>
                </a:uFill>
                <a:latin typeface="Futura Condensed"/>
                <a:ea typeface="Futura Condensed"/>
                <a:cs typeface="Futura Condensed"/>
                <a:sym typeface="Futura Condensed"/>
              </a:defRPr>
            </a:pPr>
            <a:r>
              <a:rPr sz="2400">
                <a:solidFill>
                  <a:srgbClr val="444444"/>
                </a:solidFill>
                <a:uFill>
                  <a:solidFill>
                    <a:srgbClr val="444444"/>
                  </a:solidFill>
                </a:uFill>
                <a:latin typeface="+mn-lt"/>
              </a:rPr>
              <a:t>Where there’s fire there may be . . .</a:t>
            </a:r>
          </a:p>
        </p:txBody>
      </p:sp>
    </p:spTree>
    <p:extLst>
      <p:ext uri="{BB962C8B-B14F-4D97-AF65-F5344CB8AC3E}">
        <p14:creationId xmlns:p14="http://schemas.microsoft.com/office/powerpoint/2010/main" val="13142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dvAuto="0"/>
      <p:bldP spid="17" grpId="0" animBg="1" advAuto="0"/>
      <p:bldP spid="18" grpId="0" animBg="1" advAuto="0"/>
      <p:bldP spid="19" grpId="0" animBg="1" advAuto="0"/>
      <p:bldP spid="20" grpId="0" animBg="1" advAuto="0"/>
      <p:bldP spid="21" grpId="0" animBg="1" advAuto="0"/>
      <p:bldP spid="22" grpId="0" animBg="1" advAuto="0"/>
      <p:bldP spid="23"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US" dirty="0" smtClean="0"/>
              <a:t>Let’s Practice: Your turn</a:t>
            </a:r>
            <a:endParaRPr lang="en" dirty="0"/>
          </a:p>
        </p:txBody>
      </p:sp>
      <p:grpSp>
        <p:nvGrpSpPr>
          <p:cNvPr id="112" name="Shape 112"/>
          <p:cNvGrpSpPr/>
          <p:nvPr/>
        </p:nvGrpSpPr>
        <p:grpSpPr>
          <a:xfrm>
            <a:off x="333622" y="861852"/>
            <a:ext cx="366457" cy="366436"/>
            <a:chOff x="1923675" y="1633650"/>
            <a:chExt cx="436000" cy="435975"/>
          </a:xfrm>
        </p:grpSpPr>
        <p:sp>
          <p:nvSpPr>
            <p:cNvPr id="113" name="Shape 113"/>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22" name="Shape 122"/>
          <p:cNvSpPr txBox="1"/>
          <p:nvPr/>
        </p:nvSpPr>
        <p:spPr>
          <a:xfrm>
            <a:off x="1146024" y="2169452"/>
            <a:ext cx="7997975" cy="2808220"/>
          </a:xfrm>
          <a:prstGeom prst="rect">
            <a:avLst/>
          </a:prstGeom>
          <a:noFill/>
          <a:ln>
            <a:noFill/>
          </a:ln>
        </p:spPr>
        <p:txBody>
          <a:bodyPr lIns="91425" tIns="91425" rIns="91425" bIns="91425" numCol="3" anchor="t" anchorCtr="0">
            <a:noAutofit/>
          </a:bodyPr>
          <a:lstStyle/>
          <a:p>
            <a:pPr lvl="0" rtl="0">
              <a:spcBef>
                <a:spcPts val="1000"/>
              </a:spcBef>
              <a:spcAft>
                <a:spcPts val="1000"/>
              </a:spcAft>
              <a:buNone/>
            </a:pPr>
            <a:r>
              <a:rPr lang="en-US" sz="2800" b="1" dirty="0">
                <a:solidFill>
                  <a:srgbClr val="114454"/>
                </a:solidFill>
                <a:latin typeface="Nixie One"/>
                <a:ea typeface="Nixie One"/>
                <a:cs typeface="Nixie One"/>
                <a:sym typeface="Nixie One"/>
              </a:rPr>
              <a:t>b</a:t>
            </a:r>
            <a:r>
              <a:rPr lang="en-US" sz="2800" b="1" dirty="0" smtClean="0">
                <a:solidFill>
                  <a:srgbClr val="114454"/>
                </a:solidFill>
                <a:latin typeface="Nixie One"/>
                <a:ea typeface="Nixie One"/>
                <a:cs typeface="Nixie One"/>
                <a:sym typeface="Nixie One"/>
              </a:rPr>
              <a:t>ig</a:t>
            </a:r>
          </a:p>
          <a:p>
            <a:pPr lvl="0" rtl="0">
              <a:spcBef>
                <a:spcPts val="1000"/>
              </a:spcBef>
              <a:spcAft>
                <a:spcPts val="1000"/>
              </a:spcAft>
              <a:buNone/>
            </a:pPr>
            <a:r>
              <a:rPr lang="en-US" sz="2800" b="1" dirty="0">
                <a:solidFill>
                  <a:srgbClr val="114454"/>
                </a:solidFill>
                <a:latin typeface="Nixie One"/>
                <a:ea typeface="Nixie One"/>
                <a:cs typeface="Nixie One"/>
                <a:sym typeface="Nixie One"/>
              </a:rPr>
              <a:t>c</a:t>
            </a:r>
            <a:r>
              <a:rPr lang="en-US" sz="2800" b="1" dirty="0" smtClean="0">
                <a:solidFill>
                  <a:srgbClr val="114454"/>
                </a:solidFill>
                <a:latin typeface="Nixie One"/>
                <a:ea typeface="Nixie One"/>
                <a:cs typeface="Nixie One"/>
                <a:sym typeface="Nixie One"/>
              </a:rPr>
              <a:t>heap</a:t>
            </a:r>
          </a:p>
          <a:p>
            <a:pPr lvl="0" rtl="0">
              <a:spcBef>
                <a:spcPts val="1000"/>
              </a:spcBef>
              <a:spcAft>
                <a:spcPts val="1000"/>
              </a:spcAft>
              <a:buNone/>
            </a:pPr>
            <a:r>
              <a:rPr lang="en-US" sz="2800" b="1" dirty="0" smtClean="0">
                <a:solidFill>
                  <a:srgbClr val="114454"/>
                </a:solidFill>
                <a:latin typeface="Nixie One"/>
                <a:ea typeface="Nixie One"/>
                <a:cs typeface="Nixie One"/>
                <a:sym typeface="Nixie One"/>
              </a:rPr>
              <a:t>easy</a:t>
            </a:r>
          </a:p>
          <a:p>
            <a:pPr lvl="0" rtl="0">
              <a:spcBef>
                <a:spcPts val="1000"/>
              </a:spcBef>
              <a:spcAft>
                <a:spcPts val="1000"/>
              </a:spcAft>
              <a:buNone/>
            </a:pPr>
            <a:r>
              <a:rPr lang="en-US" sz="2800" b="1" dirty="0">
                <a:solidFill>
                  <a:srgbClr val="114454"/>
                </a:solidFill>
                <a:latin typeface="Nixie One"/>
                <a:ea typeface="Nixie One"/>
                <a:cs typeface="Nixie One"/>
                <a:sym typeface="Nixie One"/>
              </a:rPr>
              <a:t>f</a:t>
            </a:r>
            <a:r>
              <a:rPr lang="en-US" sz="2800" b="1" dirty="0" smtClean="0">
                <a:solidFill>
                  <a:srgbClr val="114454"/>
                </a:solidFill>
                <a:latin typeface="Nixie One"/>
                <a:ea typeface="Nixie One"/>
                <a:cs typeface="Nixie One"/>
                <a:sym typeface="Nixie One"/>
              </a:rPr>
              <a:t>ast</a:t>
            </a:r>
          </a:p>
          <a:p>
            <a:pPr lvl="0" rtl="0">
              <a:spcBef>
                <a:spcPts val="1000"/>
              </a:spcBef>
              <a:spcAft>
                <a:spcPts val="1000"/>
              </a:spcAft>
              <a:buNone/>
            </a:pPr>
            <a:r>
              <a:rPr lang="en-US" sz="2800" b="1" dirty="0">
                <a:solidFill>
                  <a:srgbClr val="114454"/>
                </a:solidFill>
                <a:latin typeface="Nixie One"/>
                <a:ea typeface="Nixie One"/>
                <a:cs typeface="Nixie One"/>
                <a:sym typeface="Nixie One"/>
              </a:rPr>
              <a:t>l</a:t>
            </a:r>
            <a:r>
              <a:rPr lang="en-US" sz="2800" b="1" dirty="0" smtClean="0">
                <a:solidFill>
                  <a:srgbClr val="114454"/>
                </a:solidFill>
                <a:latin typeface="Nixie One"/>
                <a:ea typeface="Nixie One"/>
                <a:cs typeface="Nixie One"/>
                <a:sym typeface="Nixie One"/>
              </a:rPr>
              <a:t>ong</a:t>
            </a:r>
            <a:endParaRPr sz="2800" b="1" dirty="0">
              <a:solidFill>
                <a:srgbClr val="114454"/>
              </a:solidFill>
              <a:latin typeface="Nixie One"/>
              <a:ea typeface="Nixie One"/>
              <a:cs typeface="Nixie One"/>
              <a:sym typeface="Nixie One"/>
            </a:endParaRPr>
          </a:p>
          <a:p>
            <a:pPr lvl="0" rtl="0">
              <a:spcBef>
                <a:spcPts val="1000"/>
              </a:spcBef>
              <a:spcAft>
                <a:spcPts val="1000"/>
              </a:spcAft>
              <a:buNone/>
            </a:pPr>
            <a:r>
              <a:rPr lang="en-US" sz="2800" b="1" dirty="0">
                <a:solidFill>
                  <a:srgbClr val="114454"/>
                </a:solidFill>
                <a:latin typeface="Nixie One"/>
                <a:ea typeface="Nixie One"/>
                <a:cs typeface="Nixie One"/>
                <a:sym typeface="Nixie One"/>
              </a:rPr>
              <a:t>h</a:t>
            </a:r>
            <a:r>
              <a:rPr lang="en-US" sz="2800" b="1" dirty="0" smtClean="0">
                <a:solidFill>
                  <a:srgbClr val="114454"/>
                </a:solidFill>
                <a:latin typeface="Nixie One"/>
                <a:ea typeface="Nixie One"/>
                <a:cs typeface="Nixie One"/>
                <a:sym typeface="Nixie One"/>
              </a:rPr>
              <a:t>eavy</a:t>
            </a:r>
          </a:p>
          <a:p>
            <a:pPr lvl="0" rtl="0">
              <a:spcBef>
                <a:spcPts val="1000"/>
              </a:spcBef>
              <a:spcAft>
                <a:spcPts val="1000"/>
              </a:spcAft>
              <a:buNone/>
            </a:pPr>
            <a:r>
              <a:rPr lang="en-US" sz="2800" b="1" dirty="0">
                <a:solidFill>
                  <a:srgbClr val="114454"/>
                </a:solidFill>
                <a:latin typeface="Nixie One"/>
                <a:ea typeface="Nixie One"/>
                <a:cs typeface="Nixie One"/>
                <a:sym typeface="Nixie One"/>
              </a:rPr>
              <a:t>t</a:t>
            </a:r>
            <a:r>
              <a:rPr lang="en-US" sz="2800" b="1" dirty="0" smtClean="0">
                <a:solidFill>
                  <a:srgbClr val="114454"/>
                </a:solidFill>
                <a:latin typeface="Nixie One"/>
                <a:ea typeface="Nixie One"/>
                <a:cs typeface="Nixie One"/>
                <a:sym typeface="Nixie One"/>
              </a:rPr>
              <a:t>ight</a:t>
            </a:r>
          </a:p>
          <a:p>
            <a:pPr lvl="0" rtl="0">
              <a:spcBef>
                <a:spcPts val="1000"/>
              </a:spcBef>
              <a:spcAft>
                <a:spcPts val="1000"/>
              </a:spcAft>
              <a:buNone/>
            </a:pPr>
            <a:r>
              <a:rPr lang="en-US" sz="2800" b="1" dirty="0">
                <a:solidFill>
                  <a:srgbClr val="114454"/>
                </a:solidFill>
                <a:latin typeface="Nixie One"/>
                <a:ea typeface="Nixie One"/>
                <a:cs typeface="Nixie One"/>
                <a:sym typeface="Nixie One"/>
              </a:rPr>
              <a:t>h</a:t>
            </a:r>
            <a:r>
              <a:rPr lang="en-US" sz="2800" b="1" dirty="0" smtClean="0">
                <a:solidFill>
                  <a:srgbClr val="114454"/>
                </a:solidFill>
                <a:latin typeface="Nixie One"/>
                <a:ea typeface="Nixie One"/>
                <a:cs typeface="Nixie One"/>
                <a:sym typeface="Nixie One"/>
              </a:rPr>
              <a:t>ot</a:t>
            </a:r>
          </a:p>
          <a:p>
            <a:pPr lvl="0" rtl="0">
              <a:spcBef>
                <a:spcPts val="1000"/>
              </a:spcBef>
              <a:spcAft>
                <a:spcPts val="1000"/>
              </a:spcAft>
              <a:buNone/>
            </a:pPr>
            <a:r>
              <a:rPr lang="en-US" sz="2800" b="1" dirty="0">
                <a:solidFill>
                  <a:srgbClr val="114454"/>
                </a:solidFill>
                <a:latin typeface="Nixie One"/>
                <a:ea typeface="Nixie One"/>
                <a:cs typeface="Nixie One"/>
                <a:sym typeface="Nixie One"/>
              </a:rPr>
              <a:t>e</a:t>
            </a:r>
            <a:r>
              <a:rPr lang="en-US" sz="2800" b="1" dirty="0" smtClean="0">
                <a:solidFill>
                  <a:srgbClr val="114454"/>
                </a:solidFill>
                <a:latin typeface="Nixie One"/>
                <a:ea typeface="Nixie One"/>
                <a:cs typeface="Nixie One"/>
                <a:sym typeface="Nixie One"/>
              </a:rPr>
              <a:t>mpty</a:t>
            </a:r>
          </a:p>
          <a:p>
            <a:pPr lvl="0" rtl="0">
              <a:spcBef>
                <a:spcPts val="1000"/>
              </a:spcBef>
              <a:spcAft>
                <a:spcPts val="1000"/>
              </a:spcAft>
              <a:buNone/>
            </a:pPr>
            <a:r>
              <a:rPr lang="en-US" sz="2800" b="1" dirty="0">
                <a:solidFill>
                  <a:srgbClr val="114454"/>
                </a:solidFill>
                <a:latin typeface="Nixie One"/>
                <a:ea typeface="Nixie One"/>
                <a:cs typeface="Nixie One"/>
                <a:sym typeface="Nixie One"/>
              </a:rPr>
              <a:t>o</a:t>
            </a:r>
            <a:r>
              <a:rPr lang="en-US" sz="2800" b="1" dirty="0" smtClean="0">
                <a:solidFill>
                  <a:srgbClr val="114454"/>
                </a:solidFill>
                <a:latin typeface="Nixie One"/>
                <a:ea typeface="Nixie One"/>
                <a:cs typeface="Nixie One"/>
                <a:sym typeface="Nixie One"/>
              </a:rPr>
              <a:t>ld</a:t>
            </a:r>
          </a:p>
          <a:p>
            <a:pPr lvl="0" rtl="0">
              <a:spcBef>
                <a:spcPts val="1000"/>
              </a:spcBef>
              <a:spcAft>
                <a:spcPts val="1000"/>
              </a:spcAft>
              <a:buNone/>
            </a:pPr>
            <a:r>
              <a:rPr lang="en-US" sz="2800" b="1" dirty="0" smtClean="0">
                <a:solidFill>
                  <a:srgbClr val="114454"/>
                </a:solidFill>
                <a:latin typeface="Nixie One"/>
                <a:ea typeface="Nixie One"/>
                <a:cs typeface="Nixie One"/>
                <a:sym typeface="Nixie One"/>
              </a:rPr>
              <a:t>wet</a:t>
            </a:r>
          </a:p>
          <a:p>
            <a:pPr lvl="0" rtl="0">
              <a:spcBef>
                <a:spcPts val="1000"/>
              </a:spcBef>
              <a:spcAft>
                <a:spcPts val="1000"/>
              </a:spcAft>
              <a:buNone/>
            </a:pPr>
            <a:r>
              <a:rPr lang="en-US" sz="2800" b="1" dirty="0" smtClean="0">
                <a:solidFill>
                  <a:srgbClr val="114454"/>
                </a:solidFill>
                <a:latin typeface="Nixie One"/>
                <a:ea typeface="Nixie One"/>
                <a:cs typeface="Nixie One"/>
                <a:sym typeface="Nixie One"/>
              </a:rPr>
              <a:t>narrow</a:t>
            </a:r>
            <a:endParaRPr sz="2800" b="1" dirty="0">
              <a:solidFill>
                <a:srgbClr val="114454"/>
              </a:solidFill>
              <a:latin typeface="Nixie One"/>
              <a:ea typeface="Nixie One"/>
              <a:cs typeface="Nixie One"/>
              <a:sym typeface="Nixie One"/>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sp>
        <p:nvSpPr>
          <p:cNvPr id="15" name="Shape 119"/>
          <p:cNvSpPr txBox="1"/>
          <p:nvPr/>
        </p:nvSpPr>
        <p:spPr>
          <a:xfrm>
            <a:off x="1146025" y="1680000"/>
            <a:ext cx="7540800" cy="489452"/>
          </a:xfrm>
          <a:prstGeom prst="rect">
            <a:avLst/>
          </a:prstGeom>
          <a:noFill/>
          <a:ln>
            <a:noFill/>
          </a:ln>
        </p:spPr>
        <p:txBody>
          <a:bodyPr lIns="91425" tIns="91425" rIns="91425" bIns="91425" anchor="t" anchorCtr="0">
            <a:noAutofit/>
          </a:bodyPr>
          <a:lstStyle/>
          <a:p>
            <a:pPr lvl="0" rtl="0">
              <a:spcBef>
                <a:spcPts val="600"/>
              </a:spcBef>
              <a:buNone/>
            </a:pPr>
            <a:r>
              <a:rPr lang="en-US" sz="1100" b="1" dirty="0" smtClean="0">
                <a:solidFill>
                  <a:srgbClr val="114454"/>
                </a:solidFill>
                <a:latin typeface="Nixie One"/>
                <a:ea typeface="Nixie One"/>
                <a:cs typeface="Nixie One"/>
                <a:sym typeface="Nixie One"/>
              </a:rPr>
              <a:t>Have your learners say the opposite of each word listed:</a:t>
            </a:r>
            <a:endParaRPr lang="en" sz="1100" b="1" dirty="0">
              <a:solidFill>
                <a:srgbClr val="114454"/>
              </a:solidFill>
              <a:latin typeface="Nixie One"/>
              <a:ea typeface="Nixie One"/>
              <a:cs typeface="Nixie One"/>
              <a:sym typeface="Nixie One"/>
            </a:endParaRPr>
          </a:p>
        </p:txBody>
      </p:sp>
    </p:spTree>
    <p:extLst>
      <p:ext uri="{BB962C8B-B14F-4D97-AF65-F5344CB8AC3E}">
        <p14:creationId xmlns:p14="http://schemas.microsoft.com/office/powerpoint/2010/main" val="892464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US" dirty="0" smtClean="0"/>
              <a:t>Let’s Practice: Your turn</a:t>
            </a:r>
            <a:endParaRPr lang="en" dirty="0"/>
          </a:p>
        </p:txBody>
      </p:sp>
      <p:grpSp>
        <p:nvGrpSpPr>
          <p:cNvPr id="112" name="Shape 112"/>
          <p:cNvGrpSpPr/>
          <p:nvPr/>
        </p:nvGrpSpPr>
        <p:grpSpPr>
          <a:xfrm>
            <a:off x="333622" y="861852"/>
            <a:ext cx="366457" cy="366436"/>
            <a:chOff x="1923675" y="1633650"/>
            <a:chExt cx="436000" cy="435975"/>
          </a:xfrm>
        </p:grpSpPr>
        <p:sp>
          <p:nvSpPr>
            <p:cNvPr id="113" name="Shape 113"/>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sp>
        <p:nvSpPr>
          <p:cNvPr id="15" name="Shape 119"/>
          <p:cNvSpPr txBox="1"/>
          <p:nvPr/>
        </p:nvSpPr>
        <p:spPr>
          <a:xfrm>
            <a:off x="1037613" y="1614734"/>
            <a:ext cx="3522504" cy="435332"/>
          </a:xfrm>
          <a:prstGeom prst="rect">
            <a:avLst/>
          </a:prstGeom>
          <a:noFill/>
          <a:ln>
            <a:noFill/>
          </a:ln>
        </p:spPr>
        <p:txBody>
          <a:bodyPr lIns="91425" tIns="91425" rIns="91425" bIns="91425" anchor="t" anchorCtr="0">
            <a:noAutofit/>
          </a:bodyPr>
          <a:lstStyle/>
          <a:p>
            <a:pPr lvl="0" rtl="0">
              <a:spcBef>
                <a:spcPts val="600"/>
              </a:spcBef>
              <a:buNone/>
            </a:pPr>
            <a:r>
              <a:rPr lang="en-US" sz="1100" b="1" dirty="0" smtClean="0">
                <a:solidFill>
                  <a:srgbClr val="114454"/>
                </a:solidFill>
                <a:latin typeface="Nixie One"/>
                <a:ea typeface="Nixie One"/>
                <a:cs typeface="Nixie One"/>
                <a:sym typeface="Nixie One"/>
              </a:rPr>
              <a:t>Have your learners label the parts of this diagram:</a:t>
            </a:r>
            <a:endParaRPr lang="en" sz="1100" b="1" dirty="0">
              <a:solidFill>
                <a:srgbClr val="114454"/>
              </a:solidFill>
              <a:latin typeface="Nixie One"/>
              <a:ea typeface="Nixie One"/>
              <a:cs typeface="Nixie One"/>
              <a:sym typeface="Nixie One"/>
            </a:endParaRPr>
          </a:p>
        </p:txBody>
      </p:sp>
      <p:pic>
        <p:nvPicPr>
          <p:cNvPr id="3" name="Picture 2" descr="human-skeleton-labeled.png"/>
          <p:cNvPicPr>
            <a:picLocks noChangeAspect="1"/>
          </p:cNvPicPr>
          <p:nvPr/>
        </p:nvPicPr>
        <p:blipFill rotWithShape="1">
          <a:blip r:embed="rId4">
            <a:extLst>
              <a:ext uri="{28A0092B-C50C-407E-A947-70E740481C1C}">
                <a14:useLocalDpi xmlns:a14="http://schemas.microsoft.com/office/drawing/2010/main" val="0"/>
              </a:ext>
            </a:extLst>
          </a:blip>
          <a:srcRect t="5689" b="3738"/>
          <a:stretch/>
        </p:blipFill>
        <p:spPr>
          <a:xfrm>
            <a:off x="4560117" y="-3836"/>
            <a:ext cx="4391109" cy="5147336"/>
          </a:xfrm>
          <a:prstGeom prst="rect">
            <a:avLst/>
          </a:prstGeom>
        </p:spPr>
      </p:pic>
    </p:spTree>
    <p:extLst>
      <p:ext uri="{BB962C8B-B14F-4D97-AF65-F5344CB8AC3E}">
        <p14:creationId xmlns:p14="http://schemas.microsoft.com/office/powerpoint/2010/main" val="4182296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 dirty="0">
                <a:latin typeface="+mj-lt"/>
              </a:rPr>
              <a:t>The Five Modes</a:t>
            </a:r>
          </a:p>
        </p:txBody>
      </p:sp>
      <p:sp>
        <p:nvSpPr>
          <p:cNvPr id="147" name="Shape 147"/>
          <p:cNvSpPr txBox="1">
            <a:spLocks noGrp="1"/>
          </p:cNvSpPr>
          <p:nvPr>
            <p:ph type="body" idx="1"/>
          </p:nvPr>
        </p:nvSpPr>
        <p:spPr>
          <a:xfrm>
            <a:off x="1146025" y="1767275"/>
            <a:ext cx="7540800" cy="3158699"/>
          </a:xfrm>
          <a:prstGeom prst="rect">
            <a:avLst/>
          </a:prstGeom>
        </p:spPr>
        <p:txBody>
          <a:bodyPr lIns="91425" tIns="91425" rIns="91425" bIns="91425" anchor="t" anchorCtr="0">
            <a:noAutofit/>
          </a:bodyPr>
          <a:lstStyle/>
          <a:p>
            <a:pPr marL="457200" lvl="0" indent="-228600" rtl="0">
              <a:spcBef>
                <a:spcPts val="0"/>
              </a:spcBef>
            </a:pPr>
            <a:r>
              <a:rPr lang="en" dirty="0">
                <a:latin typeface="Calibri" panose="020F0502020204030204" pitchFamily="34" charset="0"/>
                <a:cs typeface="Calibri" panose="020F0502020204030204" pitchFamily="34" charset="0"/>
              </a:rPr>
              <a:t>Teacher-directed whole class instruction</a:t>
            </a:r>
          </a:p>
          <a:p>
            <a:pPr marL="457200" lvl="0" indent="-228600" rtl="0">
              <a:spcBef>
                <a:spcPts val="0"/>
              </a:spcBef>
            </a:pPr>
            <a:r>
              <a:rPr lang="en" dirty="0">
                <a:latin typeface="Calibri" panose="020F0502020204030204" pitchFamily="34" charset="0"/>
                <a:cs typeface="Calibri" panose="020F0502020204030204" pitchFamily="34" charset="0"/>
              </a:rPr>
              <a:t>Teacher-directed small group instruction</a:t>
            </a:r>
          </a:p>
          <a:p>
            <a:pPr marL="457200" lvl="0" indent="-228600" rtl="0">
              <a:spcBef>
                <a:spcPts val="0"/>
              </a:spcBef>
            </a:pPr>
            <a:r>
              <a:rPr lang="en" dirty="0">
                <a:latin typeface="Calibri" panose="020F0502020204030204" pitchFamily="34" charset="0"/>
                <a:cs typeface="Calibri" panose="020F0502020204030204" pitchFamily="34" charset="0"/>
              </a:rPr>
              <a:t>Student-directed small group instruction</a:t>
            </a:r>
          </a:p>
          <a:p>
            <a:pPr marL="457200" lvl="0" indent="-228600" rtl="0">
              <a:spcBef>
                <a:spcPts val="0"/>
              </a:spcBef>
            </a:pPr>
            <a:r>
              <a:rPr lang="en" dirty="0">
                <a:latin typeface="Calibri" panose="020F0502020204030204" pitchFamily="34" charset="0"/>
                <a:cs typeface="Calibri" panose="020F0502020204030204" pitchFamily="34" charset="0"/>
              </a:rPr>
              <a:t>Independent practice</a:t>
            </a:r>
          </a:p>
          <a:p>
            <a:pPr marL="457200" lvl="0" indent="-228600" rtl="0">
              <a:spcBef>
                <a:spcPts val="0"/>
              </a:spcBef>
            </a:pPr>
            <a:r>
              <a:rPr lang="en" dirty="0">
                <a:latin typeface="Calibri" panose="020F0502020204030204" pitchFamily="34" charset="0"/>
                <a:cs typeface="Calibri" panose="020F0502020204030204" pitchFamily="34" charset="0"/>
              </a:rPr>
              <a:t>Homework</a:t>
            </a:r>
          </a:p>
          <a:p>
            <a:pPr marL="228600" lvl="0" rtl="0">
              <a:spcBef>
                <a:spcPts val="0"/>
              </a:spcBef>
              <a:buNone/>
            </a:pPr>
            <a:r>
              <a:rPr lang="en" dirty="0">
                <a:solidFill>
                  <a:srgbClr val="92D050"/>
                </a:solidFill>
                <a:latin typeface="Calibri" panose="020F0502020204030204" pitchFamily="34" charset="0"/>
                <a:cs typeface="Calibri" panose="020F0502020204030204" pitchFamily="34" charset="0"/>
              </a:rPr>
              <a:t>Not every lesson will include all modes.</a:t>
            </a:r>
          </a:p>
        </p:txBody>
      </p:sp>
      <p:grpSp>
        <p:nvGrpSpPr>
          <p:cNvPr id="148" name="Shape 148"/>
          <p:cNvGrpSpPr/>
          <p:nvPr/>
        </p:nvGrpSpPr>
        <p:grpSpPr>
          <a:xfrm>
            <a:off x="333622" y="861852"/>
            <a:ext cx="366457" cy="366436"/>
            <a:chOff x="1923675" y="1633650"/>
            <a:chExt cx="436000" cy="435975"/>
          </a:xfrm>
        </p:grpSpPr>
        <p:sp>
          <p:nvSpPr>
            <p:cNvPr id="149" name="Shape 149"/>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0" name="Shape 150"/>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1" name="Shape 151"/>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2" name="Shape 152"/>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3" name="Shape 153"/>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4" name="Shape 154"/>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555129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Active Student Responding</a:t>
            </a:r>
            <a:endParaRPr lang="en" dirty="0"/>
          </a:p>
        </p:txBody>
      </p:sp>
      <p:sp>
        <p:nvSpPr>
          <p:cNvPr id="231" name="Shape 231"/>
          <p:cNvSpPr/>
          <p:nvPr/>
        </p:nvSpPr>
        <p:spPr>
          <a:xfrm>
            <a:off x="690968" y="2118500"/>
            <a:ext cx="2541300" cy="2541300"/>
          </a:xfrm>
          <a:prstGeom prst="ellipse">
            <a:avLst/>
          </a:prstGeom>
          <a:blipFill rotWithShape="1">
            <a:blip r:embed="rId3"/>
            <a:stretch>
              <a:fillRect/>
            </a:stretch>
          </a:blip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3B8D61"/>
                </a:solidFill>
                <a:latin typeface="Nixie One"/>
                <a:ea typeface="Nixie One"/>
                <a:cs typeface="Nixie One"/>
                <a:sym typeface="Nixie One"/>
              </a:rPr>
              <a:t>Choral Responding</a:t>
            </a:r>
            <a:endParaRPr lang="en" sz="2000" b="1" dirty="0">
              <a:solidFill>
                <a:srgbClr val="3B8D61"/>
              </a:solidFill>
              <a:latin typeface="Nixie One"/>
              <a:ea typeface="Nixie One"/>
              <a:cs typeface="Nixie One"/>
              <a:sym typeface="Nixie One"/>
            </a:endParaRPr>
          </a:p>
        </p:txBody>
      </p:sp>
      <p:sp>
        <p:nvSpPr>
          <p:cNvPr id="232" name="Shape 232"/>
          <p:cNvSpPr/>
          <p:nvPr/>
        </p:nvSpPr>
        <p:spPr>
          <a:xfrm>
            <a:off x="6244432" y="2118500"/>
            <a:ext cx="2541300" cy="2541300"/>
          </a:xfrm>
          <a:prstGeom prst="ellipse">
            <a:avLst/>
          </a:prstGeom>
          <a:blipFill rotWithShape="1">
            <a:blip r:embed="rId4"/>
            <a:stretch>
              <a:fillRect/>
            </a:stretch>
          </a:blip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18637B"/>
                </a:solidFill>
                <a:latin typeface="Nixie One"/>
                <a:ea typeface="Nixie One"/>
                <a:cs typeface="Nixie One"/>
                <a:sym typeface="Nixie One"/>
              </a:rPr>
              <a:t>Guided</a:t>
            </a:r>
            <a:br>
              <a:rPr lang="en-US" sz="2000" b="1" dirty="0" smtClean="0">
                <a:solidFill>
                  <a:srgbClr val="18637B"/>
                </a:solidFill>
                <a:latin typeface="Nixie One"/>
                <a:ea typeface="Nixie One"/>
                <a:cs typeface="Nixie One"/>
                <a:sym typeface="Nixie One"/>
              </a:rPr>
            </a:br>
            <a:r>
              <a:rPr lang="en-US" sz="2000" b="1" dirty="0" smtClean="0">
                <a:solidFill>
                  <a:srgbClr val="18637B"/>
                </a:solidFill>
                <a:latin typeface="Nixie One"/>
                <a:ea typeface="Nixie One"/>
                <a:cs typeface="Nixie One"/>
                <a:sym typeface="Nixie One"/>
              </a:rPr>
              <a:t>Notes</a:t>
            </a:r>
            <a:endParaRPr lang="en" sz="2000" b="1" dirty="0">
              <a:solidFill>
                <a:srgbClr val="18637B"/>
              </a:solidFill>
              <a:latin typeface="Nixie One"/>
              <a:ea typeface="Nixie One"/>
              <a:cs typeface="Nixie One"/>
              <a:sym typeface="Nixie One"/>
            </a:endParaRPr>
          </a:p>
        </p:txBody>
      </p:sp>
      <p:grpSp>
        <p:nvGrpSpPr>
          <p:cNvPr id="233" name="Shape 233"/>
          <p:cNvGrpSpPr/>
          <p:nvPr/>
        </p:nvGrpSpPr>
        <p:grpSpPr>
          <a:xfrm>
            <a:off x="377058" y="931159"/>
            <a:ext cx="313910" cy="227819"/>
            <a:chOff x="3932350" y="3714775"/>
            <a:chExt cx="439650" cy="319075"/>
          </a:xfrm>
        </p:grpSpPr>
        <p:sp>
          <p:nvSpPr>
            <p:cNvPr id="234" name="Shape 234"/>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5" name="Shape 235"/>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6" name="Shape 231"/>
          <p:cNvSpPr/>
          <p:nvPr/>
        </p:nvSpPr>
        <p:spPr>
          <a:xfrm>
            <a:off x="3457839" y="2118500"/>
            <a:ext cx="2541300" cy="2541300"/>
          </a:xfrm>
          <a:prstGeom prst="ellipse">
            <a:avLst/>
          </a:prstGeom>
          <a:blipFill rotWithShape="1">
            <a:blip r:embed="rId5"/>
            <a:stretch>
              <a:fillRect/>
            </a:stretch>
          </a:blipFill>
          <a:ln w="76200" cap="flat" cmpd="sng">
            <a:solidFill>
              <a:schemeClr val="accent4">
                <a:lumMod val="5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chemeClr val="bg1"/>
                </a:solidFill>
                <a:latin typeface="Nixie One"/>
                <a:ea typeface="Nixie One"/>
                <a:cs typeface="Nixie One"/>
                <a:sym typeface="Nixie One"/>
              </a:rPr>
              <a:t>Response Cards</a:t>
            </a:r>
            <a:endParaRPr lang="en" sz="2000" b="1" dirty="0">
              <a:solidFill>
                <a:schemeClr val="bg1"/>
              </a:solidFill>
              <a:latin typeface="Nixie One"/>
              <a:ea typeface="Nixie One"/>
              <a:cs typeface="Nixie One"/>
              <a:sym typeface="Nixie One"/>
            </a:endParaRPr>
          </a:p>
        </p:txBody>
      </p:sp>
    </p:spTree>
    <p:extLst>
      <p:ext uri="{BB962C8B-B14F-4D97-AF65-F5344CB8AC3E}">
        <p14:creationId xmlns:p14="http://schemas.microsoft.com/office/powerpoint/2010/main" val="40729411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685800" y="505225"/>
            <a:ext cx="7884600" cy="3810299"/>
          </a:xfrm>
          <a:prstGeom prst="rect">
            <a:avLst/>
          </a:prstGeom>
        </p:spPr>
        <p:txBody>
          <a:bodyPr lIns="91425" tIns="91425" rIns="91425" bIns="91425" anchor="ctr" anchorCtr="0">
            <a:noAutofit/>
          </a:bodyPr>
          <a:lstStyle/>
          <a:p>
            <a:pPr lvl="0" rtl="0">
              <a:spcBef>
                <a:spcPts val="0"/>
              </a:spcBef>
              <a:buClr>
                <a:schemeClr val="dk1"/>
              </a:buClr>
              <a:buSzPct val="61111"/>
              <a:buFont typeface="Arial"/>
              <a:buNone/>
            </a:pPr>
            <a:r>
              <a:rPr lang="en-US" sz="1800" b="1" dirty="0" smtClean="0">
                <a:solidFill>
                  <a:schemeClr val="lt1"/>
                </a:solidFill>
                <a:latin typeface="Roboto Slab"/>
                <a:ea typeface="Roboto Slab"/>
                <a:cs typeface="Roboto Slab"/>
                <a:sym typeface="Roboto Slab"/>
              </a:rPr>
              <a:t>ASR Strategy:</a:t>
            </a:r>
          </a:p>
          <a:p>
            <a:pPr lvl="0" rtl="0">
              <a:spcBef>
                <a:spcPts val="0"/>
              </a:spcBef>
              <a:buClr>
                <a:schemeClr val="dk1"/>
              </a:buClr>
              <a:buSzPct val="61111"/>
              <a:buFont typeface="Arial"/>
              <a:buNone/>
            </a:pPr>
            <a:endParaRPr lang="en" sz="1800" b="1" dirty="0" smtClean="0">
              <a:solidFill>
                <a:schemeClr val="lt1"/>
              </a:solidFill>
              <a:latin typeface="Roboto Slab"/>
              <a:ea typeface="Roboto Slab"/>
              <a:cs typeface="Roboto Slab"/>
              <a:sym typeface="Roboto Slab"/>
            </a:endParaRPr>
          </a:p>
          <a:p>
            <a:pPr lvl="0" rtl="0">
              <a:spcBef>
                <a:spcPts val="0"/>
              </a:spcBef>
              <a:buNone/>
            </a:pPr>
            <a:r>
              <a:rPr lang="en-US" sz="3600" b="1" dirty="0" smtClean="0">
                <a:solidFill>
                  <a:srgbClr val="FFFFFF"/>
                </a:solidFill>
              </a:rPr>
              <a:t>RESPONSE CARDS</a:t>
            </a:r>
            <a:endParaRPr lang="en" sz="3600" b="1" dirty="0" smtClean="0">
              <a:solidFill>
                <a:srgbClr val="FFFFFF"/>
              </a:solidFill>
            </a:endParaRPr>
          </a:p>
          <a:p>
            <a:pPr lvl="0" rtl="0">
              <a:spcBef>
                <a:spcPts val="0"/>
              </a:spcBef>
              <a:buClr>
                <a:schemeClr val="dk1"/>
              </a:buClr>
              <a:buSzPct val="45833"/>
              <a:buFont typeface="Arial"/>
              <a:buNone/>
            </a:pPr>
            <a:endParaRPr sz="2400" dirty="0" smtClean="0">
              <a:solidFill>
                <a:srgbClr val="FFFFFF"/>
              </a:solidFill>
            </a:endParaRPr>
          </a:p>
          <a:p>
            <a:pPr lvl="0">
              <a:spcBef>
                <a:spcPts val="0"/>
              </a:spcBef>
              <a:buClr>
                <a:schemeClr val="dk1"/>
              </a:buClr>
              <a:buSzPct val="45833"/>
              <a:buNone/>
            </a:pPr>
            <a:r>
              <a:rPr lang="en-US" sz="2400" dirty="0" smtClean="0">
                <a:solidFill>
                  <a:srgbClr val="FFFFFF"/>
                </a:solidFill>
              </a:rPr>
              <a:t>any </a:t>
            </a:r>
            <a:r>
              <a:rPr lang="en-US" sz="2400" dirty="0">
                <a:solidFill>
                  <a:srgbClr val="FFFFFF"/>
                </a:solidFill>
              </a:rPr>
              <a:t>sign which can be held up simultaneously </a:t>
            </a:r>
            <a:r>
              <a:rPr lang="en-US" sz="2400" dirty="0" smtClean="0">
                <a:solidFill>
                  <a:srgbClr val="FFFFFF"/>
                </a:solidFill>
              </a:rPr>
              <a:t/>
            </a:r>
            <a:br>
              <a:rPr lang="en-US" sz="2400" dirty="0" smtClean="0">
                <a:solidFill>
                  <a:srgbClr val="FFFFFF"/>
                </a:solidFill>
              </a:rPr>
            </a:br>
            <a:r>
              <a:rPr lang="en-US" sz="2400" dirty="0" smtClean="0">
                <a:solidFill>
                  <a:srgbClr val="FFFFFF"/>
                </a:solidFill>
              </a:rPr>
              <a:t>by </a:t>
            </a:r>
            <a:r>
              <a:rPr lang="en-US" sz="2400" dirty="0">
                <a:solidFill>
                  <a:srgbClr val="FFFFFF"/>
                </a:solidFill>
              </a:rPr>
              <a:t>all students in response to a question </a:t>
            </a:r>
            <a:endParaRPr lang="en" sz="2400" dirty="0">
              <a:solidFill>
                <a:srgbClr val="FFFFFF"/>
              </a:solidFill>
            </a:endParaRPr>
          </a:p>
        </p:txBody>
      </p:sp>
    </p:spTree>
    <p:extLst>
      <p:ext uri="{BB962C8B-B14F-4D97-AF65-F5344CB8AC3E}">
        <p14:creationId xmlns:p14="http://schemas.microsoft.com/office/powerpoint/2010/main" val="35658615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Cards</a:t>
            </a:r>
            <a:endParaRPr lang="en-US" dirty="0"/>
          </a:p>
        </p:txBody>
      </p:sp>
      <p:sp>
        <p:nvSpPr>
          <p:cNvPr id="3" name="Text Placeholder 2"/>
          <p:cNvSpPr>
            <a:spLocks noGrp="1"/>
          </p:cNvSpPr>
          <p:nvPr>
            <p:ph type="body" idx="1"/>
          </p:nvPr>
        </p:nvSpPr>
        <p:spPr>
          <a:xfrm>
            <a:off x="963869" y="1709023"/>
            <a:ext cx="7726545" cy="3158699"/>
          </a:xfrm>
        </p:spPr>
        <p:txBody>
          <a:bodyPr/>
          <a:lstStyle/>
          <a:p>
            <a:pPr>
              <a:spcAft>
                <a:spcPts val="1200"/>
              </a:spcAft>
              <a:buNone/>
            </a:pPr>
            <a:r>
              <a:rPr lang="en-US" dirty="0" smtClean="0"/>
              <a:t>Can be used with </a:t>
            </a:r>
            <a:r>
              <a:rPr lang="en-US" dirty="0"/>
              <a:t>any curriculum </a:t>
            </a:r>
            <a:r>
              <a:rPr lang="en-US" dirty="0" smtClean="0"/>
              <a:t>content, subject area, or age of learner. Best when</a:t>
            </a:r>
            <a:r>
              <a:rPr lang="is-IS" dirty="0" smtClean="0"/>
              <a:t>…</a:t>
            </a:r>
            <a:endParaRPr lang="en-US" dirty="0" smtClean="0"/>
          </a:p>
          <a:p>
            <a:pPr marL="342900" indent="-342900">
              <a:spcAft>
                <a:spcPts val="1200"/>
              </a:spcAft>
            </a:pPr>
            <a:r>
              <a:rPr lang="en-US" dirty="0"/>
              <a:t>s</a:t>
            </a:r>
            <a:r>
              <a:rPr lang="en-US" dirty="0" smtClean="0"/>
              <a:t>tudents are choosing answers from multiple choices.</a:t>
            </a:r>
          </a:p>
          <a:p>
            <a:pPr marL="342900" indent="-342900">
              <a:spcAft>
                <a:spcPts val="1200"/>
              </a:spcAft>
            </a:pPr>
            <a:r>
              <a:rPr lang="en-US" dirty="0" smtClean="0"/>
              <a:t>Learners are responding together however the teacher wants to see individual responses.</a:t>
            </a:r>
            <a:endParaRPr lang="en-US" dirty="0"/>
          </a:p>
          <a:p>
            <a:pPr marL="342900" indent="-342900">
              <a:spcAft>
                <a:spcPts val="1200"/>
              </a:spcAft>
            </a:pPr>
            <a:r>
              <a:rPr lang="en-US" dirty="0" smtClean="0"/>
              <a:t>Review questions/concepts with mixed answers.</a:t>
            </a:r>
            <a:endParaRPr lang="en-US" dirty="0"/>
          </a:p>
          <a:p>
            <a:pPr marL="342900" indent="-342900">
              <a:spcAft>
                <a:spcPts val="1200"/>
              </a:spcAft>
            </a:pPr>
            <a:endParaRPr lang="en-US" dirty="0"/>
          </a:p>
        </p:txBody>
      </p:sp>
    </p:spTree>
    <p:extLst>
      <p:ext uri="{BB962C8B-B14F-4D97-AF65-F5344CB8AC3E}">
        <p14:creationId xmlns:p14="http://schemas.microsoft.com/office/powerpoint/2010/main" val="10434123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73" y="530725"/>
            <a:ext cx="4105352" cy="1028700"/>
          </a:xfrm>
        </p:spPr>
        <p:txBody>
          <a:bodyPr/>
          <a:lstStyle/>
          <a:p>
            <a:r>
              <a:rPr lang="en-US" dirty="0" smtClean="0"/>
              <a:t>ASR         Response Cards</a:t>
            </a:r>
            <a:endParaRPr lang="en-US" dirty="0"/>
          </a:p>
        </p:txBody>
      </p:sp>
      <p:pic>
        <p:nvPicPr>
          <p:cNvPr id="5" name="Picture 4"/>
          <p:cNvPicPr>
            <a:picLocks noChangeAspect="1"/>
          </p:cNvPicPr>
          <p:nvPr/>
        </p:nvPicPr>
        <p:blipFill>
          <a:blip r:embed="rId3"/>
          <a:stretch>
            <a:fillRect/>
          </a:stretch>
        </p:blipFill>
        <p:spPr>
          <a:xfrm>
            <a:off x="430906" y="1717626"/>
            <a:ext cx="8429603" cy="3087897"/>
          </a:xfrm>
          <a:prstGeom prst="rect">
            <a:avLst/>
          </a:prstGeom>
        </p:spPr>
      </p:pic>
      <p:sp>
        <p:nvSpPr>
          <p:cNvPr id="6" name="Shape 119"/>
          <p:cNvSpPr txBox="1"/>
          <p:nvPr/>
        </p:nvSpPr>
        <p:spPr>
          <a:xfrm>
            <a:off x="4762647" y="443780"/>
            <a:ext cx="4218346" cy="1160456"/>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How could these cards be used?    What might some sample questions be?</a:t>
            </a:r>
            <a:endParaRPr lang="en" sz="2000" b="1" dirty="0">
              <a:solidFill>
                <a:srgbClr val="114454"/>
              </a:solidFill>
              <a:latin typeface="Nixie One"/>
              <a:ea typeface="Nixie One"/>
              <a:cs typeface="Nixie One"/>
              <a:sym typeface="Nixie One"/>
            </a:endParaRPr>
          </a:p>
        </p:txBody>
      </p:sp>
    </p:spTree>
    <p:extLst>
      <p:ext uri="{BB962C8B-B14F-4D97-AF65-F5344CB8AC3E}">
        <p14:creationId xmlns:p14="http://schemas.microsoft.com/office/powerpoint/2010/main" val="647001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9"/>
          <p:cNvSpPr txBox="1"/>
          <p:nvPr/>
        </p:nvSpPr>
        <p:spPr>
          <a:xfrm>
            <a:off x="2823569" y="143491"/>
            <a:ext cx="4218346" cy="1160456"/>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More Response Card Examples</a:t>
            </a:r>
            <a:endParaRPr lang="en" sz="2000" b="1" dirty="0">
              <a:solidFill>
                <a:srgbClr val="114454"/>
              </a:solidFill>
              <a:latin typeface="Nixie One"/>
              <a:ea typeface="Nixie One"/>
              <a:cs typeface="Nixie One"/>
              <a:sym typeface="Nixie One"/>
            </a:endParaRPr>
          </a:p>
        </p:txBody>
      </p:sp>
      <p:pic>
        <p:nvPicPr>
          <p:cNvPr id="3" name="Picture 2"/>
          <p:cNvPicPr>
            <a:picLocks noChangeAspect="1"/>
          </p:cNvPicPr>
          <p:nvPr/>
        </p:nvPicPr>
        <p:blipFill rotWithShape="1">
          <a:blip r:embed="rId3"/>
          <a:srcRect t="7980" b="11533"/>
          <a:stretch/>
        </p:blipFill>
        <p:spPr>
          <a:xfrm>
            <a:off x="880996" y="623627"/>
            <a:ext cx="7362920" cy="4444676"/>
          </a:xfrm>
          <a:prstGeom prst="rect">
            <a:avLst/>
          </a:prstGeom>
        </p:spPr>
      </p:pic>
    </p:spTree>
    <p:extLst>
      <p:ext uri="{BB962C8B-B14F-4D97-AF65-F5344CB8AC3E}">
        <p14:creationId xmlns:p14="http://schemas.microsoft.com/office/powerpoint/2010/main" val="42224997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3" name="Picture 12" descr="Screen Shot 2016-10-04 at 12.16.30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341" y="861852"/>
            <a:ext cx="5543280" cy="3998090"/>
          </a:xfrm>
          <a:prstGeom prst="rect">
            <a:avLst/>
          </a:prstGeom>
        </p:spPr>
      </p:pic>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US" dirty="0" smtClean="0"/>
              <a:t>Let’s Practice</a:t>
            </a:r>
            <a:endParaRPr lang="en" dirty="0"/>
          </a:p>
        </p:txBody>
      </p:sp>
      <p:grpSp>
        <p:nvGrpSpPr>
          <p:cNvPr id="112" name="Shape 112"/>
          <p:cNvGrpSpPr/>
          <p:nvPr/>
        </p:nvGrpSpPr>
        <p:grpSpPr>
          <a:xfrm>
            <a:off x="333622" y="861852"/>
            <a:ext cx="366457" cy="366436"/>
            <a:chOff x="1923675" y="1633650"/>
            <a:chExt cx="436000" cy="435975"/>
          </a:xfrm>
        </p:grpSpPr>
        <p:sp>
          <p:nvSpPr>
            <p:cNvPr id="113" name="Shape 113"/>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grpSp>
        <p:nvGrpSpPr>
          <p:cNvPr id="6" name="Group 5"/>
          <p:cNvGrpSpPr/>
          <p:nvPr/>
        </p:nvGrpSpPr>
        <p:grpSpPr>
          <a:xfrm>
            <a:off x="573647" y="2114869"/>
            <a:ext cx="2347005" cy="463984"/>
            <a:chOff x="573647" y="2114869"/>
            <a:chExt cx="2347005" cy="463984"/>
          </a:xfrm>
        </p:grpSpPr>
        <p:sp>
          <p:nvSpPr>
            <p:cNvPr id="5" name="Rectangle 4"/>
            <p:cNvSpPr/>
            <p:nvPr/>
          </p:nvSpPr>
          <p:spPr>
            <a:xfrm>
              <a:off x="573647" y="2114869"/>
              <a:ext cx="2347005" cy="46398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4360" y="2175919"/>
              <a:ext cx="461665" cy="307777"/>
            </a:xfrm>
            <a:prstGeom prst="rect">
              <a:avLst/>
            </a:prstGeom>
            <a:noFill/>
          </p:spPr>
          <p:txBody>
            <a:bodyPr vert="vert270" wrap="square" rtlCol="0">
              <a:spAutoFit/>
            </a:bodyPr>
            <a:lstStyle/>
            <a:p>
              <a:pPr algn="ctr"/>
              <a:r>
                <a:rPr lang="en-US" sz="1800" dirty="0" smtClean="0"/>
                <a:t>A</a:t>
              </a:r>
              <a:endParaRPr lang="en-US" sz="1800" dirty="0"/>
            </a:p>
          </p:txBody>
        </p:sp>
      </p:grpSp>
      <p:grpSp>
        <p:nvGrpSpPr>
          <p:cNvPr id="19" name="Group 18"/>
          <p:cNvGrpSpPr/>
          <p:nvPr/>
        </p:nvGrpSpPr>
        <p:grpSpPr>
          <a:xfrm>
            <a:off x="573647" y="2867933"/>
            <a:ext cx="2347005" cy="463984"/>
            <a:chOff x="573647" y="2114869"/>
            <a:chExt cx="2347005" cy="463984"/>
          </a:xfrm>
        </p:grpSpPr>
        <p:sp>
          <p:nvSpPr>
            <p:cNvPr id="20" name="Rectangle 19"/>
            <p:cNvSpPr/>
            <p:nvPr/>
          </p:nvSpPr>
          <p:spPr>
            <a:xfrm>
              <a:off x="573647" y="2114869"/>
              <a:ext cx="2347005" cy="46398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684360" y="2175919"/>
              <a:ext cx="461665" cy="307777"/>
            </a:xfrm>
            <a:prstGeom prst="rect">
              <a:avLst/>
            </a:prstGeom>
            <a:noFill/>
          </p:spPr>
          <p:txBody>
            <a:bodyPr vert="vert270" wrap="square" rtlCol="0">
              <a:spAutoFit/>
            </a:bodyPr>
            <a:lstStyle/>
            <a:p>
              <a:pPr algn="ctr"/>
              <a:r>
                <a:rPr lang="en-US" sz="1800" dirty="0" smtClean="0"/>
                <a:t>B</a:t>
              </a:r>
              <a:endParaRPr lang="en-US" sz="1800" dirty="0"/>
            </a:p>
          </p:txBody>
        </p:sp>
      </p:grpSp>
      <p:grpSp>
        <p:nvGrpSpPr>
          <p:cNvPr id="22" name="Group 21"/>
          <p:cNvGrpSpPr/>
          <p:nvPr/>
        </p:nvGrpSpPr>
        <p:grpSpPr>
          <a:xfrm>
            <a:off x="573647" y="3620997"/>
            <a:ext cx="2347005" cy="463984"/>
            <a:chOff x="573647" y="2114869"/>
            <a:chExt cx="2347005" cy="463984"/>
          </a:xfrm>
        </p:grpSpPr>
        <p:sp>
          <p:nvSpPr>
            <p:cNvPr id="23" name="Rectangle 22"/>
            <p:cNvSpPr/>
            <p:nvPr/>
          </p:nvSpPr>
          <p:spPr>
            <a:xfrm>
              <a:off x="573647" y="2114869"/>
              <a:ext cx="2347005" cy="46398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84360" y="2175919"/>
              <a:ext cx="461665" cy="307777"/>
            </a:xfrm>
            <a:prstGeom prst="rect">
              <a:avLst/>
            </a:prstGeom>
            <a:noFill/>
          </p:spPr>
          <p:txBody>
            <a:bodyPr vert="vert270" wrap="square" rtlCol="0">
              <a:spAutoFit/>
            </a:bodyPr>
            <a:lstStyle/>
            <a:p>
              <a:pPr algn="ctr"/>
              <a:r>
                <a:rPr lang="en-US" sz="1800" dirty="0" smtClean="0"/>
                <a:t>C</a:t>
              </a:r>
              <a:endParaRPr lang="en-US" sz="1800" dirty="0"/>
            </a:p>
          </p:txBody>
        </p:sp>
      </p:grpSp>
      <p:grpSp>
        <p:nvGrpSpPr>
          <p:cNvPr id="25" name="Group 24"/>
          <p:cNvGrpSpPr/>
          <p:nvPr/>
        </p:nvGrpSpPr>
        <p:grpSpPr>
          <a:xfrm>
            <a:off x="573647" y="4374062"/>
            <a:ext cx="2347005" cy="463984"/>
            <a:chOff x="573647" y="2114869"/>
            <a:chExt cx="2347005" cy="463984"/>
          </a:xfrm>
        </p:grpSpPr>
        <p:sp>
          <p:nvSpPr>
            <p:cNvPr id="26" name="Rectangle 25"/>
            <p:cNvSpPr/>
            <p:nvPr/>
          </p:nvSpPr>
          <p:spPr>
            <a:xfrm>
              <a:off x="573647" y="2114869"/>
              <a:ext cx="2347005" cy="463984"/>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84360" y="2175919"/>
              <a:ext cx="461665" cy="307777"/>
            </a:xfrm>
            <a:prstGeom prst="rect">
              <a:avLst/>
            </a:prstGeom>
            <a:noFill/>
          </p:spPr>
          <p:txBody>
            <a:bodyPr vert="vert270" wrap="square" rtlCol="0">
              <a:spAutoFit/>
            </a:bodyPr>
            <a:lstStyle/>
            <a:p>
              <a:pPr algn="ctr"/>
              <a:r>
                <a:rPr lang="en-US" sz="1800" dirty="0" smtClean="0"/>
                <a:t>D</a:t>
              </a:r>
              <a:endParaRPr lang="en-US" sz="1800" dirty="0"/>
            </a:p>
          </p:txBody>
        </p:sp>
      </p:grpSp>
    </p:spTree>
    <p:extLst>
      <p:ext uri="{BB962C8B-B14F-4D97-AF65-F5344CB8AC3E}">
        <p14:creationId xmlns:p14="http://schemas.microsoft.com/office/powerpoint/2010/main" val="3069198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Active Student Responding</a:t>
            </a:r>
            <a:endParaRPr lang="en" dirty="0"/>
          </a:p>
        </p:txBody>
      </p:sp>
      <p:sp>
        <p:nvSpPr>
          <p:cNvPr id="231" name="Shape 231"/>
          <p:cNvSpPr/>
          <p:nvPr/>
        </p:nvSpPr>
        <p:spPr>
          <a:xfrm>
            <a:off x="690968" y="2118500"/>
            <a:ext cx="2541300" cy="2541300"/>
          </a:xfrm>
          <a:prstGeom prst="ellipse">
            <a:avLst/>
          </a:prstGeom>
          <a:blipFill rotWithShape="1">
            <a:blip r:embed="rId3"/>
            <a:stretch>
              <a:fillRect/>
            </a:stretch>
          </a:blip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3B8D61"/>
                </a:solidFill>
                <a:latin typeface="Nixie One"/>
                <a:ea typeface="Nixie One"/>
                <a:cs typeface="Nixie One"/>
                <a:sym typeface="Nixie One"/>
              </a:rPr>
              <a:t>Choral Responding</a:t>
            </a:r>
            <a:endParaRPr lang="en" sz="2000" b="1" dirty="0">
              <a:solidFill>
                <a:srgbClr val="3B8D61"/>
              </a:solidFill>
              <a:latin typeface="Nixie One"/>
              <a:ea typeface="Nixie One"/>
              <a:cs typeface="Nixie One"/>
              <a:sym typeface="Nixie One"/>
            </a:endParaRPr>
          </a:p>
        </p:txBody>
      </p:sp>
      <p:sp>
        <p:nvSpPr>
          <p:cNvPr id="232" name="Shape 232"/>
          <p:cNvSpPr/>
          <p:nvPr/>
        </p:nvSpPr>
        <p:spPr>
          <a:xfrm>
            <a:off x="6244432" y="2118500"/>
            <a:ext cx="2541300" cy="2541300"/>
          </a:xfrm>
          <a:prstGeom prst="ellipse">
            <a:avLst/>
          </a:prstGeom>
          <a:blipFill rotWithShape="1">
            <a:blip r:embed="rId4"/>
            <a:stretch>
              <a:fillRect/>
            </a:stretch>
          </a:blip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18637B"/>
                </a:solidFill>
                <a:latin typeface="Nixie One"/>
                <a:ea typeface="Nixie One"/>
                <a:cs typeface="Nixie One"/>
                <a:sym typeface="Nixie One"/>
              </a:rPr>
              <a:t>Guided</a:t>
            </a:r>
            <a:br>
              <a:rPr lang="en-US" sz="2000" b="1" dirty="0" smtClean="0">
                <a:solidFill>
                  <a:srgbClr val="18637B"/>
                </a:solidFill>
                <a:latin typeface="Nixie One"/>
                <a:ea typeface="Nixie One"/>
                <a:cs typeface="Nixie One"/>
                <a:sym typeface="Nixie One"/>
              </a:rPr>
            </a:br>
            <a:r>
              <a:rPr lang="en-US" sz="2000" b="1" dirty="0" smtClean="0">
                <a:solidFill>
                  <a:srgbClr val="18637B"/>
                </a:solidFill>
                <a:latin typeface="Nixie One"/>
                <a:ea typeface="Nixie One"/>
                <a:cs typeface="Nixie One"/>
                <a:sym typeface="Nixie One"/>
              </a:rPr>
              <a:t>Notes</a:t>
            </a:r>
            <a:endParaRPr lang="en" sz="2000" b="1" dirty="0">
              <a:solidFill>
                <a:srgbClr val="18637B"/>
              </a:solidFill>
              <a:latin typeface="Nixie One"/>
              <a:ea typeface="Nixie One"/>
              <a:cs typeface="Nixie One"/>
              <a:sym typeface="Nixie One"/>
            </a:endParaRPr>
          </a:p>
        </p:txBody>
      </p:sp>
      <p:grpSp>
        <p:nvGrpSpPr>
          <p:cNvPr id="233" name="Shape 233"/>
          <p:cNvGrpSpPr/>
          <p:nvPr/>
        </p:nvGrpSpPr>
        <p:grpSpPr>
          <a:xfrm>
            <a:off x="377058" y="931159"/>
            <a:ext cx="313910" cy="227819"/>
            <a:chOff x="3932350" y="3714775"/>
            <a:chExt cx="439650" cy="319075"/>
          </a:xfrm>
        </p:grpSpPr>
        <p:sp>
          <p:nvSpPr>
            <p:cNvPr id="234" name="Shape 234"/>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5" name="Shape 235"/>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6" name="Shape 231"/>
          <p:cNvSpPr/>
          <p:nvPr/>
        </p:nvSpPr>
        <p:spPr>
          <a:xfrm>
            <a:off x="3457839" y="2118500"/>
            <a:ext cx="2541300" cy="2541300"/>
          </a:xfrm>
          <a:prstGeom prst="ellipse">
            <a:avLst/>
          </a:prstGeom>
          <a:blipFill rotWithShape="1">
            <a:blip r:embed="rId5"/>
            <a:stretch>
              <a:fillRect/>
            </a:stretch>
          </a:blipFill>
          <a:ln w="76200" cap="flat" cmpd="sng">
            <a:solidFill>
              <a:schemeClr val="accent4">
                <a:lumMod val="5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chemeClr val="bg1"/>
                </a:solidFill>
                <a:latin typeface="Nixie One"/>
                <a:ea typeface="Nixie One"/>
                <a:cs typeface="Nixie One"/>
                <a:sym typeface="Nixie One"/>
              </a:rPr>
              <a:t>Response Cards</a:t>
            </a:r>
            <a:endParaRPr lang="en" sz="2000" b="1" dirty="0">
              <a:solidFill>
                <a:schemeClr val="bg1"/>
              </a:solidFill>
              <a:latin typeface="Nixie One"/>
              <a:ea typeface="Nixie One"/>
              <a:cs typeface="Nixie One"/>
              <a:sym typeface="Nixie One"/>
            </a:endParaRPr>
          </a:p>
        </p:txBody>
      </p:sp>
    </p:spTree>
    <p:extLst>
      <p:ext uri="{BB962C8B-B14F-4D97-AF65-F5344CB8AC3E}">
        <p14:creationId xmlns:p14="http://schemas.microsoft.com/office/powerpoint/2010/main" val="7198357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685800" y="505225"/>
            <a:ext cx="7884600" cy="3810299"/>
          </a:xfrm>
          <a:prstGeom prst="rect">
            <a:avLst/>
          </a:prstGeom>
        </p:spPr>
        <p:txBody>
          <a:bodyPr lIns="91425" tIns="91425" rIns="91425" bIns="91425" anchor="ctr" anchorCtr="0">
            <a:noAutofit/>
          </a:bodyPr>
          <a:lstStyle/>
          <a:p>
            <a:pPr lvl="0" rtl="0">
              <a:spcBef>
                <a:spcPts val="0"/>
              </a:spcBef>
              <a:buClr>
                <a:schemeClr val="dk1"/>
              </a:buClr>
              <a:buSzPct val="61111"/>
              <a:buFont typeface="Arial"/>
              <a:buNone/>
            </a:pPr>
            <a:r>
              <a:rPr lang="en-US" sz="1800" b="1" dirty="0" smtClean="0">
                <a:solidFill>
                  <a:schemeClr val="lt1"/>
                </a:solidFill>
                <a:latin typeface="Roboto Slab"/>
                <a:ea typeface="Roboto Slab"/>
                <a:cs typeface="Roboto Slab"/>
                <a:sym typeface="Roboto Slab"/>
              </a:rPr>
              <a:t>ASR Strategy:</a:t>
            </a:r>
          </a:p>
          <a:p>
            <a:pPr lvl="0" rtl="0">
              <a:spcBef>
                <a:spcPts val="0"/>
              </a:spcBef>
              <a:buClr>
                <a:schemeClr val="dk1"/>
              </a:buClr>
              <a:buSzPct val="61111"/>
              <a:buFont typeface="Arial"/>
              <a:buNone/>
            </a:pPr>
            <a:endParaRPr lang="en" sz="1800" b="1" dirty="0" smtClean="0">
              <a:solidFill>
                <a:schemeClr val="lt1"/>
              </a:solidFill>
              <a:latin typeface="Roboto Slab"/>
              <a:ea typeface="Roboto Slab"/>
              <a:cs typeface="Roboto Slab"/>
              <a:sym typeface="Roboto Slab"/>
            </a:endParaRPr>
          </a:p>
          <a:p>
            <a:pPr lvl="0" rtl="0">
              <a:spcBef>
                <a:spcPts val="0"/>
              </a:spcBef>
              <a:buNone/>
            </a:pPr>
            <a:r>
              <a:rPr lang="en-US" sz="3600" b="1" dirty="0" smtClean="0">
                <a:solidFill>
                  <a:srgbClr val="FFFFFF"/>
                </a:solidFill>
              </a:rPr>
              <a:t>GUIDED NOTES</a:t>
            </a:r>
            <a:endParaRPr lang="en" sz="3600" b="1" dirty="0" smtClean="0">
              <a:solidFill>
                <a:srgbClr val="FFFFFF"/>
              </a:solidFill>
            </a:endParaRPr>
          </a:p>
          <a:p>
            <a:pPr lvl="0" rtl="0">
              <a:spcBef>
                <a:spcPts val="0"/>
              </a:spcBef>
              <a:buClr>
                <a:schemeClr val="dk1"/>
              </a:buClr>
              <a:buSzPct val="45833"/>
              <a:buFont typeface="Arial"/>
              <a:buNone/>
            </a:pPr>
            <a:endParaRPr sz="2400" dirty="0" smtClean="0">
              <a:solidFill>
                <a:srgbClr val="FFFFFF"/>
              </a:solidFill>
            </a:endParaRPr>
          </a:p>
          <a:p>
            <a:pPr lvl="0">
              <a:spcBef>
                <a:spcPts val="0"/>
              </a:spcBef>
              <a:buClr>
                <a:schemeClr val="dk1"/>
              </a:buClr>
              <a:buSzPct val="45833"/>
              <a:buNone/>
            </a:pPr>
            <a:r>
              <a:rPr lang="en-US" sz="2400" dirty="0">
                <a:solidFill>
                  <a:srgbClr val="FFFFFF"/>
                </a:solidFill>
              </a:rPr>
              <a:t>handouts that “guide” students through a lecture, presentation, or demonstration with background information and visual cues that indicate where to write key facts, points, and relationships</a:t>
            </a:r>
          </a:p>
        </p:txBody>
      </p:sp>
    </p:spTree>
    <p:extLst>
      <p:ext uri="{BB962C8B-B14F-4D97-AF65-F5344CB8AC3E}">
        <p14:creationId xmlns:p14="http://schemas.microsoft.com/office/powerpoint/2010/main" val="23264655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Notes</a:t>
            </a:r>
            <a:endParaRPr lang="en-US" dirty="0"/>
          </a:p>
        </p:txBody>
      </p:sp>
      <p:sp>
        <p:nvSpPr>
          <p:cNvPr id="3" name="Text Placeholder 2"/>
          <p:cNvSpPr>
            <a:spLocks noGrp="1"/>
          </p:cNvSpPr>
          <p:nvPr>
            <p:ph type="body" idx="1"/>
          </p:nvPr>
        </p:nvSpPr>
        <p:spPr>
          <a:xfrm>
            <a:off x="963869" y="1709023"/>
            <a:ext cx="7726545" cy="3158699"/>
          </a:xfrm>
        </p:spPr>
        <p:txBody>
          <a:bodyPr/>
          <a:lstStyle/>
          <a:p>
            <a:pPr>
              <a:spcAft>
                <a:spcPts val="1200"/>
              </a:spcAft>
              <a:buNone/>
            </a:pPr>
            <a:r>
              <a:rPr lang="en-US" dirty="0" smtClean="0"/>
              <a:t>Can be used with </a:t>
            </a:r>
            <a:r>
              <a:rPr lang="en-US" dirty="0"/>
              <a:t>any curriculum </a:t>
            </a:r>
            <a:r>
              <a:rPr lang="en-US" dirty="0" smtClean="0"/>
              <a:t>content, subject area, or age of learner, and</a:t>
            </a:r>
            <a:r>
              <a:rPr lang="is-IS" dirty="0" smtClean="0"/>
              <a:t>…</a:t>
            </a:r>
            <a:endParaRPr lang="en-US" dirty="0" smtClean="0"/>
          </a:p>
          <a:p>
            <a:pPr marL="342900" indent="-342900">
              <a:spcAft>
                <a:spcPts val="1200"/>
              </a:spcAft>
            </a:pPr>
            <a:r>
              <a:rPr lang="en-US" dirty="0" smtClean="0"/>
              <a:t>to highlight/critically think about key concepts (advanced organizer, fill in the blanks, label diagrams, etc.),</a:t>
            </a:r>
          </a:p>
          <a:p>
            <a:pPr marL="342900" indent="-342900">
              <a:spcAft>
                <a:spcPts val="1200"/>
              </a:spcAft>
            </a:pPr>
            <a:r>
              <a:rPr lang="en-US" dirty="0" smtClean="0"/>
              <a:t>follow along a lecture or video; and</a:t>
            </a:r>
            <a:endParaRPr lang="en-US" dirty="0"/>
          </a:p>
          <a:p>
            <a:pPr marL="342900" indent="-342900">
              <a:spcAft>
                <a:spcPts val="1200"/>
              </a:spcAft>
            </a:pPr>
            <a:r>
              <a:rPr lang="en-US" dirty="0"/>
              <a:t>i</a:t>
            </a:r>
            <a:r>
              <a:rPr lang="en-US" dirty="0" smtClean="0"/>
              <a:t>s available for later study.</a:t>
            </a:r>
            <a:endParaRPr lang="en-US" dirty="0"/>
          </a:p>
          <a:p>
            <a:pPr marL="342900" indent="-342900">
              <a:spcAft>
                <a:spcPts val="1200"/>
              </a:spcAft>
            </a:pPr>
            <a:endParaRPr lang="en-US" dirty="0"/>
          </a:p>
        </p:txBody>
      </p:sp>
    </p:spTree>
    <p:extLst>
      <p:ext uri="{BB962C8B-B14F-4D97-AF65-F5344CB8AC3E}">
        <p14:creationId xmlns:p14="http://schemas.microsoft.com/office/powerpoint/2010/main" val="4114031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9"/>
          <p:cNvSpPr txBox="1"/>
          <p:nvPr/>
        </p:nvSpPr>
        <p:spPr>
          <a:xfrm>
            <a:off x="3359081" y="18765"/>
            <a:ext cx="3705514" cy="502812"/>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Guided Notes Example</a:t>
            </a:r>
            <a:endParaRPr lang="en" sz="2000" b="1" dirty="0">
              <a:solidFill>
                <a:srgbClr val="114454"/>
              </a:solidFill>
              <a:latin typeface="Nixie One"/>
              <a:ea typeface="Nixie One"/>
              <a:cs typeface="Nixie One"/>
              <a:sym typeface="Nixie One"/>
            </a:endParaRPr>
          </a:p>
        </p:txBody>
      </p:sp>
      <p:pic>
        <p:nvPicPr>
          <p:cNvPr id="4" name="Picture Placeholder 256"/>
          <p:cNvPicPr>
            <a:picLocks/>
          </p:cNvPicPr>
          <p:nvPr/>
        </p:nvPicPr>
        <p:blipFill>
          <a:blip r:embed="rId3">
            <a:extLst/>
          </a:blip>
          <a:stretch>
            <a:fillRect/>
          </a:stretch>
        </p:blipFill>
        <p:spPr>
          <a:xfrm>
            <a:off x="2079106" y="430869"/>
            <a:ext cx="5697662" cy="4712631"/>
          </a:xfrm>
          <a:prstGeom prst="rect">
            <a:avLst/>
          </a:prstGeom>
        </p:spPr>
      </p:pic>
    </p:spTree>
    <p:extLst>
      <p:ext uri="{BB962C8B-B14F-4D97-AF65-F5344CB8AC3E}">
        <p14:creationId xmlns:p14="http://schemas.microsoft.com/office/powerpoint/2010/main" val="1708670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146026" y="530725"/>
            <a:ext cx="2641718" cy="846901"/>
          </a:xfrm>
          <a:prstGeom prst="rect">
            <a:avLst/>
          </a:prstGeom>
        </p:spPr>
        <p:txBody>
          <a:bodyPr lIns="91425" tIns="91425" rIns="91425" bIns="91425" anchor="ctr" anchorCtr="0">
            <a:noAutofit/>
          </a:bodyPr>
          <a:lstStyle/>
          <a:p>
            <a:pPr lvl="0" rtl="0">
              <a:spcBef>
                <a:spcPts val="0"/>
              </a:spcBef>
              <a:buNone/>
            </a:pPr>
            <a:r>
              <a:rPr lang="en" dirty="0">
                <a:latin typeface="+mn-lt"/>
              </a:rPr>
              <a:t>Teacher-directed whole class</a:t>
            </a:r>
          </a:p>
        </p:txBody>
      </p:sp>
      <p:sp>
        <p:nvSpPr>
          <p:cNvPr id="206" name="Shape 206"/>
          <p:cNvSpPr txBox="1">
            <a:spLocks noGrp="1"/>
          </p:cNvSpPr>
          <p:nvPr>
            <p:ph type="body" idx="1"/>
          </p:nvPr>
        </p:nvSpPr>
        <p:spPr>
          <a:xfrm>
            <a:off x="4871275" y="1711072"/>
            <a:ext cx="4116150" cy="3020699"/>
          </a:xfrm>
          <a:prstGeom prst="rect">
            <a:avLst/>
          </a:prstGeom>
        </p:spPr>
        <p:txBody>
          <a:bodyPr lIns="91425" tIns="91425" rIns="91425" bIns="91425" anchor="t" anchorCtr="0">
            <a:noAutofit/>
          </a:bodyPr>
          <a:lstStyle/>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Behavior Check</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Review</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Think (Stimulate Interest)</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Know (Teach)</a:t>
            </a:r>
          </a:p>
          <a:p>
            <a:pPr marL="342900"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Show (Check for Understanding)</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b="-269"/>
          <a:stretch/>
        </p:blipFill>
        <p:spPr>
          <a:xfrm>
            <a:off x="219087" y="1551061"/>
            <a:ext cx="4327070" cy="3592439"/>
          </a:xfrm>
          <a:prstGeom prst="rect">
            <a:avLst/>
          </a:prstGeom>
        </p:spPr>
      </p:pic>
      <p:grpSp>
        <p:nvGrpSpPr>
          <p:cNvPr id="12" name="Shape 567"/>
          <p:cNvGrpSpPr/>
          <p:nvPr/>
        </p:nvGrpSpPr>
        <p:grpSpPr>
          <a:xfrm>
            <a:off x="469136" y="741966"/>
            <a:ext cx="224827" cy="490842"/>
            <a:chOff x="4071800" y="2269925"/>
            <a:chExt cx="172925" cy="502950"/>
          </a:xfrm>
        </p:grpSpPr>
        <p:sp>
          <p:nvSpPr>
            <p:cNvPr id="13" name="Shape 568"/>
            <p:cNvSpPr/>
            <p:nvPr/>
          </p:nvSpPr>
          <p:spPr>
            <a:xfrm>
              <a:off x="4118075" y="2269925"/>
              <a:ext cx="80375" cy="91350"/>
            </a:xfrm>
            <a:custGeom>
              <a:avLst/>
              <a:gdLst/>
              <a:ahLst/>
              <a:cxnLst/>
              <a:rect l="0" t="0" r="0" b="0"/>
              <a:pathLst>
                <a:path w="3215" h="3654" fill="none" extrusionOk="0">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569"/>
            <p:cNvSpPr/>
            <p:nvPr/>
          </p:nvSpPr>
          <p:spPr>
            <a:xfrm>
              <a:off x="4071800" y="2372825"/>
              <a:ext cx="172925" cy="400050"/>
            </a:xfrm>
            <a:custGeom>
              <a:avLst/>
              <a:gdLst/>
              <a:ahLst/>
              <a:cxnLst/>
              <a:rect l="0" t="0" r="0" b="0"/>
              <a:pathLst>
                <a:path w="6917" h="16002" fill="none" extrusionOk="0">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4217750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702066" y="4893014"/>
            <a:ext cx="8441933" cy="267093"/>
          </a:xfrm>
          <a:prstGeom prst="rect">
            <a:avLst/>
          </a:prstGeom>
          <a:ln w="12700">
            <a:miter lim="400000"/>
          </a:ln>
          <a:extLst>
            <a:ext uri="{C572A759-6A51-4108-AA02-DFA0A04FC94B}">
              <ma14:wrappingTextBoxFlag xmlns="" xmlns:ma14="http://schemas.microsoft.com/office/mac/drawingml/2011/main" val="1"/>
            </a:ext>
          </a:extLst>
        </p:spPr>
        <p:txBody>
          <a:bodyPr wrap="square" lIns="40815" tIns="40815" rIns="40815" bIns="40815">
            <a:spAutoFit/>
          </a:bodyPr>
          <a:lstStyle>
            <a:lvl1pPr algn="l" defTabSz="650240">
              <a:defRPr sz="1600">
                <a:latin typeface="Cambria"/>
                <a:ea typeface="Cambria"/>
                <a:cs typeface="Cambria"/>
                <a:sym typeface="Cambria"/>
              </a:defRPr>
            </a:lvl1pPr>
          </a:lstStyle>
          <a:p>
            <a:pPr algn="r"/>
            <a:endParaRPr sz="1200" dirty="0">
              <a:latin typeface="+mn-lt"/>
            </a:endParaRPr>
          </a:p>
        </p:txBody>
      </p:sp>
      <p:pic>
        <p:nvPicPr>
          <p:cNvPr id="264" name="pasted-image.png"/>
          <p:cNvPicPr>
            <a:picLocks noChangeAspect="1"/>
          </p:cNvPicPr>
          <p:nvPr/>
        </p:nvPicPr>
        <p:blipFill>
          <a:blip r:embed="rId3">
            <a:extLst/>
          </a:blip>
          <a:stretch>
            <a:fillRect/>
          </a:stretch>
        </p:blipFill>
        <p:spPr>
          <a:xfrm>
            <a:off x="480170" y="578274"/>
            <a:ext cx="4089555" cy="4462809"/>
          </a:xfrm>
          <a:prstGeom prst="rect">
            <a:avLst/>
          </a:prstGeom>
          <a:ln w="12700">
            <a:miter lim="400000"/>
          </a:ln>
        </p:spPr>
      </p:pic>
      <p:pic>
        <p:nvPicPr>
          <p:cNvPr id="265" name="pasted-image.png"/>
          <p:cNvPicPr>
            <a:picLocks noChangeAspect="1"/>
          </p:cNvPicPr>
          <p:nvPr/>
        </p:nvPicPr>
        <p:blipFill>
          <a:blip r:embed="rId4">
            <a:extLst/>
          </a:blip>
          <a:stretch>
            <a:fillRect/>
          </a:stretch>
        </p:blipFill>
        <p:spPr>
          <a:xfrm>
            <a:off x="4852176" y="594198"/>
            <a:ext cx="3777832" cy="4378851"/>
          </a:xfrm>
          <a:prstGeom prst="rect">
            <a:avLst/>
          </a:prstGeom>
          <a:ln w="12700">
            <a:solidFill>
              <a:srgbClr val="000000"/>
            </a:solidFill>
            <a:miter lim="400000"/>
          </a:ln>
        </p:spPr>
      </p:pic>
      <p:sp>
        <p:nvSpPr>
          <p:cNvPr id="6" name="Shape 119"/>
          <p:cNvSpPr txBox="1"/>
          <p:nvPr/>
        </p:nvSpPr>
        <p:spPr>
          <a:xfrm>
            <a:off x="2732852" y="0"/>
            <a:ext cx="4218346" cy="390102"/>
          </a:xfrm>
          <a:prstGeom prst="rect">
            <a:avLst/>
          </a:prstGeom>
          <a:noFill/>
          <a:ln>
            <a:noFill/>
          </a:ln>
        </p:spPr>
        <p:txBody>
          <a:bodyPr lIns="91425" tIns="91425" rIns="91425" bIns="91425" anchor="t" anchorCtr="0">
            <a:noAutofit/>
          </a:bodyPr>
          <a:lstStyle/>
          <a:p>
            <a:pPr lvl="0" rtl="0">
              <a:spcBef>
                <a:spcPts val="600"/>
              </a:spcBef>
              <a:buNone/>
            </a:pPr>
            <a:r>
              <a:rPr lang="en-US" sz="2000" b="1" dirty="0" smtClean="0">
                <a:solidFill>
                  <a:srgbClr val="114454"/>
                </a:solidFill>
                <a:latin typeface="Nixie One"/>
                <a:ea typeface="Nixie One"/>
                <a:cs typeface="Nixie One"/>
                <a:sym typeface="Nixie One"/>
              </a:rPr>
              <a:t>More Guided Notes Examples</a:t>
            </a:r>
            <a:endParaRPr lang="en" sz="2000" b="1" dirty="0">
              <a:solidFill>
                <a:srgbClr val="114454"/>
              </a:solidFill>
              <a:latin typeface="Nixie One"/>
              <a:ea typeface="Nixie One"/>
              <a:cs typeface="Nixie One"/>
              <a:sym typeface="Nixie One"/>
            </a:endParaRPr>
          </a:p>
        </p:txBody>
      </p:sp>
    </p:spTree>
    <p:extLst>
      <p:ext uri="{BB962C8B-B14F-4D97-AF65-F5344CB8AC3E}">
        <p14:creationId xmlns:p14="http://schemas.microsoft.com/office/powerpoint/2010/main" val="157625557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rtl="0">
              <a:spcBef>
                <a:spcPts val="0"/>
              </a:spcBef>
              <a:buNone/>
            </a:pPr>
            <a:r>
              <a:rPr lang="en-US" dirty="0" smtClean="0"/>
              <a:t>Let’s Practice: </a:t>
            </a:r>
            <a:br>
              <a:rPr lang="en-US" dirty="0" smtClean="0"/>
            </a:br>
            <a:r>
              <a:rPr lang="en-US" dirty="0" smtClean="0"/>
              <a:t>I’ll model – Then </a:t>
            </a:r>
            <a:r>
              <a:rPr lang="en-US" dirty="0"/>
              <a:t>y</a:t>
            </a:r>
            <a:r>
              <a:rPr lang="en-US" dirty="0" smtClean="0"/>
              <a:t>our turn</a:t>
            </a:r>
            <a:endParaRPr lang="en" dirty="0"/>
          </a:p>
        </p:txBody>
      </p:sp>
      <p:grpSp>
        <p:nvGrpSpPr>
          <p:cNvPr id="112" name="Shape 112"/>
          <p:cNvGrpSpPr/>
          <p:nvPr/>
        </p:nvGrpSpPr>
        <p:grpSpPr>
          <a:xfrm>
            <a:off x="333622" y="861852"/>
            <a:ext cx="366457" cy="366436"/>
            <a:chOff x="1923675" y="1633650"/>
            <a:chExt cx="436000" cy="435975"/>
          </a:xfrm>
        </p:grpSpPr>
        <p:sp>
          <p:nvSpPr>
            <p:cNvPr id="113" name="Shape 113"/>
            <p:cNvSpPr/>
            <p:nvPr/>
          </p:nvSpPr>
          <p:spPr>
            <a:xfrm>
              <a:off x="2209250" y="1633650"/>
              <a:ext cx="150425" cy="150425"/>
            </a:xfrm>
            <a:custGeom>
              <a:avLst/>
              <a:gdLst/>
              <a:ahLst/>
              <a:cxnLst/>
              <a:rect l="0" t="0" r="0" b="0"/>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4" name="Shape 114"/>
            <p:cNvSpPr/>
            <p:nvPr/>
          </p:nvSpPr>
          <p:spPr>
            <a:xfrm>
              <a:off x="2019900" y="1757250"/>
              <a:ext cx="261825" cy="261850"/>
            </a:xfrm>
            <a:custGeom>
              <a:avLst/>
              <a:gdLst/>
              <a:ahLst/>
              <a:cxnLst/>
              <a:rect l="0" t="0" r="0" b="0"/>
              <a:pathLst>
                <a:path w="10473" h="10474" fill="none" extrusionOk="0">
                  <a:moveTo>
                    <a:pt x="10473" y="1"/>
                  </a:moveTo>
                  <a:lnTo>
                    <a:pt x="0" y="10473"/>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5" name="Shape 115"/>
            <p:cNvSpPr/>
            <p:nvPr/>
          </p:nvSpPr>
          <p:spPr>
            <a:xfrm>
              <a:off x="1923675" y="1681150"/>
              <a:ext cx="388500" cy="388475"/>
            </a:xfrm>
            <a:custGeom>
              <a:avLst/>
              <a:gdLst/>
              <a:ahLst/>
              <a:cxnLst/>
              <a:rect l="0" t="0" r="0" b="0"/>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6" name="Shape 116"/>
            <p:cNvSpPr/>
            <p:nvPr/>
          </p:nvSpPr>
          <p:spPr>
            <a:xfrm>
              <a:off x="1974225" y="1711575"/>
              <a:ext cx="261825" cy="261850"/>
            </a:xfrm>
            <a:custGeom>
              <a:avLst/>
              <a:gdLst/>
              <a:ahLst/>
              <a:cxnLst/>
              <a:rect l="0" t="0" r="0" b="0"/>
              <a:pathLst>
                <a:path w="10473" h="10474" fill="none" extrusionOk="0">
                  <a:moveTo>
                    <a:pt x="0" y="10474"/>
                  </a:moveTo>
                  <a:lnTo>
                    <a:pt x="10473" y="1"/>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7" name="Shape 117"/>
            <p:cNvSpPr/>
            <p:nvPr/>
          </p:nvSpPr>
          <p:spPr>
            <a:xfrm>
              <a:off x="1934650" y="2014200"/>
              <a:ext cx="44475" cy="44475"/>
            </a:xfrm>
            <a:custGeom>
              <a:avLst/>
              <a:gdLst/>
              <a:ahLst/>
              <a:cxnLst/>
              <a:rect l="0" t="0" r="0" b="0"/>
              <a:pathLst>
                <a:path w="1779" h="1779" fill="none" extrusionOk="0">
                  <a:moveTo>
                    <a:pt x="1778" y="1778"/>
                  </a:moveTo>
                  <a:lnTo>
                    <a:pt x="0" y="0"/>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8" name="Shape 118"/>
            <p:cNvSpPr/>
            <p:nvPr/>
          </p:nvSpPr>
          <p:spPr>
            <a:xfrm>
              <a:off x="1944375" y="1947225"/>
              <a:ext cx="101725" cy="101700"/>
            </a:xfrm>
            <a:custGeom>
              <a:avLst/>
              <a:gdLst/>
              <a:ahLst/>
              <a:cxnLst/>
              <a:rect l="0" t="0" r="0" b="0"/>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85" y="6087221"/>
            <a:ext cx="1188030" cy="823788"/>
          </a:xfrm>
          <a:prstGeom prst="rect">
            <a:avLst/>
          </a:prstGeom>
        </p:spPr>
      </p:pic>
      <p:sp>
        <p:nvSpPr>
          <p:cNvPr id="24" name="Text Placeholder 1"/>
          <p:cNvSpPr>
            <a:spLocks noGrp="1"/>
          </p:cNvSpPr>
          <p:nvPr>
            <p:ph type="body" idx="1"/>
          </p:nvPr>
        </p:nvSpPr>
        <p:spPr>
          <a:xfrm>
            <a:off x="1556175" y="1705736"/>
            <a:ext cx="6031800" cy="605100"/>
          </a:xfrm>
        </p:spPr>
        <p:txBody>
          <a:bodyPr/>
          <a:lstStyle/>
          <a:p>
            <a:pPr algn="ctr">
              <a:buNone/>
            </a:pPr>
            <a:r>
              <a:rPr lang="en-US" sz="6000" dirty="0" smtClean="0"/>
              <a:t>Guided Notes Maker</a:t>
            </a:r>
          </a:p>
        </p:txBody>
      </p:sp>
      <p:sp>
        <p:nvSpPr>
          <p:cNvPr id="25" name="Rectangle 24"/>
          <p:cNvSpPr/>
          <p:nvPr/>
        </p:nvSpPr>
        <p:spPr>
          <a:xfrm>
            <a:off x="436520" y="4434464"/>
            <a:ext cx="8547657" cy="523220"/>
          </a:xfrm>
          <a:prstGeom prst="rect">
            <a:avLst/>
          </a:prstGeom>
        </p:spPr>
        <p:txBody>
          <a:bodyPr wrap="none">
            <a:spAutoFit/>
          </a:bodyPr>
          <a:lstStyle/>
          <a:p>
            <a:r>
              <a:rPr lang="en-US" sz="2800" dirty="0"/>
              <a:t>https://</a:t>
            </a:r>
            <a:r>
              <a:rPr lang="en-US" sz="2800" dirty="0" err="1"/>
              <a:t>www.interventioncentral.org</a:t>
            </a:r>
            <a:r>
              <a:rPr lang="en-US" sz="2800" dirty="0"/>
              <a:t>/rti2/</a:t>
            </a:r>
            <a:r>
              <a:rPr lang="en-US" sz="2800" dirty="0" err="1"/>
              <a:t>guided_notes</a:t>
            </a:r>
            <a:endParaRPr lang="en-US" sz="2800" dirty="0"/>
          </a:p>
        </p:txBody>
      </p:sp>
    </p:spTree>
    <p:extLst>
      <p:ext uri="{BB962C8B-B14F-4D97-AF65-F5344CB8AC3E}">
        <p14:creationId xmlns:p14="http://schemas.microsoft.com/office/powerpoint/2010/main" val="34655548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Guided Notes</a:t>
            </a:r>
            <a:endParaRPr lang="en-US" dirty="0"/>
          </a:p>
        </p:txBody>
      </p:sp>
      <p:sp>
        <p:nvSpPr>
          <p:cNvPr id="3" name="Text Placeholder 2"/>
          <p:cNvSpPr>
            <a:spLocks noGrp="1"/>
          </p:cNvSpPr>
          <p:nvPr>
            <p:ph type="body" idx="1"/>
          </p:nvPr>
        </p:nvSpPr>
        <p:spPr>
          <a:xfrm>
            <a:off x="963869" y="1709023"/>
            <a:ext cx="7726545" cy="3158699"/>
          </a:xfrm>
        </p:spPr>
        <p:txBody>
          <a:bodyPr/>
          <a:lstStyle/>
          <a:p>
            <a:pPr>
              <a:spcAft>
                <a:spcPts val="1200"/>
              </a:spcAft>
              <a:buNone/>
            </a:pPr>
            <a:r>
              <a:rPr lang="en-US" dirty="0" smtClean="0"/>
              <a:t>May be used with </a:t>
            </a:r>
            <a:r>
              <a:rPr lang="en-US" dirty="0"/>
              <a:t>any curriculum </a:t>
            </a:r>
            <a:r>
              <a:rPr lang="en-US" dirty="0" smtClean="0"/>
              <a:t>content, subject area, or age of learner. Suggestions include:</a:t>
            </a:r>
            <a:endParaRPr lang="en-US" dirty="0"/>
          </a:p>
          <a:p>
            <a:pPr marL="342900" indent="-342900">
              <a:spcAft>
                <a:spcPts val="1200"/>
              </a:spcAft>
            </a:pPr>
            <a:r>
              <a:rPr lang="en-US" dirty="0" smtClean="0"/>
              <a:t>Using the blanks to highlight/stress important content, </a:t>
            </a:r>
            <a:r>
              <a:rPr lang="en-US" smtClean="0"/>
              <a:t>key words; </a:t>
            </a:r>
            <a:endParaRPr lang="en-US" dirty="0"/>
          </a:p>
          <a:p>
            <a:pPr marL="342900" indent="-342900">
              <a:spcAft>
                <a:spcPts val="1200"/>
              </a:spcAft>
            </a:pPr>
            <a:r>
              <a:rPr lang="en-US" dirty="0" smtClean="0"/>
              <a:t>each </a:t>
            </a:r>
            <a:r>
              <a:rPr lang="en-US" dirty="0"/>
              <a:t>question can be answered with a </a:t>
            </a:r>
            <a:r>
              <a:rPr lang="en-US" b="1" dirty="0"/>
              <a:t>brief oral response </a:t>
            </a:r>
            <a:r>
              <a:rPr lang="en-US" b="1" dirty="0" smtClean="0"/>
              <a:t/>
            </a:r>
            <a:br>
              <a:rPr lang="en-US" b="1" dirty="0" smtClean="0"/>
            </a:br>
            <a:r>
              <a:rPr lang="en-US" dirty="0" smtClean="0"/>
              <a:t>(a single word or phrase, such as sight words or labeling diagrams); and </a:t>
            </a:r>
            <a:endParaRPr lang="en-US" dirty="0"/>
          </a:p>
          <a:p>
            <a:pPr marL="342900" indent="-342900">
              <a:spcAft>
                <a:spcPts val="1200"/>
              </a:spcAft>
            </a:pPr>
            <a:r>
              <a:rPr lang="en-US" dirty="0" smtClean="0"/>
              <a:t>the </a:t>
            </a:r>
            <a:r>
              <a:rPr lang="en-US" dirty="0"/>
              <a:t>material is suitable for a </a:t>
            </a:r>
            <a:r>
              <a:rPr lang="en-US" b="1" dirty="0"/>
              <a:t>lively </a:t>
            </a:r>
            <a:r>
              <a:rPr lang="en-US" b="1" dirty="0" smtClean="0"/>
              <a:t>pace</a:t>
            </a:r>
            <a:r>
              <a:rPr lang="en-US" dirty="0" smtClean="0"/>
              <a:t>. </a:t>
            </a:r>
            <a:endParaRPr lang="en-US" dirty="0"/>
          </a:p>
          <a:p>
            <a:pPr marL="342900" indent="-342900">
              <a:spcAft>
                <a:spcPts val="1200"/>
              </a:spcAft>
            </a:pPr>
            <a:endParaRPr lang="en-US" dirty="0"/>
          </a:p>
        </p:txBody>
      </p:sp>
    </p:spTree>
    <p:extLst>
      <p:ext uri="{BB962C8B-B14F-4D97-AF65-F5344CB8AC3E}">
        <p14:creationId xmlns:p14="http://schemas.microsoft.com/office/powerpoint/2010/main" val="7229758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US" dirty="0" smtClean="0"/>
              <a:t>Active Student Responding</a:t>
            </a:r>
            <a:endParaRPr lang="en" dirty="0"/>
          </a:p>
        </p:txBody>
      </p:sp>
      <p:sp>
        <p:nvSpPr>
          <p:cNvPr id="231" name="Shape 231"/>
          <p:cNvSpPr/>
          <p:nvPr/>
        </p:nvSpPr>
        <p:spPr>
          <a:xfrm>
            <a:off x="690968" y="2118500"/>
            <a:ext cx="2541300" cy="2541300"/>
          </a:xfrm>
          <a:prstGeom prst="ellipse">
            <a:avLst/>
          </a:prstGeom>
          <a:blipFill rotWithShape="1">
            <a:blip r:embed="rId3"/>
            <a:stretch>
              <a:fillRect/>
            </a:stretch>
          </a:blipFill>
          <a:ln w="76200" cap="flat" cmpd="sng">
            <a:solidFill>
              <a:srgbClr val="94BF6E"/>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3B8D61"/>
                </a:solidFill>
                <a:latin typeface="Nixie One"/>
                <a:ea typeface="Nixie One"/>
                <a:cs typeface="Nixie One"/>
                <a:sym typeface="Nixie One"/>
              </a:rPr>
              <a:t>Choral Responding</a:t>
            </a:r>
            <a:endParaRPr lang="en" sz="2000" b="1" dirty="0">
              <a:solidFill>
                <a:srgbClr val="3B8D61"/>
              </a:solidFill>
              <a:latin typeface="Nixie One"/>
              <a:ea typeface="Nixie One"/>
              <a:cs typeface="Nixie One"/>
              <a:sym typeface="Nixie One"/>
            </a:endParaRPr>
          </a:p>
        </p:txBody>
      </p:sp>
      <p:sp>
        <p:nvSpPr>
          <p:cNvPr id="232" name="Shape 232"/>
          <p:cNvSpPr/>
          <p:nvPr/>
        </p:nvSpPr>
        <p:spPr>
          <a:xfrm>
            <a:off x="6244432" y="2118500"/>
            <a:ext cx="2541300" cy="2541300"/>
          </a:xfrm>
          <a:prstGeom prst="ellipse">
            <a:avLst/>
          </a:prstGeom>
          <a:blipFill rotWithShape="1">
            <a:blip r:embed="rId4"/>
            <a:stretch>
              <a:fillRect/>
            </a:stretch>
          </a:blipFill>
          <a:ln w="76200" cap="flat" cmpd="sng">
            <a:solidFill>
              <a:schemeClr val="accent4">
                <a:lumMod val="60000"/>
                <a:lumOff val="4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rgbClr val="18637B"/>
                </a:solidFill>
                <a:latin typeface="Nixie One"/>
                <a:ea typeface="Nixie One"/>
                <a:cs typeface="Nixie One"/>
                <a:sym typeface="Nixie One"/>
              </a:rPr>
              <a:t>Guided</a:t>
            </a:r>
            <a:br>
              <a:rPr lang="en-US" sz="2000" b="1" dirty="0" smtClean="0">
                <a:solidFill>
                  <a:srgbClr val="18637B"/>
                </a:solidFill>
                <a:latin typeface="Nixie One"/>
                <a:ea typeface="Nixie One"/>
                <a:cs typeface="Nixie One"/>
                <a:sym typeface="Nixie One"/>
              </a:rPr>
            </a:br>
            <a:r>
              <a:rPr lang="en-US" sz="2000" b="1" dirty="0" smtClean="0">
                <a:solidFill>
                  <a:srgbClr val="18637B"/>
                </a:solidFill>
                <a:latin typeface="Nixie One"/>
                <a:ea typeface="Nixie One"/>
                <a:cs typeface="Nixie One"/>
                <a:sym typeface="Nixie One"/>
              </a:rPr>
              <a:t>Notes</a:t>
            </a:r>
            <a:endParaRPr lang="en" sz="2000" b="1" dirty="0">
              <a:solidFill>
                <a:srgbClr val="18637B"/>
              </a:solidFill>
              <a:latin typeface="Nixie One"/>
              <a:ea typeface="Nixie One"/>
              <a:cs typeface="Nixie One"/>
              <a:sym typeface="Nixie One"/>
            </a:endParaRPr>
          </a:p>
        </p:txBody>
      </p:sp>
      <p:grpSp>
        <p:nvGrpSpPr>
          <p:cNvPr id="233" name="Shape 233"/>
          <p:cNvGrpSpPr/>
          <p:nvPr/>
        </p:nvGrpSpPr>
        <p:grpSpPr>
          <a:xfrm>
            <a:off x="377058" y="931159"/>
            <a:ext cx="313910" cy="227819"/>
            <a:chOff x="3932350" y="3714775"/>
            <a:chExt cx="439650" cy="319075"/>
          </a:xfrm>
        </p:grpSpPr>
        <p:sp>
          <p:nvSpPr>
            <p:cNvPr id="234" name="Shape 234"/>
            <p:cNvSpPr/>
            <p:nvPr/>
          </p:nvSpPr>
          <p:spPr>
            <a:xfrm>
              <a:off x="3932350" y="3714775"/>
              <a:ext cx="439650" cy="319075"/>
            </a:xfrm>
            <a:custGeom>
              <a:avLst/>
              <a:gdLst/>
              <a:ahLst/>
              <a:cxnLst/>
              <a:rect l="0" t="0" r="0" b="0"/>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5" name="Shape 235"/>
            <p:cNvSpPr/>
            <p:nvPr/>
          </p:nvSpPr>
          <p:spPr>
            <a:xfrm>
              <a:off x="39701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6" name="Shape 236"/>
            <p:cNvSpPr/>
            <p:nvPr/>
          </p:nvSpPr>
          <p:spPr>
            <a:xfrm>
              <a:off x="4278800" y="3862750"/>
              <a:ext cx="77350" cy="132750"/>
            </a:xfrm>
            <a:custGeom>
              <a:avLst/>
              <a:gdLst/>
              <a:ahLst/>
              <a:cxnLst/>
              <a:rect l="0" t="0" r="0" b="0"/>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7" name="Shape 237"/>
            <p:cNvSpPr/>
            <p:nvPr/>
          </p:nvSpPr>
          <p:spPr>
            <a:xfrm>
              <a:off x="4073000" y="3716600"/>
              <a:ext cx="77350" cy="278900"/>
            </a:xfrm>
            <a:custGeom>
              <a:avLst/>
              <a:gdLst/>
              <a:ahLst/>
              <a:cxnLst/>
              <a:rect l="0" t="0" r="0" b="0"/>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8" name="Shape 238"/>
            <p:cNvSpPr/>
            <p:nvPr/>
          </p:nvSpPr>
          <p:spPr>
            <a:xfrm>
              <a:off x="4175900" y="3787250"/>
              <a:ext cx="77350" cy="208250"/>
            </a:xfrm>
            <a:custGeom>
              <a:avLst/>
              <a:gdLst/>
              <a:ahLst/>
              <a:cxnLst/>
              <a:rect l="0" t="0" r="0" b="0"/>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6" name="Shape 231"/>
          <p:cNvSpPr/>
          <p:nvPr/>
        </p:nvSpPr>
        <p:spPr>
          <a:xfrm>
            <a:off x="3457839" y="2118500"/>
            <a:ext cx="2541300" cy="2541300"/>
          </a:xfrm>
          <a:prstGeom prst="ellipse">
            <a:avLst/>
          </a:prstGeom>
          <a:blipFill rotWithShape="1">
            <a:blip r:embed="rId5"/>
            <a:stretch>
              <a:fillRect/>
            </a:stretch>
          </a:blipFill>
          <a:ln w="76200" cap="flat" cmpd="sng">
            <a:solidFill>
              <a:schemeClr val="accent4">
                <a:lumMod val="50000"/>
              </a:schemeClr>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b="1" dirty="0" smtClean="0">
                <a:solidFill>
                  <a:schemeClr val="bg1"/>
                </a:solidFill>
                <a:latin typeface="Nixie One"/>
                <a:ea typeface="Nixie One"/>
                <a:cs typeface="Nixie One"/>
                <a:sym typeface="Nixie One"/>
              </a:rPr>
              <a:t>Response Cards</a:t>
            </a:r>
            <a:endParaRPr lang="en" sz="2000" b="1" dirty="0">
              <a:solidFill>
                <a:schemeClr val="bg1"/>
              </a:solidFill>
              <a:latin typeface="Nixie One"/>
              <a:ea typeface="Nixie One"/>
              <a:cs typeface="Nixie One"/>
              <a:sym typeface="Nixie One"/>
            </a:endParaRPr>
          </a:p>
        </p:txBody>
      </p:sp>
    </p:spTree>
    <p:extLst>
      <p:ext uri="{BB962C8B-B14F-4D97-AF65-F5344CB8AC3E}">
        <p14:creationId xmlns:p14="http://schemas.microsoft.com/office/powerpoint/2010/main" val="34304514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Shape 406"/>
          <p:cNvSpPr txBox="1">
            <a:spLocks noGrp="1"/>
          </p:cNvSpPr>
          <p:nvPr>
            <p:ph type="subTitle" idx="4294967295"/>
          </p:nvPr>
        </p:nvSpPr>
        <p:spPr>
          <a:xfrm>
            <a:off x="685800" y="505225"/>
            <a:ext cx="7884600" cy="3810299"/>
          </a:xfrm>
          <a:prstGeom prst="rect">
            <a:avLst/>
          </a:prstGeom>
        </p:spPr>
        <p:txBody>
          <a:bodyPr lIns="91425" tIns="91425" rIns="91425" bIns="91425" anchor="ctr" anchorCtr="0">
            <a:noAutofit/>
          </a:bodyPr>
          <a:lstStyle/>
          <a:p>
            <a:pPr lvl="0" rtl="0">
              <a:spcBef>
                <a:spcPts val="0"/>
              </a:spcBef>
              <a:buClr>
                <a:schemeClr val="dk1"/>
              </a:buClr>
              <a:buSzPct val="61111"/>
              <a:buFont typeface="Arial"/>
              <a:buNone/>
            </a:pPr>
            <a:r>
              <a:rPr lang="en" sz="1800" b="1" dirty="0" smtClean="0">
                <a:solidFill>
                  <a:schemeClr val="lt1"/>
                </a:solidFill>
                <a:latin typeface="Roboto Slab"/>
                <a:ea typeface="Roboto Slab"/>
                <a:cs typeface="Roboto Slab"/>
                <a:sym typeface="Roboto Slab"/>
              </a:rPr>
              <a:t> </a:t>
            </a:r>
            <a:endParaRPr lang="en-US" sz="1800" b="1" dirty="0" smtClean="0">
              <a:solidFill>
                <a:schemeClr val="lt1"/>
              </a:solidFill>
              <a:latin typeface="Roboto Slab"/>
              <a:ea typeface="Roboto Slab"/>
              <a:cs typeface="Roboto Slab"/>
              <a:sym typeface="Roboto Slab"/>
            </a:endParaRPr>
          </a:p>
          <a:p>
            <a:pPr lvl="0" rtl="0">
              <a:spcBef>
                <a:spcPts val="0"/>
              </a:spcBef>
              <a:buClr>
                <a:schemeClr val="dk1"/>
              </a:buClr>
              <a:buSzPct val="61111"/>
              <a:buFont typeface="Arial"/>
              <a:buNone/>
            </a:pPr>
            <a:endParaRPr lang="en-US" sz="1800" b="1" dirty="0">
              <a:solidFill>
                <a:schemeClr val="lt1"/>
              </a:solidFill>
              <a:latin typeface="Roboto Slab"/>
              <a:ea typeface="Roboto Slab"/>
              <a:cs typeface="Roboto Slab"/>
              <a:sym typeface="Roboto Slab"/>
            </a:endParaRPr>
          </a:p>
          <a:p>
            <a:pPr lvl="0" rtl="0">
              <a:spcBef>
                <a:spcPts val="0"/>
              </a:spcBef>
              <a:buClr>
                <a:schemeClr val="dk1"/>
              </a:buClr>
              <a:buSzPct val="61111"/>
              <a:buFont typeface="Arial"/>
              <a:buNone/>
            </a:pPr>
            <a:endParaRPr lang="en-US" sz="1800" b="1" dirty="0" smtClean="0">
              <a:solidFill>
                <a:schemeClr val="lt1"/>
              </a:solidFill>
              <a:latin typeface="Roboto Slab"/>
              <a:ea typeface="Roboto Slab"/>
              <a:cs typeface="Roboto Slab"/>
              <a:sym typeface="Roboto Slab"/>
            </a:endParaRPr>
          </a:p>
          <a:p>
            <a:pPr lvl="0" rtl="0">
              <a:spcBef>
                <a:spcPts val="0"/>
              </a:spcBef>
              <a:buClr>
                <a:schemeClr val="dk1"/>
              </a:buClr>
              <a:buSzPct val="61111"/>
              <a:buFont typeface="Arial"/>
              <a:buNone/>
            </a:pPr>
            <a:r>
              <a:rPr lang="en" sz="3600" b="1" dirty="0" smtClean="0">
                <a:solidFill>
                  <a:srgbClr val="FFFFFF"/>
                </a:solidFill>
              </a:rPr>
              <a:t>Any </a:t>
            </a:r>
            <a:r>
              <a:rPr lang="en-US" sz="3600" b="1" dirty="0" smtClean="0">
                <a:solidFill>
                  <a:srgbClr val="FFFFFF"/>
                </a:solidFill>
              </a:rPr>
              <a:t> </a:t>
            </a:r>
            <a:r>
              <a:rPr lang="en" sz="3600" b="1" dirty="0" smtClean="0">
                <a:solidFill>
                  <a:srgbClr val="FFFFFF"/>
                </a:solidFill>
              </a:rPr>
              <a:t>questions?</a:t>
            </a:r>
            <a:endParaRPr lang="en-US" sz="3600" b="1" dirty="0">
              <a:solidFill>
                <a:srgbClr val="FFFFFF"/>
              </a:solidFill>
            </a:endParaRPr>
          </a:p>
          <a:p>
            <a:pPr lvl="0" rtl="0">
              <a:spcBef>
                <a:spcPts val="0"/>
              </a:spcBef>
              <a:buClr>
                <a:schemeClr val="dk1"/>
              </a:buClr>
              <a:buSzPct val="61111"/>
              <a:buFont typeface="Arial"/>
              <a:buNone/>
            </a:pPr>
            <a:endParaRPr lang="en-US" sz="3600" b="1" dirty="0" smtClean="0">
              <a:solidFill>
                <a:srgbClr val="FFFFFF"/>
              </a:solidFill>
            </a:endParaRPr>
          </a:p>
          <a:p>
            <a:pPr lvl="0" rtl="0">
              <a:spcBef>
                <a:spcPts val="0"/>
              </a:spcBef>
              <a:buClr>
                <a:schemeClr val="dk1"/>
              </a:buClr>
              <a:buSzPct val="61111"/>
              <a:buFont typeface="Arial"/>
              <a:buNone/>
            </a:pPr>
            <a:endParaRPr lang="en-US" sz="3600" b="1" dirty="0">
              <a:solidFill>
                <a:srgbClr val="FFFFFF"/>
              </a:solidFill>
            </a:endParaRPr>
          </a:p>
          <a:p>
            <a:pPr lvl="0" rtl="0">
              <a:spcBef>
                <a:spcPts val="0"/>
              </a:spcBef>
              <a:buClr>
                <a:schemeClr val="dk1"/>
              </a:buClr>
              <a:buSzPct val="61111"/>
              <a:buFont typeface="Arial"/>
              <a:buNone/>
            </a:pPr>
            <a:endParaRPr lang="en-US" sz="3600" b="1" dirty="0" smtClean="0">
              <a:solidFill>
                <a:srgbClr val="FFFFFF"/>
              </a:solidFill>
            </a:endParaRPr>
          </a:p>
          <a:p>
            <a:pPr lvl="0" rtl="0">
              <a:spcBef>
                <a:spcPts val="0"/>
              </a:spcBef>
              <a:buClr>
                <a:schemeClr val="dk1"/>
              </a:buClr>
              <a:buSzPct val="61111"/>
              <a:buFont typeface="Arial"/>
              <a:buNone/>
            </a:pPr>
            <a:endParaRPr lang="en" sz="3600" b="1" dirty="0">
              <a:solidFill>
                <a:srgbClr val="FFFFFF"/>
              </a:solidFill>
            </a:endParaRPr>
          </a:p>
        </p:txBody>
      </p:sp>
      <p:sp>
        <p:nvSpPr>
          <p:cNvPr id="2" name="TextBox 1"/>
          <p:cNvSpPr txBox="1"/>
          <p:nvPr/>
        </p:nvSpPr>
        <p:spPr>
          <a:xfrm rot="19724190">
            <a:off x="1100667" y="979868"/>
            <a:ext cx="1975556" cy="523220"/>
          </a:xfrm>
          <a:prstGeom prst="rect">
            <a:avLst/>
          </a:prstGeom>
          <a:noFill/>
        </p:spPr>
        <p:txBody>
          <a:bodyPr wrap="square" rtlCol="0">
            <a:spAutoFit/>
          </a:bodyPr>
          <a:lstStyle/>
          <a:p>
            <a:pPr algn="ctr"/>
            <a:r>
              <a:rPr lang="en-US" sz="2800" dirty="0" smtClean="0">
                <a:solidFill>
                  <a:srgbClr val="FFFFFF"/>
                </a:solidFill>
                <a:latin typeface="Comic Sans MS"/>
                <a:cs typeface="Comic Sans MS"/>
              </a:rPr>
              <a:t>more</a:t>
            </a:r>
            <a:endParaRPr lang="en-US" sz="2800" dirty="0">
              <a:solidFill>
                <a:srgbClr val="FFFFFF"/>
              </a:solidFill>
              <a:latin typeface="Comic Sans MS"/>
              <a:cs typeface="Comic Sans MS"/>
            </a:endParaRPr>
          </a:p>
        </p:txBody>
      </p:sp>
      <p:sp>
        <p:nvSpPr>
          <p:cNvPr id="4" name="Shape 406"/>
          <p:cNvSpPr txBox="1">
            <a:spLocks/>
          </p:cNvSpPr>
          <p:nvPr/>
        </p:nvSpPr>
        <p:spPr>
          <a:xfrm>
            <a:off x="4301755" y="3135489"/>
            <a:ext cx="4799911" cy="1180035"/>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114454"/>
              </a:buClr>
              <a:buSzPct val="100000"/>
              <a:buFont typeface="Nixie One"/>
              <a:buChar char="▪"/>
              <a:defRPr sz="3000" b="0" i="0" u="none" strike="noStrike" cap="none">
                <a:solidFill>
                  <a:srgbClr val="114454"/>
                </a:solidFill>
                <a:latin typeface="Nixie One"/>
                <a:ea typeface="Nixie One"/>
                <a:cs typeface="Nixie One"/>
                <a:sym typeface="Nixie One"/>
              </a:defRPr>
            </a:lvl1pPr>
            <a:lvl2pPr marR="0" lvl="1" algn="l" rtl="0">
              <a:lnSpc>
                <a:spcPct val="100000"/>
              </a:lnSpc>
              <a:spcBef>
                <a:spcPts val="480"/>
              </a:spcBef>
              <a:spcAft>
                <a:spcPts val="0"/>
              </a:spcAft>
              <a:buClr>
                <a:srgbClr val="114454"/>
              </a:buClr>
              <a:buSzPct val="100000"/>
              <a:buFont typeface="Nixie One"/>
              <a:buChar char="▫"/>
              <a:defRPr sz="2400" b="0" i="0" u="none" strike="noStrike" cap="none">
                <a:solidFill>
                  <a:srgbClr val="114454"/>
                </a:solidFill>
                <a:latin typeface="Nixie One"/>
                <a:ea typeface="Nixie One"/>
                <a:cs typeface="Nixie One"/>
                <a:sym typeface="Nixie One"/>
              </a:defRPr>
            </a:lvl2pPr>
            <a:lvl3pPr marR="0" lvl="2" algn="l" rtl="0">
              <a:lnSpc>
                <a:spcPct val="100000"/>
              </a:lnSpc>
              <a:spcBef>
                <a:spcPts val="480"/>
              </a:spcBef>
              <a:spcAft>
                <a:spcPts val="0"/>
              </a:spcAft>
              <a:buClr>
                <a:srgbClr val="114454"/>
              </a:buClr>
              <a:buSzPct val="100000"/>
              <a:buFont typeface="Nixie One"/>
              <a:buNone/>
              <a:defRPr sz="2400" b="0" i="0" u="none" strike="noStrike" cap="none">
                <a:solidFill>
                  <a:srgbClr val="114454"/>
                </a:solidFill>
                <a:latin typeface="Nixie One"/>
                <a:ea typeface="Nixie One"/>
                <a:cs typeface="Nixie One"/>
                <a:sym typeface="Nixie One"/>
              </a:defRPr>
            </a:lvl3pPr>
            <a:lvl4pPr marR="0" lvl="3"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4pPr>
            <a:lvl5pPr marR="0" lvl="4"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5pPr>
            <a:lvl6pPr marR="0" lvl="5"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6pPr>
            <a:lvl7pPr marR="0" lvl="6"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7pPr>
            <a:lvl8pPr marR="0" lvl="7"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8pPr>
            <a:lvl9pPr marR="0" lvl="8" algn="l" rtl="0">
              <a:lnSpc>
                <a:spcPct val="100000"/>
              </a:lnSpc>
              <a:spcBef>
                <a:spcPts val="360"/>
              </a:spcBef>
              <a:spcAft>
                <a:spcPts val="0"/>
              </a:spcAft>
              <a:buClr>
                <a:srgbClr val="114454"/>
              </a:buClr>
              <a:buSzPct val="100000"/>
              <a:buFont typeface="Nixie One"/>
              <a:buNone/>
              <a:defRPr sz="1800" b="0" i="0" u="none" strike="noStrike" cap="none">
                <a:solidFill>
                  <a:srgbClr val="114454"/>
                </a:solidFill>
                <a:latin typeface="Nixie One"/>
                <a:ea typeface="Nixie One"/>
                <a:cs typeface="Nixie One"/>
                <a:sym typeface="Nixie One"/>
              </a:defRPr>
            </a:lvl9pPr>
          </a:lstStyle>
          <a:p>
            <a:pPr>
              <a:spcBef>
                <a:spcPts val="0"/>
              </a:spcBef>
              <a:buClr>
                <a:schemeClr val="dk1"/>
              </a:buClr>
              <a:buSzPct val="61111"/>
              <a:buFont typeface="Arial"/>
              <a:buNone/>
            </a:pPr>
            <a:r>
              <a:rPr lang="en-US" sz="3600" b="1" dirty="0" smtClean="0">
                <a:solidFill>
                  <a:schemeClr val="accent3">
                    <a:lumMod val="60000"/>
                    <a:lumOff val="40000"/>
                  </a:schemeClr>
                </a:solidFill>
              </a:rPr>
              <a:t>Time for a break!</a:t>
            </a:r>
            <a:endParaRPr lang="en" sz="3600" b="1" dirty="0">
              <a:solidFill>
                <a:schemeClr val="accent3">
                  <a:lumMod val="60000"/>
                  <a:lumOff val="40000"/>
                </a:schemeClr>
              </a:solidFill>
            </a:endParaRPr>
          </a:p>
        </p:txBody>
      </p:sp>
    </p:spTree>
    <p:extLst>
      <p:ext uri="{BB962C8B-B14F-4D97-AF65-F5344CB8AC3E}">
        <p14:creationId xmlns:p14="http://schemas.microsoft.com/office/powerpoint/2010/main" val="31063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p:nvPr/>
        </p:nvSpPr>
        <p:spPr>
          <a:xfrm>
            <a:off x="4024993" y="524515"/>
            <a:ext cx="4792436" cy="389862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114454"/>
          </a:solidFill>
          <a:ln w="19050" cap="flat" cmpd="sng">
            <a:solidFill>
              <a:srgbClr val="18637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0" name="Shape 400"/>
          <p:cNvSpPr/>
          <p:nvPr/>
        </p:nvSpPr>
        <p:spPr>
          <a:xfrm>
            <a:off x="4546901" y="1070550"/>
            <a:ext cx="4002300" cy="2555699"/>
          </a:xfrm>
          <a:prstGeom prst="rect">
            <a:avLst/>
          </a:prstGeom>
          <a:solidFill>
            <a:srgbClr val="F3F3F3"/>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000">
                <a:solidFill>
                  <a:srgbClr val="999999"/>
                </a:solidFill>
                <a:latin typeface="Nixie One"/>
                <a:ea typeface="Nixie One"/>
                <a:cs typeface="Nixie One"/>
                <a:sym typeface="Nixie One"/>
              </a:rPr>
              <a:t>Place your screenshot here</a:t>
            </a:r>
          </a:p>
        </p:txBody>
      </p:sp>
      <p:sp>
        <p:nvSpPr>
          <p:cNvPr id="401" name="Shape 401"/>
          <p:cNvSpPr txBox="1">
            <a:spLocks noGrp="1"/>
          </p:cNvSpPr>
          <p:nvPr>
            <p:ph type="body" idx="4294967295"/>
          </p:nvPr>
        </p:nvSpPr>
        <p:spPr>
          <a:xfrm>
            <a:off x="424400" y="368421"/>
            <a:ext cx="3506099" cy="3485278"/>
          </a:xfrm>
          <a:prstGeom prst="rect">
            <a:avLst/>
          </a:prstGeom>
        </p:spPr>
        <p:txBody>
          <a:bodyPr lIns="91425" tIns="91425" rIns="91425" bIns="91425" anchor="ctr" anchorCtr="0">
            <a:noAutofit/>
          </a:bodyPr>
          <a:lstStyle/>
          <a:p>
            <a:pPr lvl="0">
              <a:spcBef>
                <a:spcPts val="0"/>
              </a:spcBef>
              <a:buNone/>
            </a:pPr>
            <a:r>
              <a:rPr lang="en-US" sz="1800" b="1" dirty="0">
                <a:solidFill>
                  <a:srgbClr val="18637B"/>
                </a:solidFill>
                <a:latin typeface="+mj-lt"/>
                <a:ea typeface="Roboto Slab"/>
                <a:cs typeface="Roboto Slab"/>
                <a:sym typeface="Roboto Slab"/>
              </a:rPr>
              <a:t>Teacher-directed small group</a:t>
            </a:r>
            <a:endParaRPr lang="en-US" sz="2000" dirty="0">
              <a:latin typeface="Calibri" panose="020F0502020204030204" pitchFamily="34" charset="0"/>
              <a:cs typeface="Calibri" panose="020F0502020204030204" pitchFamily="34" charset="0"/>
            </a:endParaRPr>
          </a:p>
          <a:p>
            <a:pPr marL="342900" lvl="1"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Focus attention on particular requirements of homogeneous groups</a:t>
            </a:r>
          </a:p>
          <a:p>
            <a:pPr marL="342900" lvl="1"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Groups are fluid</a:t>
            </a:r>
          </a:p>
          <a:p>
            <a:pPr marL="342900" lvl="1"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Groups are short term</a:t>
            </a:r>
          </a:p>
          <a:p>
            <a:pPr marL="342900" lvl="1" indent="-342900">
              <a:buFont typeface="Wingdings" panose="05000000000000000000" pitchFamily="2" charset="2"/>
              <a:buChar char="§"/>
            </a:pPr>
            <a:r>
              <a:rPr lang="en-US" sz="2000" dirty="0">
                <a:latin typeface="Calibri" panose="020F0502020204030204" pitchFamily="34" charset="0"/>
                <a:cs typeface="Calibri" panose="020F0502020204030204" pitchFamily="34" charset="0"/>
              </a:rPr>
              <a:t>Uses same procedures as whole-class instruction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060" y="726510"/>
            <a:ext cx="4377847" cy="289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52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title"/>
          </p:nvPr>
        </p:nvSpPr>
        <p:spPr>
          <a:xfrm>
            <a:off x="1146025" y="530725"/>
            <a:ext cx="3208799" cy="1028700"/>
          </a:xfrm>
          <a:prstGeom prst="rect">
            <a:avLst/>
          </a:prstGeom>
        </p:spPr>
        <p:txBody>
          <a:bodyPr lIns="91425" tIns="91425" rIns="91425" bIns="91425" anchor="ctr" anchorCtr="0">
            <a:noAutofit/>
          </a:bodyPr>
          <a:lstStyle/>
          <a:p>
            <a:pPr lvl="0">
              <a:spcBef>
                <a:spcPts val="0"/>
              </a:spcBef>
              <a:buNone/>
            </a:pPr>
            <a:r>
              <a:rPr lang="en" dirty="0">
                <a:latin typeface="+mj-lt"/>
              </a:rPr>
              <a:t>Student-directed small group</a:t>
            </a:r>
          </a:p>
        </p:txBody>
      </p:sp>
      <p:sp>
        <p:nvSpPr>
          <p:cNvPr id="178" name="Shape 178"/>
          <p:cNvSpPr txBox="1">
            <a:spLocks noGrp="1"/>
          </p:cNvSpPr>
          <p:nvPr>
            <p:ph type="body" idx="2"/>
          </p:nvPr>
        </p:nvSpPr>
        <p:spPr>
          <a:xfrm>
            <a:off x="4744044" y="530725"/>
            <a:ext cx="4187685" cy="4519256"/>
          </a:xfrm>
          <a:prstGeom prst="rect">
            <a:avLst/>
          </a:prstGeom>
        </p:spPr>
        <p:txBody>
          <a:bodyPr lIns="91425" tIns="91425" rIns="91425" bIns="91425" anchor="t" anchorCtr="0">
            <a:noAutofit/>
          </a:bodyPr>
          <a:lstStyle/>
          <a:p>
            <a:pPr marL="342900" indent="-342900"/>
            <a:r>
              <a:rPr lang="en-US" dirty="0">
                <a:latin typeface="Calibri" panose="020F0502020204030204" pitchFamily="34" charset="0"/>
                <a:cs typeface="Calibri" panose="020F0502020204030204" pitchFamily="34" charset="0"/>
              </a:rPr>
              <a:t>Groups are heterogeneous and fluid</a:t>
            </a:r>
          </a:p>
          <a:p>
            <a:pPr marL="342900" indent="-342900"/>
            <a:r>
              <a:rPr lang="en-US" dirty="0">
                <a:latin typeface="Calibri" panose="020F0502020204030204" pitchFamily="34" charset="0"/>
                <a:cs typeface="Calibri" panose="020F0502020204030204" pitchFamily="34" charset="0"/>
              </a:rPr>
              <a:t>Students develop personal responsibility for learning</a:t>
            </a:r>
          </a:p>
          <a:p>
            <a:pPr marL="342900" indent="-342900"/>
            <a:r>
              <a:rPr lang="en-US" dirty="0">
                <a:latin typeface="Calibri" panose="020F0502020204030204" pitchFamily="34" charset="0"/>
                <a:cs typeface="Calibri" panose="020F0502020204030204" pitchFamily="34" charset="0"/>
              </a:rPr>
              <a:t>Small groups provide opportunities for cooperative learning</a:t>
            </a:r>
          </a:p>
          <a:p>
            <a:pPr marL="342900" indent="-342900"/>
            <a:r>
              <a:rPr lang="en-US" dirty="0">
                <a:latin typeface="Calibri" panose="020F0502020204030204" pitchFamily="34" charset="0"/>
                <a:cs typeface="Calibri" panose="020F0502020204030204" pitchFamily="34" charset="0"/>
              </a:rPr>
              <a:t>Teacher structures the group by:</a:t>
            </a:r>
          </a:p>
          <a:p>
            <a:pPr marL="822960" lvl="4" indent="-342900">
              <a:buFont typeface="Arial" panose="020B0604020202020204" pitchFamily="34" charset="0"/>
              <a:buChar char="•"/>
            </a:pPr>
            <a:r>
              <a:rPr lang="en-US" dirty="0">
                <a:latin typeface="Calibri" panose="020F0502020204030204" pitchFamily="34" charset="0"/>
                <a:cs typeface="Calibri" panose="020F0502020204030204" pitchFamily="34" charset="0"/>
              </a:rPr>
              <a:t>Naming group leader</a:t>
            </a:r>
          </a:p>
          <a:p>
            <a:pPr marL="822960" lvl="4" indent="-342900">
              <a:buFont typeface="Arial" panose="020B0604020202020204" pitchFamily="34" charset="0"/>
              <a:buChar char="•"/>
            </a:pPr>
            <a:r>
              <a:rPr lang="en-US" dirty="0">
                <a:latin typeface="Calibri" panose="020F0502020204030204" pitchFamily="34" charset="0"/>
                <a:cs typeface="Calibri" panose="020F0502020204030204" pitchFamily="34" charset="0"/>
              </a:rPr>
              <a:t>Providing explicit instructions</a:t>
            </a:r>
          </a:p>
          <a:p>
            <a:pPr marL="822960" lvl="4" indent="-342900">
              <a:buFont typeface="Arial" panose="020B0604020202020204" pitchFamily="34" charset="0"/>
              <a:buChar char="•"/>
            </a:pPr>
            <a:r>
              <a:rPr lang="en-US" dirty="0">
                <a:latin typeface="Calibri" panose="020F0502020204030204" pitchFamily="34" charset="0"/>
                <a:cs typeface="Calibri" panose="020F0502020204030204" pitchFamily="34" charset="0"/>
              </a:rPr>
              <a:t>Guiding students to set group norms</a:t>
            </a:r>
          </a:p>
          <a:p>
            <a:pPr marL="822960" lvl="4" indent="-342900">
              <a:buFont typeface="Arial" panose="020B0604020202020204" pitchFamily="34" charset="0"/>
              <a:buChar char="•"/>
            </a:pPr>
            <a:r>
              <a:rPr lang="en-US" dirty="0">
                <a:latin typeface="Calibri" panose="020F0502020204030204" pitchFamily="34" charset="0"/>
                <a:cs typeface="Calibri" panose="020F0502020204030204" pitchFamily="34" charset="0"/>
              </a:rPr>
              <a:t>Setting goal for group to accomplish</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36"/>
          <a:stretch/>
        </p:blipFill>
        <p:spPr>
          <a:xfrm>
            <a:off x="221443" y="1554586"/>
            <a:ext cx="4334228" cy="3584075"/>
          </a:xfrm>
          <a:prstGeom prst="rect">
            <a:avLst/>
          </a:prstGeom>
        </p:spPr>
      </p:pic>
      <p:grpSp>
        <p:nvGrpSpPr>
          <p:cNvPr id="13" name="Shape 564"/>
          <p:cNvGrpSpPr/>
          <p:nvPr/>
        </p:nvGrpSpPr>
        <p:grpSpPr>
          <a:xfrm>
            <a:off x="428732" y="637015"/>
            <a:ext cx="119130" cy="270427"/>
            <a:chOff x="4747025" y="2332025"/>
            <a:chExt cx="166850" cy="378750"/>
          </a:xfrm>
        </p:grpSpPr>
        <p:sp>
          <p:nvSpPr>
            <p:cNvPr id="14" name="Shape 565"/>
            <p:cNvSpPr/>
            <p:nvPr/>
          </p:nvSpPr>
          <p:spPr>
            <a:xfrm>
              <a:off x="4747025" y="2427025"/>
              <a:ext cx="166850" cy="283750"/>
            </a:xfrm>
            <a:custGeom>
              <a:avLst/>
              <a:gdLst/>
              <a:ahLst/>
              <a:cxnLst/>
              <a:rect l="0" t="0" r="0" b="0"/>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566"/>
            <p:cNvSpPr/>
            <p:nvPr/>
          </p:nvSpPr>
          <p:spPr>
            <a:xfrm>
              <a:off x="4792100" y="2332025"/>
              <a:ext cx="76725" cy="84050"/>
            </a:xfrm>
            <a:custGeom>
              <a:avLst/>
              <a:gdLst/>
              <a:ahLst/>
              <a:cxnLst/>
              <a:rect l="0" t="0" r="0" b="0"/>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6" name="Shape 564"/>
          <p:cNvGrpSpPr/>
          <p:nvPr/>
        </p:nvGrpSpPr>
        <p:grpSpPr>
          <a:xfrm>
            <a:off x="669841" y="772228"/>
            <a:ext cx="119130" cy="270427"/>
            <a:chOff x="4747025" y="2332025"/>
            <a:chExt cx="166850" cy="378750"/>
          </a:xfrm>
        </p:grpSpPr>
        <p:sp>
          <p:nvSpPr>
            <p:cNvPr id="17" name="Shape 565"/>
            <p:cNvSpPr/>
            <p:nvPr/>
          </p:nvSpPr>
          <p:spPr>
            <a:xfrm>
              <a:off x="4747025" y="2427025"/>
              <a:ext cx="166850" cy="283750"/>
            </a:xfrm>
            <a:custGeom>
              <a:avLst/>
              <a:gdLst/>
              <a:ahLst/>
              <a:cxnLst/>
              <a:rect l="0" t="0" r="0" b="0"/>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Shape 566"/>
            <p:cNvSpPr/>
            <p:nvPr/>
          </p:nvSpPr>
          <p:spPr>
            <a:xfrm>
              <a:off x="4792100" y="2332025"/>
              <a:ext cx="76725" cy="84050"/>
            </a:xfrm>
            <a:custGeom>
              <a:avLst/>
              <a:gdLst/>
              <a:ahLst/>
              <a:cxnLst/>
              <a:rect l="0" t="0" r="0" b="0"/>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9" name="Shape 564"/>
          <p:cNvGrpSpPr/>
          <p:nvPr/>
        </p:nvGrpSpPr>
        <p:grpSpPr>
          <a:xfrm>
            <a:off x="215005" y="840058"/>
            <a:ext cx="119130" cy="270427"/>
            <a:chOff x="4747025" y="2332025"/>
            <a:chExt cx="166850" cy="378750"/>
          </a:xfrm>
        </p:grpSpPr>
        <p:sp>
          <p:nvSpPr>
            <p:cNvPr id="20" name="Shape 565"/>
            <p:cNvSpPr/>
            <p:nvPr/>
          </p:nvSpPr>
          <p:spPr>
            <a:xfrm>
              <a:off x="4747025" y="2427025"/>
              <a:ext cx="166850" cy="283750"/>
            </a:xfrm>
            <a:custGeom>
              <a:avLst/>
              <a:gdLst/>
              <a:ahLst/>
              <a:cxnLst/>
              <a:rect l="0" t="0" r="0" b="0"/>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566"/>
            <p:cNvSpPr/>
            <p:nvPr/>
          </p:nvSpPr>
          <p:spPr>
            <a:xfrm>
              <a:off x="4792100" y="2332025"/>
              <a:ext cx="76725" cy="84050"/>
            </a:xfrm>
            <a:custGeom>
              <a:avLst/>
              <a:gdLst/>
              <a:ahLst/>
              <a:cxnLst/>
              <a:rect l="0" t="0" r="0" b="0"/>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22" name="Shape 564"/>
          <p:cNvGrpSpPr/>
          <p:nvPr/>
        </p:nvGrpSpPr>
        <p:grpSpPr>
          <a:xfrm>
            <a:off x="446279" y="1005914"/>
            <a:ext cx="119130" cy="270427"/>
            <a:chOff x="4747025" y="2332025"/>
            <a:chExt cx="166850" cy="378750"/>
          </a:xfrm>
        </p:grpSpPr>
        <p:sp>
          <p:nvSpPr>
            <p:cNvPr id="23" name="Shape 565"/>
            <p:cNvSpPr/>
            <p:nvPr/>
          </p:nvSpPr>
          <p:spPr>
            <a:xfrm>
              <a:off x="4747025" y="2427025"/>
              <a:ext cx="166850" cy="283750"/>
            </a:xfrm>
            <a:custGeom>
              <a:avLst/>
              <a:gdLst/>
              <a:ahLst/>
              <a:cxnLst/>
              <a:rect l="0" t="0" r="0" b="0"/>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566"/>
            <p:cNvSpPr/>
            <p:nvPr/>
          </p:nvSpPr>
          <p:spPr>
            <a:xfrm>
              <a:off x="4792100" y="2332025"/>
              <a:ext cx="76725" cy="84050"/>
            </a:xfrm>
            <a:custGeom>
              <a:avLst/>
              <a:gdLst/>
              <a:ahLst/>
              <a:cxnLst/>
              <a:rect l="0" t="0" r="0" b="0"/>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2882331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1146025" y="494641"/>
            <a:ext cx="3208799" cy="1028700"/>
          </a:xfrm>
          <a:prstGeom prst="rect">
            <a:avLst/>
          </a:prstGeom>
        </p:spPr>
        <p:txBody>
          <a:bodyPr lIns="91425" tIns="91425" rIns="91425" bIns="91425" anchor="ctr" anchorCtr="0">
            <a:noAutofit/>
          </a:bodyPr>
          <a:lstStyle/>
          <a:p>
            <a:pPr lvl="0" rtl="0">
              <a:spcBef>
                <a:spcPts val="0"/>
              </a:spcBef>
              <a:buNone/>
            </a:pPr>
            <a:r>
              <a:rPr lang="en" dirty="0">
                <a:latin typeface="+mj-lt"/>
              </a:rPr>
              <a:t>Independent practice</a:t>
            </a:r>
          </a:p>
        </p:txBody>
      </p:sp>
      <p:sp>
        <p:nvSpPr>
          <p:cNvPr id="225" name="Shape 225"/>
          <p:cNvSpPr txBox="1">
            <a:spLocks noGrp="1"/>
          </p:cNvSpPr>
          <p:nvPr>
            <p:ph type="body" idx="1"/>
          </p:nvPr>
        </p:nvSpPr>
        <p:spPr>
          <a:xfrm>
            <a:off x="1021333" y="3094074"/>
            <a:ext cx="7675857" cy="1924735"/>
          </a:xfrm>
          <a:prstGeom prst="rect">
            <a:avLst/>
          </a:prstGeom>
          <a:solidFill>
            <a:srgbClr val="03415D">
              <a:alpha val="49000"/>
            </a:srgbClr>
          </a:solidFill>
        </p:spPr>
        <p:txBody>
          <a:bodyPr lIns="91425" tIns="91425" rIns="91425" bIns="91425" anchor="t" anchorCtr="0">
            <a:noAutofit/>
          </a:bodyPr>
          <a:lstStyle/>
          <a:p>
            <a:pPr marL="342900" indent="-342900">
              <a:buClr>
                <a:schemeClr val="bg1"/>
              </a:buClr>
            </a:pPr>
            <a:r>
              <a:rPr lang="en-US" sz="2400" dirty="0">
                <a:solidFill>
                  <a:schemeClr val="bg1"/>
                </a:solidFill>
                <a:latin typeface="Calibri" panose="020F0502020204030204" pitchFamily="34" charset="0"/>
                <a:cs typeface="Calibri" panose="020F0502020204030204" pitchFamily="34" charset="0"/>
              </a:rPr>
              <a:t>Students complete their work at different rates</a:t>
            </a:r>
          </a:p>
          <a:p>
            <a:pPr marL="342900" indent="-342900">
              <a:buClr>
                <a:schemeClr val="bg1"/>
              </a:buClr>
            </a:pPr>
            <a:r>
              <a:rPr lang="en-US" sz="2400" dirty="0">
                <a:solidFill>
                  <a:schemeClr val="bg1"/>
                </a:solidFill>
                <a:latin typeface="Calibri" panose="020F0502020204030204" pitchFamily="34" charset="0"/>
                <a:cs typeface="Calibri" panose="020F0502020204030204" pitchFamily="34" charset="0"/>
              </a:rPr>
              <a:t>Assignments can be leveled</a:t>
            </a:r>
          </a:p>
          <a:p>
            <a:pPr marL="342900" indent="-342900">
              <a:buClr>
                <a:schemeClr val="bg1"/>
              </a:buClr>
            </a:pPr>
            <a:r>
              <a:rPr lang="en-US" sz="2400" dirty="0">
                <a:solidFill>
                  <a:schemeClr val="bg1"/>
                </a:solidFill>
                <a:latin typeface="Calibri" panose="020F0502020204030204" pitchFamily="34" charset="0"/>
                <a:cs typeface="Calibri" panose="020F0502020204030204" pitchFamily="34" charset="0"/>
              </a:rPr>
              <a:t>Students learn to manage their time</a:t>
            </a:r>
          </a:p>
          <a:p>
            <a:pPr marL="342900" indent="-342900">
              <a:buClr>
                <a:schemeClr val="bg1"/>
              </a:buClr>
            </a:pPr>
            <a:r>
              <a:rPr lang="en-US" sz="2400" dirty="0">
                <a:solidFill>
                  <a:schemeClr val="bg1"/>
                </a:solidFill>
                <a:latin typeface="Calibri" panose="020F0502020204030204" pitchFamily="34" charset="0"/>
                <a:cs typeface="Calibri" panose="020F0502020204030204" pitchFamily="34" charset="0"/>
              </a:rPr>
              <a:t>Computer-based programs are aligned to the standards</a:t>
            </a:r>
          </a:p>
          <a:p>
            <a:pPr marL="342900" indent="-342900">
              <a:buClr>
                <a:schemeClr val="bg1"/>
              </a:buClr>
            </a:pPr>
            <a:r>
              <a:rPr lang="en-US" sz="2400" dirty="0">
                <a:solidFill>
                  <a:schemeClr val="bg1"/>
                </a:solidFill>
                <a:latin typeface="Calibri" panose="020F0502020204030204" pitchFamily="34" charset="0"/>
                <a:cs typeface="Calibri" panose="020F0502020204030204" pitchFamily="34" charset="0"/>
              </a:rPr>
              <a:t>Activities have a purpose and are not just “busy work”</a:t>
            </a:r>
          </a:p>
        </p:txBody>
      </p:sp>
      <p:grpSp>
        <p:nvGrpSpPr>
          <p:cNvPr id="10" name="Shape 585"/>
          <p:cNvGrpSpPr/>
          <p:nvPr/>
        </p:nvGrpSpPr>
        <p:grpSpPr>
          <a:xfrm>
            <a:off x="406155" y="888995"/>
            <a:ext cx="329546" cy="312160"/>
            <a:chOff x="2583100" y="2973775"/>
            <a:chExt cx="461550" cy="437200"/>
          </a:xfrm>
        </p:grpSpPr>
        <p:sp>
          <p:nvSpPr>
            <p:cNvPr id="11" name="Shape 586"/>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2" name="Shape 587"/>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596284232"/>
      </p:ext>
    </p:extLst>
  </p:cSld>
  <p:clrMapOvr>
    <a:masterClrMapping/>
  </p:clrMapOvr>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4518</TotalTime>
  <Words>2831</Words>
  <Application>Microsoft Office PowerPoint</Application>
  <PresentationFormat>On-screen Show (16:9)</PresentationFormat>
  <Paragraphs>402</Paragraphs>
  <Slides>64</Slides>
  <Notes>58</Notes>
  <HiddenSlides>9</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Cambria</vt:lpstr>
      <vt:lpstr>Futura Condensed</vt:lpstr>
      <vt:lpstr>Arial</vt:lpstr>
      <vt:lpstr>Nixie One</vt:lpstr>
      <vt:lpstr>Wingdings</vt:lpstr>
      <vt:lpstr>Chalkboard</vt:lpstr>
      <vt:lpstr>Impact</vt:lpstr>
      <vt:lpstr>Calibri</vt:lpstr>
      <vt:lpstr>Helvetica Light</vt:lpstr>
      <vt:lpstr>Times</vt:lpstr>
      <vt:lpstr>HondaFont</vt:lpstr>
      <vt:lpstr>Gill Sans</vt:lpstr>
      <vt:lpstr>Roboto Slab</vt:lpstr>
      <vt:lpstr>Comic Sans MS</vt:lpstr>
      <vt:lpstr>Warwick template</vt:lpstr>
      <vt:lpstr>Instructional Modes and Instructional Strategies</vt:lpstr>
      <vt:lpstr>Instructional Modes</vt:lpstr>
      <vt:lpstr>Well planned and delivered content</vt:lpstr>
      <vt:lpstr>Creating a well designed lesson – Lesson Definition</vt:lpstr>
      <vt:lpstr>The Five Modes</vt:lpstr>
      <vt:lpstr>Teacher-directed whole class</vt:lpstr>
      <vt:lpstr>PowerPoint Presentation</vt:lpstr>
      <vt:lpstr>Student-directed small group</vt:lpstr>
      <vt:lpstr>Independent practice</vt:lpstr>
      <vt:lpstr>Homework</vt:lpstr>
      <vt:lpstr>Learning Strategies</vt:lpstr>
      <vt:lpstr>Strategies Educators Should Use</vt:lpstr>
      <vt:lpstr>Using a Tech Tool: Kahoot Strategy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all comes together in Student Learning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Student Responding: Strategy 3</vt:lpstr>
      <vt:lpstr>PowerPoint Presentation</vt:lpstr>
      <vt:lpstr>What’s the most common mode of instruction?</vt:lpstr>
      <vt:lpstr>Whole Group instruction challenges teachers to…</vt:lpstr>
      <vt:lpstr>PowerPoint Presentation</vt:lpstr>
      <vt:lpstr>A solution?  STRATEGY 2</vt:lpstr>
      <vt:lpstr>Active Student Responding</vt:lpstr>
      <vt:lpstr>PowerPoint Presentation</vt:lpstr>
      <vt:lpstr>Choral Responding </vt:lpstr>
      <vt:lpstr>Let’s Practice: I’ll model</vt:lpstr>
      <vt:lpstr>Let’s Practice: Your turn</vt:lpstr>
      <vt:lpstr>Let’s Practice: Your turn</vt:lpstr>
      <vt:lpstr>Active Student Responding</vt:lpstr>
      <vt:lpstr>PowerPoint Presentation</vt:lpstr>
      <vt:lpstr>Response Cards</vt:lpstr>
      <vt:lpstr>ASR         Response Cards</vt:lpstr>
      <vt:lpstr>PowerPoint Presentation</vt:lpstr>
      <vt:lpstr>Let’s Practice</vt:lpstr>
      <vt:lpstr>Active Student Responding</vt:lpstr>
      <vt:lpstr>PowerPoint Presentation</vt:lpstr>
      <vt:lpstr>Guided Notes</vt:lpstr>
      <vt:lpstr>PowerPoint Presentation</vt:lpstr>
      <vt:lpstr>PowerPoint Presentation</vt:lpstr>
      <vt:lpstr>Let’s Practice:  I’ll model – Then your turn</vt:lpstr>
      <vt:lpstr>Guided Notes</vt:lpstr>
      <vt:lpstr>Active Student Responding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Pam Sheley</dc:creator>
  <cp:lastModifiedBy>Pam Sheley</cp:lastModifiedBy>
  <cp:revision>418</cp:revision>
  <dcterms:modified xsi:type="dcterms:W3CDTF">2016-11-29T15:35:40Z</dcterms:modified>
</cp:coreProperties>
</file>