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8" r:id="rId3"/>
    <p:sldId id="285" r:id="rId4"/>
    <p:sldId id="260" r:id="rId5"/>
    <p:sldId id="262" r:id="rId6"/>
    <p:sldId id="259" r:id="rId7"/>
    <p:sldId id="261" r:id="rId8"/>
    <p:sldId id="265" r:id="rId9"/>
    <p:sldId id="279" r:id="rId10"/>
    <p:sldId id="263" r:id="rId11"/>
    <p:sldId id="266" r:id="rId12"/>
    <p:sldId id="267" r:id="rId13"/>
    <p:sldId id="268" r:id="rId14"/>
    <p:sldId id="269" r:id="rId15"/>
    <p:sldId id="299" r:id="rId16"/>
    <p:sldId id="273" r:id="rId17"/>
    <p:sldId id="300" r:id="rId18"/>
    <p:sldId id="274" r:id="rId19"/>
    <p:sldId id="301" r:id="rId20"/>
    <p:sldId id="298" r:id="rId21"/>
    <p:sldId id="294" r:id="rId22"/>
    <p:sldId id="295" r:id="rId23"/>
    <p:sldId id="302" r:id="rId24"/>
    <p:sldId id="303" r:id="rId25"/>
    <p:sldId id="296" r:id="rId26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15D"/>
    <a:srgbClr val="057931"/>
    <a:srgbClr val="068436"/>
    <a:srgbClr val="EC9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65092B-2597-494D-8EAF-E2A2C9422A68}">
  <a:tblStyle styleId="{CA65092B-2597-494D-8EAF-E2A2C9422A6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72521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2444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070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450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923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8686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605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235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717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4936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651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70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308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094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869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5999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Screen</a:t>
            </a:r>
            <a:r>
              <a:rPr lang="en-US" baseline="0" dirty="0" smtClean="0"/>
              <a:t> is a video to show explaining different modes.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9205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23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500625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4493604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4584075"/>
            <a:ext cx="91440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6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34743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500625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4584075"/>
            <a:ext cx="34743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3398537" y="1599537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038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500624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0" y="4333125"/>
            <a:ext cx="9144000" cy="8102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800"/>
            </a:lvl1pPr>
            <a:lvl2pPr lvl="1">
              <a:spcBef>
                <a:spcPts val="0"/>
              </a:spcBef>
              <a:buSzPct val="100000"/>
              <a:defRPr sz="2800"/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52" name="Shape 52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6" name="Shape 5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146025" y="1773300"/>
            <a:ext cx="2409900" cy="315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3679387" y="1773300"/>
            <a:ext cx="2409900" cy="315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6212750" y="1773300"/>
            <a:ext cx="2409900" cy="315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3" name="Shape 63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7" name="Shape 6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500625"/>
            <a:ext cx="2472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tyle A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5" name="Shape 85"/>
          <p:cNvSpPr/>
          <p:nvPr/>
        </p:nvSpPr>
        <p:spPr>
          <a:xfrm>
            <a:off x="0" y="500624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0" y="4333125"/>
            <a:ext cx="9144000" cy="8102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i.org/Testeld/Menu.aspx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7391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atin typeface="+mj-lt"/>
              </a:rPr>
              <a:t>Lesson Design Studio</a:t>
            </a:r>
            <a:endParaRPr lang="en" dirty="0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85" y="5934821"/>
            <a:ext cx="1188030" cy="8237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85" y="6087221"/>
            <a:ext cx="1188030" cy="8237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85" y="6239621"/>
            <a:ext cx="1188030" cy="8237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85" y="6392021"/>
            <a:ext cx="1188030" cy="8237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85" y="6544421"/>
            <a:ext cx="1188030" cy="8237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85" y="6696821"/>
            <a:ext cx="1188030" cy="8237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85" y="6849221"/>
            <a:ext cx="1188030" cy="823788"/>
          </a:xfrm>
          <a:prstGeom prst="rect">
            <a:avLst/>
          </a:prstGeom>
        </p:spPr>
      </p:pic>
      <p:pic>
        <p:nvPicPr>
          <p:cNvPr id="2" name="Picture 1" descr="CIL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1860"/>
            <a:ext cx="906258" cy="571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1585" y="4669971"/>
            <a:ext cx="7279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Arkansas Department of Education</a:t>
            </a:r>
            <a:endParaRPr lang="en-US" b="1" dirty="0"/>
          </a:p>
        </p:txBody>
      </p:sp>
      <p:grpSp>
        <p:nvGrpSpPr>
          <p:cNvPr id="22" name="Shape 782"/>
          <p:cNvGrpSpPr/>
          <p:nvPr/>
        </p:nvGrpSpPr>
        <p:grpSpPr>
          <a:xfrm>
            <a:off x="435509" y="327530"/>
            <a:ext cx="869706" cy="1012022"/>
            <a:chOff x="1268550" y="929175"/>
            <a:chExt cx="407950" cy="497475"/>
          </a:xfrm>
        </p:grpSpPr>
        <p:sp>
          <p:nvSpPr>
            <p:cNvPr id="23" name="Shape 783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784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785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589"/>
          <p:cNvGrpSpPr/>
          <p:nvPr/>
        </p:nvGrpSpPr>
        <p:grpSpPr>
          <a:xfrm>
            <a:off x="711200" y="789066"/>
            <a:ext cx="369548" cy="274765"/>
            <a:chOff x="5247525" y="3007275"/>
            <a:chExt cx="517575" cy="384825"/>
          </a:xfrm>
        </p:grpSpPr>
        <p:sp>
          <p:nvSpPr>
            <p:cNvPr id="27" name="Shape 590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EC951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EC9514"/>
                </a:solidFill>
              </a:endParaRPr>
            </a:p>
          </p:txBody>
        </p:sp>
        <p:sp>
          <p:nvSpPr>
            <p:cNvPr id="28" name="Shape 591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atin typeface="+mj-lt"/>
              </a:rPr>
              <a:t>Student-directed small group</a:t>
            </a:r>
            <a:endParaRPr lang="en" dirty="0">
              <a:latin typeface="+mj-lt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4744044" y="530725"/>
            <a:ext cx="4187685" cy="45192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Groups are heterogeneous and fluid</a:t>
            </a:r>
          </a:p>
          <a:p>
            <a:pPr marL="342900" indent="-34290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 personal responsibility for learning</a:t>
            </a:r>
          </a:p>
          <a:p>
            <a:pPr marL="342900" indent="-34290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Small groups provide opportunities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cooperative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</a:p>
          <a:p>
            <a:pPr marL="342900" indent="-34290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Teacher structures the group by:</a:t>
            </a:r>
          </a:p>
          <a:p>
            <a:pPr marL="822960" lvl="4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Naming group leader</a:t>
            </a:r>
          </a:p>
          <a:p>
            <a:pPr marL="822960" lvl="4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Providing explicit instructions</a:t>
            </a:r>
          </a:p>
          <a:p>
            <a:pPr marL="822960" lvl="4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Guiding students to set group norms</a:t>
            </a:r>
          </a:p>
          <a:p>
            <a:pPr marL="822960" lvl="4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Setting goal for group to accomplish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"/>
          <a:stretch/>
        </p:blipFill>
        <p:spPr>
          <a:xfrm>
            <a:off x="221443" y="1554586"/>
            <a:ext cx="4334228" cy="3584075"/>
          </a:xfrm>
          <a:prstGeom prst="rect">
            <a:avLst/>
          </a:prstGeom>
        </p:spPr>
      </p:pic>
      <p:grpSp>
        <p:nvGrpSpPr>
          <p:cNvPr id="13" name="Shape 564"/>
          <p:cNvGrpSpPr/>
          <p:nvPr/>
        </p:nvGrpSpPr>
        <p:grpSpPr>
          <a:xfrm>
            <a:off x="428732" y="637015"/>
            <a:ext cx="119130" cy="270427"/>
            <a:chOff x="4747025" y="2332025"/>
            <a:chExt cx="166850" cy="378750"/>
          </a:xfrm>
        </p:grpSpPr>
        <p:sp>
          <p:nvSpPr>
            <p:cNvPr id="14" name="Shape 565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566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6" name="Shape 564"/>
          <p:cNvGrpSpPr/>
          <p:nvPr/>
        </p:nvGrpSpPr>
        <p:grpSpPr>
          <a:xfrm>
            <a:off x="669841" y="772228"/>
            <a:ext cx="119130" cy="270427"/>
            <a:chOff x="4747025" y="2332025"/>
            <a:chExt cx="166850" cy="378750"/>
          </a:xfrm>
        </p:grpSpPr>
        <p:sp>
          <p:nvSpPr>
            <p:cNvPr id="17" name="Shape 565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566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564"/>
          <p:cNvGrpSpPr/>
          <p:nvPr/>
        </p:nvGrpSpPr>
        <p:grpSpPr>
          <a:xfrm>
            <a:off x="215005" y="840058"/>
            <a:ext cx="119130" cy="270427"/>
            <a:chOff x="4747025" y="2332025"/>
            <a:chExt cx="166850" cy="378750"/>
          </a:xfrm>
        </p:grpSpPr>
        <p:sp>
          <p:nvSpPr>
            <p:cNvPr id="20" name="Shape 565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566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564"/>
          <p:cNvGrpSpPr/>
          <p:nvPr/>
        </p:nvGrpSpPr>
        <p:grpSpPr>
          <a:xfrm>
            <a:off x="446279" y="1005914"/>
            <a:ext cx="119130" cy="270427"/>
            <a:chOff x="4747025" y="2332025"/>
            <a:chExt cx="166850" cy="378750"/>
          </a:xfrm>
        </p:grpSpPr>
        <p:sp>
          <p:nvSpPr>
            <p:cNvPr id="23" name="Shape 565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566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146025" y="494641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latin typeface="+mj-lt"/>
              </a:rPr>
              <a:t>Independent practice</a:t>
            </a:r>
            <a:endParaRPr lang="en" dirty="0">
              <a:latin typeface="+mj-lt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1021333" y="3094074"/>
            <a:ext cx="7675857" cy="1924735"/>
          </a:xfrm>
          <a:prstGeom prst="rect">
            <a:avLst/>
          </a:prstGeom>
          <a:solidFill>
            <a:srgbClr val="03415D">
              <a:alpha val="49000"/>
            </a:srgbClr>
          </a:solidFill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complete their work at different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rates</a:t>
            </a:r>
          </a:p>
          <a:p>
            <a:pPr marL="342900" indent="-342900"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Assignments can be leveled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learn to manage their time</a:t>
            </a:r>
          </a:p>
          <a:p>
            <a:pPr marL="342900" indent="-342900"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Computer-based programs are aligned to the standards</a:t>
            </a:r>
          </a:p>
          <a:p>
            <a:pPr marL="342900" indent="-342900"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 have a purpose and are not just “busy work”</a:t>
            </a:r>
          </a:p>
        </p:txBody>
      </p:sp>
      <p:grpSp>
        <p:nvGrpSpPr>
          <p:cNvPr id="10" name="Shape 585"/>
          <p:cNvGrpSpPr/>
          <p:nvPr/>
        </p:nvGrpSpPr>
        <p:grpSpPr>
          <a:xfrm>
            <a:off x="406155" y="888995"/>
            <a:ext cx="329546" cy="312160"/>
            <a:chOff x="2583100" y="2973775"/>
            <a:chExt cx="461550" cy="437200"/>
          </a:xfrm>
        </p:grpSpPr>
        <p:sp>
          <p:nvSpPr>
            <p:cNvPr id="11" name="Shape 586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587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atin typeface="+mj-lt"/>
              </a:rPr>
              <a:t>Homework</a:t>
            </a:r>
            <a:endParaRPr lang="en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0820" y="1756646"/>
            <a:ext cx="8820106" cy="3256446"/>
            <a:chOff x="1222225" y="2118500"/>
            <a:chExt cx="6883128" cy="2541300"/>
          </a:xfrm>
        </p:grpSpPr>
        <p:sp>
          <p:nvSpPr>
            <p:cNvPr id="231" name="Shape 231"/>
            <p:cNvSpPr/>
            <p:nvPr/>
          </p:nvSpPr>
          <p:spPr>
            <a:xfrm>
              <a:off x="1222225" y="2118500"/>
              <a:ext cx="2541300" cy="2541300"/>
            </a:xfrm>
            <a:prstGeom prst="ellipse">
              <a:avLst/>
            </a:prstGeom>
            <a:noFill/>
            <a:ln w="76200" cap="flat" cmpd="sng">
              <a:solidFill>
                <a:srgbClr val="94BF6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000" b="1" dirty="0" smtClean="0">
                  <a:solidFill>
                    <a:srgbClr val="3B8D61"/>
                  </a:solidFill>
                  <a:latin typeface="Calibri" panose="020F0502020204030204" pitchFamily="34" charset="0"/>
                  <a:ea typeface="Nixie One"/>
                  <a:cs typeface="Calibri" panose="020F0502020204030204" pitchFamily="34" charset="0"/>
                  <a:sym typeface="Nixie One"/>
                </a:rPr>
                <a:t>T</a:t>
              </a:r>
              <a:r>
                <a:rPr lang="en" sz="2000" b="1" dirty="0" smtClean="0">
                  <a:solidFill>
                    <a:srgbClr val="3B8D61"/>
                  </a:solidFill>
                  <a:latin typeface="Calibri" panose="020F0502020204030204" pitchFamily="34" charset="0"/>
                  <a:ea typeface="Nixie One"/>
                  <a:cs typeface="Calibri" panose="020F0502020204030204" pitchFamily="34" charset="0"/>
                  <a:sym typeface="Nixie One"/>
                </a:rPr>
                <a:t>he home environment has an impact on student success. Homework can be a primary point of interface between school and home.</a:t>
              </a:r>
              <a:endParaRPr lang="en" sz="2000" b="1" dirty="0">
                <a:solidFill>
                  <a:srgbClr val="3B8D61"/>
                </a:solidFill>
                <a:latin typeface="Calibri" panose="020F0502020204030204" pitchFamily="34" charset="0"/>
                <a:ea typeface="Nixie One"/>
                <a:cs typeface="Calibri" panose="020F0502020204030204" pitchFamily="34" charset="0"/>
                <a:sym typeface="Nixie One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5564053" y="2118500"/>
              <a:ext cx="2541300" cy="2541300"/>
            </a:xfrm>
            <a:prstGeom prst="ellipse">
              <a:avLst/>
            </a:prstGeom>
            <a:noFill/>
            <a:ln w="76200" cap="flat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2000" b="1" dirty="0" smtClean="0">
                  <a:solidFill>
                    <a:srgbClr val="18637B"/>
                  </a:solidFill>
                  <a:latin typeface="Calibri" panose="020F0502020204030204" pitchFamily="34" charset="0"/>
                  <a:ea typeface="Nixie One"/>
                  <a:cs typeface="Calibri" panose="020F0502020204030204" pitchFamily="34" charset="0"/>
                  <a:sym typeface="Nixie One"/>
                </a:rPr>
                <a:t>Parents need to understand what is expected of students and what their role is in supporting their student.</a:t>
              </a:r>
              <a:endParaRPr lang="en" sz="2000" b="1" dirty="0">
                <a:solidFill>
                  <a:srgbClr val="18637B"/>
                </a:solidFill>
                <a:latin typeface="Calibri" panose="020F0502020204030204" pitchFamily="34" charset="0"/>
                <a:ea typeface="Nixie One"/>
                <a:cs typeface="Calibri" panose="020F0502020204030204" pitchFamily="34" charset="0"/>
                <a:sym typeface="Nixie One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3393139" y="2118500"/>
              <a:ext cx="2541300" cy="2541300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lang="en" b="1" dirty="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sp>
        <p:nvSpPr>
          <p:cNvPr id="13" name="Shape 462"/>
          <p:cNvSpPr/>
          <p:nvPr/>
        </p:nvSpPr>
        <p:spPr>
          <a:xfrm>
            <a:off x="275606" y="795397"/>
            <a:ext cx="327815" cy="286064"/>
          </a:xfrm>
          <a:custGeom>
            <a:avLst/>
            <a:gdLst/>
            <a:ahLst/>
            <a:cxnLst/>
            <a:rect l="0" t="0" r="0" b="0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701"/>
          <p:cNvGrpSpPr/>
          <p:nvPr/>
        </p:nvGrpSpPr>
        <p:grpSpPr>
          <a:xfrm>
            <a:off x="558635" y="998422"/>
            <a:ext cx="271302" cy="323031"/>
            <a:chOff x="3968275" y="4980625"/>
            <a:chExt cx="379975" cy="452425"/>
          </a:xfrm>
        </p:grpSpPr>
        <p:sp>
          <p:nvSpPr>
            <p:cNvPr id="15" name="Shape 702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0" t="0" r="0" b="0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703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0" t="0" r="0" b="0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704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0" t="0" r="0" b="0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Just the basics. . 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9" name="Shape 259"/>
          <p:cNvCxnSpPr/>
          <p:nvPr/>
        </p:nvCxnSpPr>
        <p:spPr>
          <a:xfrm>
            <a:off x="4475988" y="1682587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" name="Shape 262"/>
          <p:cNvCxnSpPr/>
          <p:nvPr/>
        </p:nvCxnSpPr>
        <p:spPr>
          <a:xfrm>
            <a:off x="4475987" y="2420358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Shape 265"/>
          <p:cNvCxnSpPr/>
          <p:nvPr/>
        </p:nvCxnSpPr>
        <p:spPr>
          <a:xfrm>
            <a:off x="4475988" y="3179384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Shape 268"/>
          <p:cNvCxnSpPr/>
          <p:nvPr/>
        </p:nvCxnSpPr>
        <p:spPr>
          <a:xfrm>
            <a:off x="4475985" y="3909976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0" name="Shape 270"/>
          <p:cNvSpPr/>
          <p:nvPr/>
        </p:nvSpPr>
        <p:spPr>
          <a:xfrm flipH="1">
            <a:off x="3787126" y="1509779"/>
            <a:ext cx="91800" cy="297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5785"/>
                </a:moveTo>
                <a:lnTo>
                  <a:pt x="0" y="3719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15785"/>
                </a:ln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Basic Lesson Design</a:t>
            </a: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874" y="739877"/>
            <a:ext cx="29821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" sz="20000" dirty="0" smtClean="0">
                <a:solidFill>
                  <a:srgbClr val="18637B"/>
                </a:solidFill>
                <a:latin typeface="+mj-lt"/>
                <a:ea typeface="Roboto Slab"/>
                <a:cs typeface="Roboto Slab"/>
                <a:sym typeface="Roboto Slab"/>
              </a:rPr>
              <a:t>2</a:t>
            </a:r>
            <a:endParaRPr lang="en" sz="20000" dirty="0">
              <a:solidFill>
                <a:srgbClr val="18637B"/>
              </a:solidFill>
              <a:latin typeface="+mj-lt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latin typeface="+mj-lt"/>
              </a:rPr>
              <a:t>Creating</a:t>
            </a:r>
            <a:r>
              <a:rPr lang="en" dirty="0" smtClean="0"/>
              <a:t> a well designed lesson – Lesson Definition</a:t>
            </a:r>
            <a:endParaRPr lang="en" dirty="0"/>
          </a:p>
        </p:txBody>
      </p:sp>
      <p:graphicFrame>
        <p:nvGraphicFramePr>
          <p:cNvPr id="296" name="Shape 296"/>
          <p:cNvGraphicFramePr/>
          <p:nvPr>
            <p:extLst>
              <p:ext uri="{D42A27DB-BD31-4B8C-83A1-F6EECF244321}">
                <p14:modId xmlns:p14="http://schemas.microsoft.com/office/powerpoint/2010/main" val="3184209524"/>
              </p:ext>
            </p:extLst>
          </p:nvPr>
        </p:nvGraphicFramePr>
        <p:xfrm>
          <a:off x="709569" y="1597439"/>
          <a:ext cx="8299350" cy="3156187"/>
        </p:xfrm>
        <a:graphic>
          <a:graphicData uri="http://schemas.openxmlformats.org/drawingml/2006/table">
            <a:tbl>
              <a:tblPr>
                <a:noFill/>
                <a:tableStyleId>{CA65092B-2597-494D-8EAF-E2A2C9422A68}</a:tableStyleId>
              </a:tblPr>
              <a:tblGrid>
                <a:gridCol w="2074838"/>
                <a:gridCol w="328372"/>
                <a:gridCol w="1272185"/>
                <a:gridCol w="4623955"/>
              </a:tblGrid>
              <a:tr h="47138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Nixie One"/>
                          <a:cs typeface="Calibri" panose="020F0502020204030204" pitchFamily="34" charset="0"/>
                          <a:sym typeface="Nixie One"/>
                        </a:rPr>
                        <a:t>Write the lesson title</a:t>
                      </a:r>
                      <a:endParaRPr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Nixie One"/>
                        <a:cs typeface="Calibri" panose="020F0502020204030204" pitchFamily="34" charset="0"/>
                        <a:sym typeface="Nixie On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1200" b="1" dirty="0">
                        <a:solidFill>
                          <a:srgbClr val="FFFFFF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Nixie One"/>
                          <a:cs typeface="Calibri" panose="020F0502020204030204" pitchFamily="34" charset="0"/>
                          <a:sym typeface="Nixie One"/>
                        </a:rPr>
                        <a:t>For example:</a:t>
                      </a: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Nixie One"/>
                        <a:cs typeface="Calibri" panose="020F0502020204030204" pitchFamily="34" charset="0"/>
                        <a:sym typeface="Nixie One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Nixie One"/>
                          <a:cs typeface="Calibri" panose="020F0502020204030204" pitchFamily="34" charset="0"/>
                          <a:sym typeface="Nixie One"/>
                        </a:rPr>
                        <a:t>Writing to Explain</a:t>
                      </a: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Nixie One"/>
                        <a:cs typeface="Calibri" panose="020F0502020204030204" pitchFamily="34" charset="0"/>
                        <a:sym typeface="Nixie One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47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Nixie One"/>
                          <a:cs typeface="Calibri" panose="020F0502020204030204" pitchFamily="34" charset="0"/>
                          <a:sym typeface="Nixie One"/>
                        </a:rPr>
                        <a:t>Choose the standard to address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Nixie One"/>
                        <a:cs typeface="Calibri" panose="020F0502020204030204" pitchFamily="34" charset="0"/>
                        <a:sym typeface="Nixie On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1200" b="1" dirty="0">
                        <a:solidFill>
                          <a:srgbClr val="FFFFFF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Nixie One"/>
                          <a:cs typeface="Calibri" panose="020F0502020204030204" pitchFamily="34" charset="0"/>
                          <a:sym typeface="Nixie One"/>
                        </a:rPr>
                        <a:t>For example: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Nixie One"/>
                        <a:cs typeface="Calibri" panose="020F0502020204030204" pitchFamily="34" charset="0"/>
                        <a:sym typeface="Nixie One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Nixie One"/>
                          <a:cs typeface="Calibri" panose="020F0502020204030204" pitchFamily="34" charset="0"/>
                          <a:sym typeface="Nixie One"/>
                        </a:rPr>
                        <a:t>ELA-L. W. 3.2 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Nixie One"/>
                          <a:cs typeface="Calibri" panose="020F0502020204030204" pitchFamily="34" charset="0"/>
                          <a:sym typeface="Nixie One"/>
                        </a:rPr>
                        <a:t>Write informative/explanatory</a:t>
                      </a:r>
                      <a:r>
                        <a:rPr lang="en" sz="1200" b="1" baseline="0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Nixie One"/>
                          <a:cs typeface="Calibri" panose="020F0502020204030204" pitchFamily="34" charset="0"/>
                          <a:sym typeface="Nixie One"/>
                        </a:rPr>
                        <a:t> texts to examine a topic and convey ideas and information clearly. </a:t>
                      </a:r>
                      <a:endParaRPr lang="en" sz="1200" b="1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Nixie One"/>
                        <a:cs typeface="Calibri" panose="020F0502020204030204" pitchFamily="34" charset="0"/>
                        <a:sym typeface="Nixie One"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Nixie One"/>
                        <a:cs typeface="Calibri" panose="020F0502020204030204" pitchFamily="34" charset="0"/>
                        <a:sym typeface="Nixie One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48568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Nixie One"/>
                          <a:cs typeface="Calibri" panose="020F0502020204030204" pitchFamily="34" charset="0"/>
                          <a:sym typeface="Nixie One"/>
                        </a:rPr>
                        <a:t>Write the learner and behavior</a:t>
                      </a: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Nixie One"/>
                        <a:cs typeface="Calibri" panose="020F0502020204030204" pitchFamily="34" charset="0"/>
                        <a:sym typeface="Nixie On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1200" b="1" dirty="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Roboto Slab"/>
                          <a:cs typeface="Calibri" panose="020F0502020204030204" pitchFamily="34" charset="0"/>
                          <a:sym typeface="Roboto Slab"/>
                        </a:rPr>
                        <a:t>For example</a:t>
                      </a: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Roboto Slab"/>
                        <a:cs typeface="Calibri" panose="020F0502020204030204" pitchFamily="34" charset="0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Roboto Slab"/>
                          <a:cs typeface="Calibri" panose="020F0502020204030204" pitchFamily="34" charset="0"/>
                          <a:sym typeface="Roboto Slab"/>
                        </a:rPr>
                        <a:t>The students will be able to</a:t>
                      </a: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Roboto Slab"/>
                        <a:cs typeface="Calibri" panose="020F0502020204030204" pitchFamily="34" charset="0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</a:tr>
              <a:tr h="689994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Nixie One"/>
                          <a:cs typeface="Calibri" panose="020F0502020204030204" pitchFamily="34" charset="0"/>
                          <a:sym typeface="Nixie One"/>
                        </a:rPr>
                        <a:t>Write the</a:t>
                      </a:r>
                      <a:r>
                        <a:rPr lang="en" sz="1200" b="1" baseline="0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Nixie One"/>
                          <a:cs typeface="Calibri" panose="020F0502020204030204" pitchFamily="34" charset="0"/>
                          <a:sym typeface="Nixie One"/>
                        </a:rPr>
                        <a:t> conditions for mastery of the objective</a:t>
                      </a: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Nixie One"/>
                        <a:cs typeface="Calibri" panose="020F0502020204030204" pitchFamily="34" charset="0"/>
                        <a:sym typeface="Nixie On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45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1200" b="1" dirty="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45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Roboto Slab"/>
                          <a:cs typeface="Calibri" panose="020F0502020204030204" pitchFamily="34" charset="0"/>
                          <a:sym typeface="Roboto Slab"/>
                        </a:rPr>
                        <a:t>For example</a:t>
                      </a: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Roboto Slab"/>
                        <a:cs typeface="Calibri" panose="020F0502020204030204" pitchFamily="34" charset="0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45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Roboto Slab"/>
                          <a:cs typeface="Calibri" panose="020F0502020204030204" pitchFamily="34" charset="0"/>
                          <a:sym typeface="Roboto Slab"/>
                        </a:rPr>
                        <a:t>When this…then</a:t>
                      </a:r>
                      <a:r>
                        <a:rPr lang="en" sz="1200" b="1" baseline="0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Roboto Slab"/>
                          <a:cs typeface="Calibri" panose="020F0502020204030204" pitchFamily="34" charset="0"/>
                          <a:sym typeface="Roboto Slab"/>
                        </a:rPr>
                        <a:t> that</a:t>
                      </a: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Roboto Slab"/>
                        <a:cs typeface="Calibri" panose="020F0502020204030204" pitchFamily="34" charset="0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454"/>
                    </a:solidFill>
                  </a:tcPr>
                </a:tc>
              </a:tr>
              <a:tr h="498708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Nixie One"/>
                          <a:cs typeface="Calibri" panose="020F0502020204030204" pitchFamily="34" charset="0"/>
                          <a:sym typeface="Nixie One"/>
                        </a:rPr>
                        <a:t>Write the criteria for mastery</a:t>
                      </a: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Nixie One"/>
                        <a:cs typeface="Calibri" panose="020F0502020204030204" pitchFamily="34" charset="0"/>
                        <a:sym typeface="Nixie On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lang="en" sz="1200" b="1" dirty="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Roboto Slab"/>
                          <a:cs typeface="Calibri" panose="020F0502020204030204" pitchFamily="34" charset="0"/>
                          <a:sym typeface="Roboto Slab"/>
                        </a:rPr>
                        <a:t>For example</a:t>
                      </a: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Roboto Slab"/>
                        <a:cs typeface="Calibri" panose="020F0502020204030204" pitchFamily="34" charset="0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Roboto Slab"/>
                          <a:cs typeface="Calibri" panose="020F0502020204030204" pitchFamily="34" charset="0"/>
                          <a:sym typeface="Roboto Slab"/>
                        </a:rPr>
                        <a:t>Students</a:t>
                      </a:r>
                      <a:r>
                        <a:rPr lang="en" sz="1200" b="1" baseline="0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Roboto Slab"/>
                          <a:cs typeface="Calibri" panose="020F0502020204030204" pitchFamily="34" charset="0"/>
                          <a:sym typeface="Roboto Slab"/>
                        </a:rPr>
                        <a:t> will…when conditions are met</a:t>
                      </a: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Roboto Slab"/>
                        <a:cs typeface="Calibri" panose="020F0502020204030204" pitchFamily="34" charset="0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</a:tr>
            </a:tbl>
          </a:graphicData>
        </a:graphic>
      </p:graphicFrame>
      <p:grpSp>
        <p:nvGrpSpPr>
          <p:cNvPr id="10" name="Shape 498"/>
          <p:cNvGrpSpPr/>
          <p:nvPr/>
        </p:nvGrpSpPr>
        <p:grpSpPr>
          <a:xfrm>
            <a:off x="398267" y="889432"/>
            <a:ext cx="311303" cy="311286"/>
            <a:chOff x="1923675" y="1633650"/>
            <a:chExt cx="436000" cy="435975"/>
          </a:xfrm>
        </p:grpSpPr>
        <p:sp>
          <p:nvSpPr>
            <p:cNvPr id="11" name="Shape 49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50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50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50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50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50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Design Studio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09370"/>
            <a:ext cx="5943600" cy="38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latin typeface="+mj-lt"/>
              </a:rPr>
              <a:t>Choose</a:t>
            </a:r>
            <a:r>
              <a:rPr lang="en" dirty="0" smtClean="0"/>
              <a:t> the instructional mode(s) </a:t>
            </a:r>
            <a:endParaRPr lang="en" dirty="0"/>
          </a:p>
        </p:txBody>
      </p:sp>
      <p:grpSp>
        <p:nvGrpSpPr>
          <p:cNvPr id="347" name="Shape 347"/>
          <p:cNvGrpSpPr/>
          <p:nvPr/>
        </p:nvGrpSpPr>
        <p:grpSpPr>
          <a:xfrm>
            <a:off x="348268" y="907692"/>
            <a:ext cx="369548" cy="274765"/>
            <a:chOff x="5247525" y="3007275"/>
            <a:chExt cx="517575" cy="384825"/>
          </a:xfrm>
        </p:grpSpPr>
        <p:sp>
          <p:nvSpPr>
            <p:cNvPr id="348" name="Shape 348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69050" y="2224659"/>
            <a:ext cx="8874949" cy="2010900"/>
            <a:chOff x="253750" y="2217514"/>
            <a:chExt cx="8609696" cy="2010900"/>
          </a:xfrm>
        </p:grpSpPr>
        <p:grpSp>
          <p:nvGrpSpPr>
            <p:cNvPr id="3" name="Group 2"/>
            <p:cNvGrpSpPr/>
            <p:nvPr/>
          </p:nvGrpSpPr>
          <p:grpSpPr>
            <a:xfrm>
              <a:off x="253750" y="2217514"/>
              <a:ext cx="7357118" cy="2010900"/>
              <a:chOff x="646942" y="2217514"/>
              <a:chExt cx="7357118" cy="2010900"/>
            </a:xfrm>
          </p:grpSpPr>
          <p:sp>
            <p:nvSpPr>
              <p:cNvPr id="10" name="Shape 346"/>
              <p:cNvSpPr/>
              <p:nvPr/>
            </p:nvSpPr>
            <p:spPr>
              <a:xfrm>
                <a:off x="5220061" y="2217514"/>
                <a:ext cx="2783999" cy="2010900"/>
              </a:xfrm>
              <a:prstGeom prst="chevron">
                <a:avLst>
                  <a:gd name="adj" fmla="val 29853"/>
                </a:avLst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 l="15000"/>
                </a:stretch>
              </a:blip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>
                  <a:spcBef>
                    <a:spcPts val="0"/>
                  </a:spcBef>
                  <a:buNone/>
                </a:pPr>
                <a:endParaRPr lang="en" b="1" dirty="0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endParaRP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646942" y="2217514"/>
                <a:ext cx="5762833" cy="2010900"/>
                <a:chOff x="1620982" y="2290250"/>
                <a:chExt cx="5762833" cy="2010900"/>
              </a:xfrm>
            </p:grpSpPr>
            <p:sp>
              <p:nvSpPr>
                <p:cNvPr id="346" name="Shape 346"/>
                <p:cNvSpPr/>
                <p:nvPr/>
              </p:nvSpPr>
              <p:spPr>
                <a:xfrm>
                  <a:off x="4599816" y="2290250"/>
                  <a:ext cx="2783999" cy="2010900"/>
                </a:xfrm>
                <a:prstGeom prst="chevron">
                  <a:avLst>
                    <a:gd name="adj" fmla="val 29853"/>
                  </a:avLst>
                </a:prstGeom>
                <a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 l="15000"/>
                  </a:stretch>
                </a:blipFill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algn="ctr">
                    <a:spcBef>
                      <a:spcPts val="0"/>
                    </a:spcBef>
                    <a:buNone/>
                  </a:pPr>
                  <a:endParaRPr lang="en" b="1" dirty="0">
                    <a:solidFill>
                      <a:srgbClr val="FFFFFF"/>
                    </a:solidFill>
                    <a:latin typeface="Nixie One"/>
                    <a:ea typeface="Nixie One"/>
                    <a:cs typeface="Nixie One"/>
                    <a:sym typeface="Nixie One"/>
                  </a:endParaRPr>
                </a:p>
              </p:txBody>
            </p:sp>
            <p:sp>
              <p:nvSpPr>
                <p:cNvPr id="345" name="Shape 345"/>
                <p:cNvSpPr/>
                <p:nvPr/>
              </p:nvSpPr>
              <p:spPr>
                <a:xfrm>
                  <a:off x="2660073" y="2290250"/>
                  <a:ext cx="3061983" cy="2010900"/>
                </a:xfrm>
                <a:prstGeom prst="chevron">
                  <a:avLst>
                    <a:gd name="adj" fmla="val 29853"/>
                  </a:avLst>
                </a:prstGeom>
                <a:blipFill dpi="0" rotWithShape="1"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 l="15000"/>
                  </a:stretch>
                </a:blipFill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algn="ctr">
                    <a:spcBef>
                      <a:spcPts val="0"/>
                    </a:spcBef>
                    <a:buNone/>
                  </a:pPr>
                  <a:endParaRPr lang="en" b="1" dirty="0">
                    <a:solidFill>
                      <a:srgbClr val="FFFFFF"/>
                    </a:solidFill>
                    <a:latin typeface="Nixie One"/>
                    <a:ea typeface="Nixie One"/>
                    <a:cs typeface="Nixie One"/>
                    <a:sym typeface="Nixie One"/>
                  </a:endParaRPr>
                </a:p>
              </p:txBody>
            </p:sp>
            <p:sp>
              <p:nvSpPr>
                <p:cNvPr id="344" name="Shape 344"/>
                <p:cNvSpPr/>
                <p:nvPr/>
              </p:nvSpPr>
              <p:spPr>
                <a:xfrm>
                  <a:off x="1620982" y="2290250"/>
                  <a:ext cx="2163868" cy="2010900"/>
                </a:xfrm>
                <a:prstGeom prst="homePlate">
                  <a:avLst>
                    <a:gd name="adj" fmla="val 30129"/>
                  </a:avLst>
                </a:prstGeom>
                <a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algn="ctr">
                    <a:spcBef>
                      <a:spcPts val="0"/>
                    </a:spcBef>
                    <a:buNone/>
                  </a:pPr>
                  <a:endParaRPr lang="en" b="1" dirty="0">
                    <a:solidFill>
                      <a:srgbClr val="FFFFFF"/>
                    </a:solidFill>
                    <a:latin typeface="Nixie One"/>
                    <a:ea typeface="Nixie One"/>
                    <a:cs typeface="Nixie One"/>
                    <a:sym typeface="Nixie One"/>
                  </a:endParaRPr>
                </a:p>
              </p:txBody>
            </p:sp>
          </p:grpSp>
        </p:grpSp>
        <p:sp>
          <p:nvSpPr>
            <p:cNvPr id="12" name="Shape 346"/>
            <p:cNvSpPr/>
            <p:nvPr/>
          </p:nvSpPr>
          <p:spPr>
            <a:xfrm>
              <a:off x="6909956" y="2217514"/>
              <a:ext cx="1953490" cy="2010900"/>
            </a:xfrm>
            <a:prstGeom prst="chevron">
              <a:avLst>
                <a:gd name="adj" fmla="val 29853"/>
              </a:avLst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endParaRPr lang="en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1454" y="2450455"/>
            <a:ext cx="73775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" sz="9600" dirty="0">
                <a:solidFill>
                  <a:srgbClr val="92D050"/>
                </a:solidFill>
                <a:ea typeface="Roboto Slab"/>
                <a:cs typeface="Roboto Slab"/>
                <a:sym typeface="Roboto Slab"/>
              </a:rPr>
              <a:t>1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15275" y="2452468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sz="9600" dirty="0" smtClean="0">
                <a:solidFill>
                  <a:srgbClr val="92D050"/>
                </a:solidFill>
                <a:ea typeface="Roboto Slab"/>
                <a:cs typeface="Roboto Slab"/>
                <a:sym typeface="Roboto Slab"/>
              </a:rPr>
              <a:t>2</a:t>
            </a:r>
            <a:endParaRPr lang="en" sz="9600" dirty="0">
              <a:solidFill>
                <a:srgbClr val="92D050"/>
              </a:solidFill>
              <a:ea typeface="Roboto Slab"/>
              <a:cs typeface="Roboto Slab"/>
              <a:sym typeface="Roboto Slab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26069" y="2450455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sz="9600" dirty="0" smtClean="0">
                <a:solidFill>
                  <a:srgbClr val="92D050"/>
                </a:solidFill>
                <a:ea typeface="Roboto Slab"/>
                <a:cs typeface="Roboto Slab"/>
                <a:sym typeface="Roboto Slab"/>
              </a:rPr>
              <a:t>3</a:t>
            </a:r>
            <a:endParaRPr lang="en" sz="9600" dirty="0">
              <a:solidFill>
                <a:srgbClr val="92D050"/>
              </a:solidFill>
              <a:ea typeface="Roboto Slab"/>
              <a:cs typeface="Roboto Slab"/>
              <a:sym typeface="Roboto Slab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14665" y="2452468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sz="9600" dirty="0" smtClean="0">
                <a:solidFill>
                  <a:srgbClr val="92D050"/>
                </a:solidFill>
                <a:ea typeface="Roboto Slab"/>
                <a:cs typeface="Roboto Slab"/>
                <a:sym typeface="Roboto Slab"/>
              </a:rPr>
              <a:t>4</a:t>
            </a:r>
            <a:endParaRPr lang="en" sz="9600" dirty="0">
              <a:solidFill>
                <a:srgbClr val="92D050"/>
              </a:solidFill>
              <a:ea typeface="Roboto Slab"/>
              <a:cs typeface="Roboto Slab"/>
              <a:sym typeface="Roboto Slab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71416" y="2434801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sz="9600" dirty="0" smtClean="0">
                <a:solidFill>
                  <a:srgbClr val="92D050"/>
                </a:solidFill>
                <a:ea typeface="Roboto Slab"/>
                <a:cs typeface="Roboto Slab"/>
                <a:sym typeface="Roboto Slab"/>
              </a:rPr>
              <a:t>5</a:t>
            </a:r>
            <a:endParaRPr lang="en" sz="9600" dirty="0">
              <a:solidFill>
                <a:srgbClr val="92D050"/>
              </a:solidFill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Detail</a:t>
            </a:r>
            <a:endParaRPr lang="en-US" dirty="0"/>
          </a:p>
        </p:txBody>
      </p:sp>
      <p:pic>
        <p:nvPicPr>
          <p:cNvPr id="3" name="Picture 2" descr="C:\Users\conferenceroom.ADI\Desktop\BLD Det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72" y="255260"/>
            <a:ext cx="4559768" cy="45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1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Let’s review some concepts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1146025" y="1771650"/>
            <a:ext cx="4764918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 dirty="0" smtClean="0">
                <a:latin typeface="+mj-lt"/>
              </a:rPr>
              <a:t>If using student-directed small group, independent work, computer-based work, or homework…</a:t>
            </a:r>
            <a:endParaRPr lang="en" sz="1600" dirty="0">
              <a:latin typeface="+mj-lt"/>
            </a:endParaRPr>
          </a:p>
        </p:txBody>
      </p:sp>
      <p:sp>
        <p:nvSpPr>
          <p:cNvPr id="357" name="Shape 357"/>
          <p:cNvSpPr txBox="1">
            <a:spLocks noGrp="1"/>
          </p:cNvSpPr>
          <p:nvPr>
            <p:ph type="body" idx="3"/>
          </p:nvPr>
        </p:nvSpPr>
        <p:spPr>
          <a:xfrm>
            <a:off x="6212749" y="1771650"/>
            <a:ext cx="2409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 instructions clear?</a:t>
            </a:r>
            <a:endParaRPr lang="en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rtl="0"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1146025" y="2819398"/>
            <a:ext cx="2409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accommodations available?</a:t>
            </a:r>
            <a:endParaRPr lang="en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" name="Shape 359"/>
          <p:cNvSpPr txBox="1">
            <a:spLocks noGrp="1"/>
          </p:cNvSpPr>
          <p:nvPr>
            <p:ph type="body" idx="2"/>
          </p:nvPr>
        </p:nvSpPr>
        <p:spPr>
          <a:xfrm>
            <a:off x="3679387" y="2819398"/>
            <a:ext cx="2409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materials ready and available?</a:t>
            </a:r>
            <a:endParaRPr lang="en" sz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0" name="Shape 360"/>
          <p:cNvSpPr txBox="1">
            <a:spLocks noGrp="1"/>
          </p:cNvSpPr>
          <p:nvPr>
            <p:ph type="body" idx="3"/>
          </p:nvPr>
        </p:nvSpPr>
        <p:spPr>
          <a:xfrm>
            <a:off x="6212749" y="2819398"/>
            <a:ext cx="2409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activities leveled (target,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pre-requisite, accelerated)?</a:t>
            </a:r>
            <a:endParaRPr lang="en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rtl="0">
              <a:spcBef>
                <a:spcPts val="0"/>
              </a:spcBef>
              <a:buNone/>
            </a:pPr>
            <a:endParaRPr sz="1200" dirty="0"/>
          </a:p>
        </p:txBody>
      </p:sp>
      <p:grpSp>
        <p:nvGrpSpPr>
          <p:cNvPr id="361" name="Shape 361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362" name="Shape 362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" name="Shape 358"/>
          <p:cNvSpPr txBox="1">
            <a:spLocks/>
          </p:cNvSpPr>
          <p:nvPr/>
        </p:nvSpPr>
        <p:spPr>
          <a:xfrm>
            <a:off x="1146025" y="3809360"/>
            <a:ext cx="2409900" cy="130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buFont typeface="Nixie One"/>
              <a:buNone/>
            </a:pPr>
            <a:r>
              <a:rPr lang="en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modifications needed?</a:t>
            </a:r>
          </a:p>
          <a:p>
            <a:pPr marL="285750" indent="-285750"/>
            <a:r>
              <a:rPr lang="en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Accelerated</a:t>
            </a:r>
          </a:p>
          <a:p>
            <a:pPr marL="285750" indent="-285750"/>
            <a:r>
              <a:rPr lang="en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Pre-requisite</a:t>
            </a:r>
            <a:endParaRPr lang="en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Just the basics. . 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9" name="Shape 259"/>
          <p:cNvCxnSpPr/>
          <p:nvPr/>
        </p:nvCxnSpPr>
        <p:spPr>
          <a:xfrm>
            <a:off x="4475988" y="1682587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" name="Shape 262"/>
          <p:cNvCxnSpPr/>
          <p:nvPr/>
        </p:nvCxnSpPr>
        <p:spPr>
          <a:xfrm>
            <a:off x="4475987" y="2420358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Shape 265"/>
          <p:cNvCxnSpPr/>
          <p:nvPr/>
        </p:nvCxnSpPr>
        <p:spPr>
          <a:xfrm>
            <a:off x="4475988" y="3179384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Shape 268"/>
          <p:cNvCxnSpPr/>
          <p:nvPr/>
        </p:nvCxnSpPr>
        <p:spPr>
          <a:xfrm>
            <a:off x="4475985" y="3909976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0" name="Shape 270"/>
          <p:cNvSpPr/>
          <p:nvPr/>
        </p:nvSpPr>
        <p:spPr>
          <a:xfrm flipH="1">
            <a:off x="3787126" y="1509779"/>
            <a:ext cx="91800" cy="297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5785"/>
                </a:moveTo>
                <a:lnTo>
                  <a:pt x="0" y="3719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15785"/>
                </a:ln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Big 3 Strategies</a:t>
            </a: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874" y="739877"/>
            <a:ext cx="29821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" sz="20000" dirty="0" smtClean="0">
                <a:solidFill>
                  <a:srgbClr val="18637B"/>
                </a:solidFill>
                <a:latin typeface="+mj-lt"/>
                <a:ea typeface="Roboto Slab"/>
                <a:cs typeface="Roboto Slab"/>
                <a:sym typeface="Roboto Slab"/>
              </a:rPr>
              <a:t>3</a:t>
            </a:r>
            <a:endParaRPr lang="en" sz="20000" dirty="0">
              <a:solidFill>
                <a:srgbClr val="18637B"/>
              </a:solidFill>
              <a:latin typeface="+mj-lt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2714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 idx="4294967295"/>
          </p:nvPr>
        </p:nvSpPr>
        <p:spPr>
          <a:xfrm>
            <a:off x="685800" y="499125"/>
            <a:ext cx="6593700" cy="75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atin typeface="+mj-lt"/>
              </a:rPr>
              <a:t>Agenda or Where We Are Headed…</a:t>
            </a:r>
            <a:endParaRPr lang="en" dirty="0">
              <a:latin typeface="+mj-lt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4294967295"/>
          </p:nvPr>
        </p:nvSpPr>
        <p:spPr>
          <a:xfrm>
            <a:off x="449036" y="1259025"/>
            <a:ext cx="5804807" cy="2703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Instructional Modes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a Basic Lesson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9" name="Shape 129" descr="photo-1434030216411-0b793f4b4173.jp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762" y="1234300"/>
            <a:ext cx="2728325" cy="272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latin typeface="+mj-lt"/>
              </a:rPr>
              <a:t>Kahoot!</a:t>
            </a:r>
            <a:endParaRPr lang="en" dirty="0">
              <a:latin typeface="+mj-lt"/>
            </a:endParaRPr>
          </a:p>
        </p:txBody>
      </p:sp>
      <p:grpSp>
        <p:nvGrpSpPr>
          <p:cNvPr id="10" name="Shape 585"/>
          <p:cNvGrpSpPr/>
          <p:nvPr/>
        </p:nvGrpSpPr>
        <p:grpSpPr>
          <a:xfrm>
            <a:off x="406155" y="888995"/>
            <a:ext cx="329546" cy="312160"/>
            <a:chOff x="2583100" y="2973775"/>
            <a:chExt cx="461550" cy="437200"/>
          </a:xfrm>
        </p:grpSpPr>
        <p:sp>
          <p:nvSpPr>
            <p:cNvPr id="11" name="Shape 586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587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9146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Choral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8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Mastery</a:t>
            </a:r>
            <a:endParaRPr lang="en-US" dirty="0"/>
          </a:p>
        </p:txBody>
      </p:sp>
      <p:grpSp>
        <p:nvGrpSpPr>
          <p:cNvPr id="3" name="Shape 633"/>
          <p:cNvGrpSpPr/>
          <p:nvPr/>
        </p:nvGrpSpPr>
        <p:grpSpPr>
          <a:xfrm>
            <a:off x="2930236" y="2504209"/>
            <a:ext cx="3200400" cy="2389909"/>
            <a:chOff x="4604550" y="3714775"/>
            <a:chExt cx="439625" cy="319075"/>
          </a:xfrm>
        </p:grpSpPr>
        <p:sp>
          <p:nvSpPr>
            <p:cNvPr id="4" name="Shape 634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0" t="0" r="0" b="0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76200" cap="rnd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" name="Shape 635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0" t="0" r="0" b="0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76200" cap="rnd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" name="Shape 479"/>
          <p:cNvSpPr/>
          <p:nvPr/>
        </p:nvSpPr>
        <p:spPr>
          <a:xfrm>
            <a:off x="5881368" y="2598116"/>
            <a:ext cx="269552" cy="25737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4445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2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5611" y="2016690"/>
            <a:ext cx="554276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Test site for practice today: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www.adi.org/Testeld/Menu.aspx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Live site </a:t>
            </a:r>
            <a:r>
              <a:rPr lang="en-US" sz="2000" i="1" dirty="0" err="1" smtClean="0"/>
              <a:t>url</a:t>
            </a:r>
            <a:r>
              <a:rPr lang="en-US" sz="2000" i="1" dirty="0" smtClean="0"/>
              <a:t> </a:t>
            </a:r>
            <a:r>
              <a:rPr lang="en-US" sz="2000" dirty="0" smtClean="0"/>
              <a:t>next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Chrome is preferred browser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21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Accomplished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025" y="1559425"/>
            <a:ext cx="7540800" cy="3203961"/>
          </a:xfrm>
        </p:spPr>
        <p:txBody>
          <a:bodyPr/>
          <a:lstStyle/>
          <a:p>
            <a:pPr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8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are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able to define and describe Instructional Modes</a:t>
            </a:r>
          </a:p>
          <a:p>
            <a:pPr marL="285750" lvl="8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know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elements of a Basic Lesson Design</a:t>
            </a:r>
          </a:p>
          <a:p>
            <a:pPr marL="285750" lvl="8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are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able to write an objective, condition, and criteria for mastery for a lesson</a:t>
            </a:r>
          </a:p>
          <a:p>
            <a:pPr marL="285750" lvl="8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understand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how to use the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Lesson Design Studio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Outcomes or Where We Will End Up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At the conclusion of this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session,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will:</a:t>
            </a:r>
          </a:p>
          <a:p>
            <a:pPr marL="285750" lvl="8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able to define and describe Instructional Modes</a:t>
            </a:r>
          </a:p>
          <a:p>
            <a:pPr marL="285750" lvl="8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Know the elements of a Basic Lesson Design</a:t>
            </a:r>
          </a:p>
          <a:p>
            <a:pPr marL="285750" lvl="8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Be able to write an objective, condition, and criteria for mastery for a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</a:p>
          <a:p>
            <a:pPr marL="285750" lvl="8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Understand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how to use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Lesson Design Studio (online)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8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en-US" dirty="0" smtClean="0"/>
              <a:t>“Good </a:t>
            </a:r>
            <a:r>
              <a:rPr lang="en-US" dirty="0"/>
              <a:t>lessons start with a clear, curriculum-based objective and assessment, followed by multiple cycles of instruction, guided practice, checks for understanding (the soul of a good lesson), and ongoing adjustments to instruction</a:t>
            </a:r>
            <a:r>
              <a:rPr lang="en-US" dirty="0" smtClean="0"/>
              <a:t>.”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929" y="4441371"/>
            <a:ext cx="8621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err="1"/>
              <a:t>Schmoker</a:t>
            </a:r>
            <a:r>
              <a:rPr lang="en-US" sz="1200" dirty="0"/>
              <a:t>, M. (2010, Sept. 27). When pedagogic fads trump priorities. </a:t>
            </a:r>
            <a:r>
              <a:rPr lang="en-US" sz="1200" i="1" dirty="0"/>
              <a:t>Education Week</a:t>
            </a:r>
            <a:r>
              <a:rPr lang="en-US" sz="1200" dirty="0"/>
              <a:t>. Retrieved from http://www.edweek.org/ew/articles/2010/09/29/05schmoker.h30.html?r=1730712829</a:t>
            </a:r>
            <a:endParaRPr lang="en" sz="1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ctrTitle" idx="4294967295"/>
          </p:nvPr>
        </p:nvSpPr>
        <p:spPr>
          <a:xfrm>
            <a:off x="685800" y="302080"/>
            <a:ext cx="4153200" cy="220430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400" dirty="0" smtClean="0">
                <a:solidFill>
                  <a:srgbClr val="94BF6E"/>
                </a:solidFill>
                <a:latin typeface="+mj-lt"/>
              </a:rPr>
              <a:t>Well planned and delivered content</a:t>
            </a:r>
            <a:endParaRPr lang="en" sz="4400" dirty="0">
              <a:solidFill>
                <a:srgbClr val="94BF6E"/>
              </a:solidFill>
              <a:latin typeface="+mj-lt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ubTitle" idx="4294967295"/>
          </p:nvPr>
        </p:nvSpPr>
        <p:spPr>
          <a:xfrm>
            <a:off x="685800" y="3106751"/>
            <a:ext cx="4153200" cy="784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consistent delivery of lessons that include multiple checks for understanding may be the most powerful, cost-effective action we can take to ensure learning. Solid research demonstrates that students learn as much as four times as quickly from such lessons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7214072" y="747703"/>
            <a:ext cx="354080" cy="33808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19050" cap="rnd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2" name="Shape 162"/>
          <p:cNvGrpSpPr/>
          <p:nvPr/>
        </p:nvGrpSpPr>
        <p:grpSpPr>
          <a:xfrm>
            <a:off x="6372292" y="1484384"/>
            <a:ext cx="2174699" cy="2174833"/>
            <a:chOff x="6643075" y="3664250"/>
            <a:chExt cx="407950" cy="407975"/>
          </a:xfrm>
        </p:grpSpPr>
        <p:sp>
          <p:nvSpPr>
            <p:cNvPr id="163" name="Shape 163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solidFill>
              <a:srgbClr val="94BF6E"/>
            </a:solidFill>
            <a:ln w="19050" cap="rnd" cmpd="sng">
              <a:solidFill>
                <a:srgbClr val="94BF6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solidFill>
              <a:srgbClr val="94BF6E"/>
            </a:solidFill>
            <a:ln w="19050" cap="rnd" cmpd="sng">
              <a:solidFill>
                <a:srgbClr val="94BF6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65" name="Shape 165"/>
          <p:cNvGrpSpPr/>
          <p:nvPr/>
        </p:nvGrpSpPr>
        <p:grpSpPr>
          <a:xfrm>
            <a:off x="4995952" y="3119891"/>
            <a:ext cx="981406" cy="981351"/>
            <a:chOff x="576250" y="4319400"/>
            <a:chExt cx="442075" cy="442050"/>
          </a:xfrm>
        </p:grpSpPr>
        <p:sp>
          <p:nvSpPr>
            <p:cNvPr id="166" name="Shape 166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rgbClr val="18637B"/>
            </a:solidFill>
            <a:ln w="19050" cap="rnd" cmpd="sng">
              <a:solidFill>
                <a:srgbClr val="3B8D6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rgbClr val="18637B"/>
            </a:solidFill>
            <a:ln w="19050" cap="rnd" cmpd="sng">
              <a:solidFill>
                <a:srgbClr val="3B8D6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rgbClr val="18637B"/>
            </a:solidFill>
            <a:ln w="19050" cap="rnd" cmpd="sng">
              <a:solidFill>
                <a:srgbClr val="3B8D6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rgbClr val="18637B"/>
            </a:solidFill>
            <a:ln w="19050" cap="rnd" cmpd="sng">
              <a:solidFill>
                <a:srgbClr val="3B8D6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0" name="Shape 170"/>
          <p:cNvSpPr/>
          <p:nvPr/>
        </p:nvSpPr>
        <p:spPr>
          <a:xfrm>
            <a:off x="5392191" y="1829071"/>
            <a:ext cx="585163" cy="55873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19050" cap="rnd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 rot="2384392">
            <a:off x="7003547" y="3733234"/>
            <a:ext cx="354079" cy="33808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19050" cap="rnd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685209" y="4589916"/>
            <a:ext cx="8621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err="1"/>
              <a:t>Schmoker</a:t>
            </a:r>
            <a:r>
              <a:rPr lang="en-US" sz="1200" dirty="0"/>
              <a:t>, M. (2010, Sept. 27). When pedagogic fads trump priorities. </a:t>
            </a:r>
            <a:r>
              <a:rPr lang="en-US" sz="1200" i="1" dirty="0"/>
              <a:t>Education Week</a:t>
            </a:r>
            <a:r>
              <a:rPr lang="en-US" sz="1200" dirty="0"/>
              <a:t>. Retrieved from http://www.edweek.org/ew/articles/2010/09/29/05schmoker.h30.html?r=1730712829</a:t>
            </a:r>
            <a:endParaRPr lang="en" sz="1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6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latin typeface="+mn-lt"/>
              </a:rPr>
              <a:t>Instructional Modes</a:t>
            </a:r>
            <a:endParaRPr lang="en" dirty="0">
              <a:latin typeface="+mn-lt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6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Where the rubber meets the road…</a:t>
            </a:r>
            <a:endParaRPr lang="e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0" y="503350"/>
            <a:ext cx="3471299" cy="381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 dirty="0">
                <a:solidFill>
                  <a:srgbClr val="18637B"/>
                </a:solidFill>
                <a:latin typeface="+mj-lt"/>
                <a:ea typeface="Roboto Slab"/>
                <a:cs typeface="Roboto Slab"/>
                <a:sym typeface="Roboto Slab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atin typeface="+mj-lt"/>
              </a:rPr>
              <a:t>The Five Modes</a:t>
            </a:r>
            <a:endParaRPr lang="en" dirty="0">
              <a:latin typeface="+mj-lt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 smtClean="0">
                <a:latin typeface="Calibri" panose="020F0502020204030204" pitchFamily="34" charset="0"/>
                <a:cs typeface="Calibri" panose="020F0502020204030204" pitchFamily="34" charset="0"/>
              </a:rPr>
              <a:t>Teacher-directed whole class instruction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>
                <a:latin typeface="Calibri" panose="020F0502020204030204" pitchFamily="34" charset="0"/>
                <a:cs typeface="Calibri" panose="020F0502020204030204" pitchFamily="34" charset="0"/>
              </a:rPr>
              <a:t>Teacher-directed small group instruction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Student-directed small group instruction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</a:p>
          <a:p>
            <a:pPr marL="228600"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every lesson will include all modes.</a:t>
            </a:r>
            <a:endParaRPr lang="en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8" name="Shape 148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149" name="Shape 14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146026" y="530725"/>
            <a:ext cx="2641718" cy="84690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latin typeface="+mn-lt"/>
              </a:rPr>
              <a:t>Teacher-directed whole class</a:t>
            </a:r>
            <a:endParaRPr lang="en" dirty="0">
              <a:latin typeface="+mn-lt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871275" y="1711072"/>
            <a:ext cx="4116150" cy="3020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Behavior Check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Think (Stimulate Interest)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Know (Teach)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Show (Check for Understanding)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9"/>
          <a:stretch/>
        </p:blipFill>
        <p:spPr>
          <a:xfrm>
            <a:off x="219087" y="1551061"/>
            <a:ext cx="4327070" cy="3592439"/>
          </a:xfrm>
          <a:prstGeom prst="rect">
            <a:avLst/>
          </a:prstGeom>
        </p:spPr>
      </p:pic>
      <p:grpSp>
        <p:nvGrpSpPr>
          <p:cNvPr id="12" name="Shape 567"/>
          <p:cNvGrpSpPr/>
          <p:nvPr/>
        </p:nvGrpSpPr>
        <p:grpSpPr>
          <a:xfrm>
            <a:off x="469136" y="741966"/>
            <a:ext cx="224827" cy="490842"/>
            <a:chOff x="4071800" y="2269925"/>
            <a:chExt cx="172925" cy="502950"/>
          </a:xfrm>
        </p:grpSpPr>
        <p:sp>
          <p:nvSpPr>
            <p:cNvPr id="13" name="Shape 568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0" t="0" r="0" b="0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569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0" t="0" r="0" b="0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/>
        </p:nvSpPr>
        <p:spPr>
          <a:xfrm>
            <a:off x="4024993" y="524515"/>
            <a:ext cx="4792436" cy="3898625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4546901" y="1070550"/>
            <a:ext cx="4002300" cy="2555699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Nixie One"/>
                <a:ea typeface="Nixie One"/>
                <a:cs typeface="Nixie One"/>
                <a:sym typeface="Nixie One"/>
              </a:rPr>
              <a:t>Place your screenshot here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body" idx="4294967295"/>
          </p:nvPr>
        </p:nvSpPr>
        <p:spPr>
          <a:xfrm>
            <a:off x="424400" y="368421"/>
            <a:ext cx="3506099" cy="348527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18637B"/>
                </a:solidFill>
                <a:latin typeface="+mj-lt"/>
                <a:ea typeface="Roboto Slab"/>
                <a:cs typeface="Roboto Slab"/>
                <a:sym typeface="Roboto Slab"/>
              </a:rPr>
              <a:t>Teacher-directed small </a:t>
            </a:r>
            <a:r>
              <a:rPr lang="en-US" sz="1800" b="1" dirty="0" smtClean="0">
                <a:solidFill>
                  <a:srgbClr val="18637B"/>
                </a:solidFill>
                <a:latin typeface="+mj-lt"/>
                <a:ea typeface="Roboto Slab"/>
                <a:cs typeface="Roboto Slab"/>
                <a:sym typeface="Roboto Slab"/>
              </a:rPr>
              <a:t>group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Focus attention on particular requirements of homogeneous groups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are fluid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Groups are short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term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Uses same procedures as whole-class instruction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60" y="726510"/>
            <a:ext cx="4377847" cy="289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686</Words>
  <Application>Microsoft Office PowerPoint</Application>
  <PresentationFormat>On-screen Show (16:9)</PresentationFormat>
  <Paragraphs>113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Roboto Slab</vt:lpstr>
      <vt:lpstr>Arial</vt:lpstr>
      <vt:lpstr>Impact</vt:lpstr>
      <vt:lpstr>Nixie One</vt:lpstr>
      <vt:lpstr>Calibri</vt:lpstr>
      <vt:lpstr>Wingdings</vt:lpstr>
      <vt:lpstr>Warwick template</vt:lpstr>
      <vt:lpstr>Lesson Design Studio</vt:lpstr>
      <vt:lpstr>Agenda or Where We Are Headed…</vt:lpstr>
      <vt:lpstr>Outcomes or Where We Will End Up</vt:lpstr>
      <vt:lpstr>PowerPoint Presentation</vt:lpstr>
      <vt:lpstr>Well planned and delivered content</vt:lpstr>
      <vt:lpstr>Instructional Modes</vt:lpstr>
      <vt:lpstr>The Five Modes</vt:lpstr>
      <vt:lpstr>Teacher-directed whole class</vt:lpstr>
      <vt:lpstr>PowerPoint Presentation</vt:lpstr>
      <vt:lpstr>Student-directed small group</vt:lpstr>
      <vt:lpstr>Independent practice</vt:lpstr>
      <vt:lpstr>Homework</vt:lpstr>
      <vt:lpstr>Basic Lesson Design</vt:lpstr>
      <vt:lpstr>Creating a well designed lesson – Lesson Definition</vt:lpstr>
      <vt:lpstr>Lesson Design Studio</vt:lpstr>
      <vt:lpstr>Choose the instructional mode(s) </vt:lpstr>
      <vt:lpstr>Lesson Detail</vt:lpstr>
      <vt:lpstr>Let’s review some concepts</vt:lpstr>
      <vt:lpstr>Big 3 Strategies</vt:lpstr>
      <vt:lpstr>Kahoot!</vt:lpstr>
      <vt:lpstr>Choral Response</vt:lpstr>
      <vt:lpstr>Tracking Mastery</vt:lpstr>
      <vt:lpstr>Live Demonstration</vt:lpstr>
      <vt:lpstr>Live Demonstration</vt:lpstr>
      <vt:lpstr>What We Accomplished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Pam Sheley</dc:creator>
  <cp:lastModifiedBy>Sam Redding</cp:lastModifiedBy>
  <cp:revision>76</cp:revision>
  <dcterms:modified xsi:type="dcterms:W3CDTF">2016-11-04T14:08:38Z</dcterms:modified>
</cp:coreProperties>
</file>