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374" r:id="rId3"/>
    <p:sldId id="378" r:id="rId4"/>
    <p:sldId id="377" r:id="rId5"/>
    <p:sldId id="375" r:id="rId6"/>
    <p:sldId id="380" r:id="rId7"/>
    <p:sldId id="376" r:id="rId8"/>
    <p:sldId id="381" r:id="rId9"/>
    <p:sldId id="379" r:id="rId10"/>
    <p:sldId id="334" r:id="rId11"/>
    <p:sldId id="297" r:id="rId12"/>
    <p:sldId id="298" r:id="rId13"/>
    <p:sldId id="335" r:id="rId14"/>
    <p:sldId id="299" r:id="rId15"/>
    <p:sldId id="337" r:id="rId16"/>
    <p:sldId id="338" r:id="rId17"/>
    <p:sldId id="339" r:id="rId18"/>
    <p:sldId id="301" r:id="rId19"/>
    <p:sldId id="340" r:id="rId20"/>
    <p:sldId id="341" r:id="rId21"/>
    <p:sldId id="342" r:id="rId22"/>
    <p:sldId id="343" r:id="rId23"/>
    <p:sldId id="265" r:id="rId24"/>
    <p:sldId id="346" r:id="rId25"/>
    <p:sldId id="302" r:id="rId26"/>
    <p:sldId id="347" r:id="rId27"/>
    <p:sldId id="348" r:id="rId28"/>
    <p:sldId id="349" r:id="rId29"/>
    <p:sldId id="355" r:id="rId30"/>
    <p:sldId id="38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Impact" panose="020B080603090205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99FF66"/>
    <a:srgbClr val="336600"/>
    <a:srgbClr val="006666"/>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5092B-2597-494D-8EAF-E2A2C9422A68}">
  <a:tblStyle styleId="{CA65092B-2597-494D-8EAF-E2A2C9422A6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46" autoAdjust="0"/>
  </p:normalViewPr>
  <p:slideViewPr>
    <p:cSldViewPr snapToGrid="0" snapToObjects="1">
      <p:cViewPr varScale="1">
        <p:scale>
          <a:sx n="72" d="100"/>
          <a:sy n="72" d="100"/>
        </p:scale>
        <p:origin x="1242"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672521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5986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strategies did that employ to personalize learning for you?</a:t>
            </a:r>
          </a:p>
          <a:p>
            <a:endParaRPr lang="en-US" dirty="0"/>
          </a:p>
        </p:txBody>
      </p:sp>
    </p:spTree>
    <p:extLst>
      <p:ext uri="{BB962C8B-B14F-4D97-AF65-F5344CB8AC3E}">
        <p14:creationId xmlns:p14="http://schemas.microsoft.com/office/powerpoint/2010/main" val="142676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three big buckets that hold all that Personalized Learning contains, all 6 parts of the definition. We will touch on each of them briefly now, and then we will go deeper into each of them.</a:t>
            </a:r>
            <a:endParaRPr lang="en-US" dirty="0"/>
          </a:p>
          <a:p>
            <a:pPr lvl="0">
              <a:spcBef>
                <a:spcPts val="0"/>
              </a:spcBef>
              <a:buNone/>
            </a:pPr>
            <a:endParaRPr dirty="0"/>
          </a:p>
        </p:txBody>
      </p:sp>
    </p:spTree>
    <p:extLst>
      <p:ext uri="{BB962C8B-B14F-4D97-AF65-F5344CB8AC3E}">
        <p14:creationId xmlns:p14="http://schemas.microsoft.com/office/powerpoint/2010/main" val="13813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four Personal Competencies are listed here: Cognitive, Metacognitive, Motivational, and Social/Emotional.</a:t>
            </a:r>
            <a:endParaRPr dirty="0"/>
          </a:p>
        </p:txBody>
      </p:sp>
    </p:spTree>
    <p:extLst>
      <p:ext uri="{BB962C8B-B14F-4D97-AF65-F5344CB8AC3E}">
        <p14:creationId xmlns:p14="http://schemas.microsoft.com/office/powerpoint/2010/main" val="266260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t>
            </a:r>
            <a:endParaRPr lang="en-US" dirty="0"/>
          </a:p>
          <a:p>
            <a:pPr lvl="0">
              <a:spcBef>
                <a:spcPts val="0"/>
              </a:spcBef>
              <a:buNone/>
            </a:pPr>
            <a:r>
              <a:rPr lang="en-US" dirty="0"/>
              <a:t>The Personal Competencies are the roots of learning. They are below the surface. But the make learning happen,</a:t>
            </a:r>
            <a:r>
              <a:rPr lang="en-US" baseline="0" dirty="0"/>
              <a:t> and the learning is shown as mastery of knowledge and skill.</a:t>
            </a:r>
            <a:endParaRPr dirty="0"/>
          </a:p>
        </p:txBody>
      </p:sp>
    </p:spTree>
    <p:extLst>
      <p:ext uri="{BB962C8B-B14F-4D97-AF65-F5344CB8AC3E}">
        <p14:creationId xmlns:p14="http://schemas.microsoft.com/office/powerpoint/2010/main" val="126436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spcAft>
                <a:spcPts val="600"/>
              </a:spcAft>
              <a:buNone/>
            </a:pPr>
            <a:r>
              <a:rPr lang="en-US" dirty="0"/>
              <a:t>Competency-based education is an aspect of personalized learning. For teachers, that means using strategies to vary time (when</a:t>
            </a:r>
            <a:r>
              <a:rPr lang="en-US" baseline="0" dirty="0"/>
              <a:t> students learn), place (where students learn), path (how students get to their goals/meet competencies), pace (the rate at which students obtain their goals/meet competencies), practice (how students are taught, how they learn), and trace (how student learning/competencies met are observed, measured, or demonstrated/assessed).</a:t>
            </a:r>
          </a:p>
        </p:txBody>
      </p:sp>
    </p:spTree>
    <p:extLst>
      <p:ext uri="{BB962C8B-B14F-4D97-AF65-F5344CB8AC3E}">
        <p14:creationId xmlns:p14="http://schemas.microsoft.com/office/powerpoint/2010/main" val="341500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0677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a:t>Technology</a:t>
            </a:r>
            <a:r>
              <a:rPr lang="en-US" baseline="0" dirty="0"/>
              <a:t> should support learning and instructional goals, not drive them. </a:t>
            </a:r>
            <a:endParaRPr dirty="0"/>
          </a:p>
        </p:txBody>
      </p:sp>
    </p:spTree>
    <p:extLst>
      <p:ext uri="{BB962C8B-B14F-4D97-AF65-F5344CB8AC3E}">
        <p14:creationId xmlns:p14="http://schemas.microsoft.com/office/powerpoint/2010/main" val="30422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Personalized learning is made practical by technology that organizes curricular content, facilitates</a:t>
            </a:r>
          </a:p>
          <a:p>
            <a:r>
              <a:rPr lang="en-US" dirty="0"/>
              <a:t>	differentiation, opens vast and diverse avenues of learning, provides ongoing checks of</a:t>
            </a:r>
          </a:p>
          <a:p>
            <a:r>
              <a:rPr lang="en-US" dirty="0"/>
              <a:t>	mastery, and ultimately confirms mastery. </a:t>
            </a:r>
          </a:p>
          <a:p>
            <a:r>
              <a:rPr lang="en-US" dirty="0"/>
              <a:t>Personalized learning encourages and confirms learning that takes place anytime, anywhere, and is thus a companion to competency based education.</a:t>
            </a:r>
          </a:p>
          <a:p>
            <a:r>
              <a:rPr lang="en-US" dirty="0"/>
              <a:t>Personalized learning steps beyond the mechanical individualization of learning by</a:t>
            </a:r>
          </a:p>
          <a:p>
            <a:r>
              <a:rPr lang="en-US" dirty="0"/>
              <a:t>	incorporating the teacher’s deep understanding of each student’s interests, aspirations,</a:t>
            </a:r>
          </a:p>
          <a:p>
            <a:r>
              <a:rPr lang="en-US" dirty="0"/>
              <a:t>	backgrounds, and behavioral idiosyncrasies. </a:t>
            </a:r>
          </a:p>
          <a:p>
            <a:r>
              <a:rPr lang="en-US" dirty="0"/>
              <a:t>Personalized learning mixes the targeting of learning to the individual student with opportunities to learn with a group, one-to-</a:t>
            </a:r>
            <a:r>
              <a:rPr lang="en-US" dirty="0" err="1"/>
              <a:t>one,face</a:t>
            </a:r>
            <a:r>
              <a:rPr lang="en-US" dirty="0"/>
              <a:t>-to-face, or across the miles. </a:t>
            </a:r>
          </a:p>
          <a:p>
            <a:endParaRPr lang="en-US" dirty="0"/>
          </a:p>
          <a:p>
            <a:r>
              <a:rPr lang="en-US" dirty="0"/>
              <a:t>Personalized learning is simply what is best for kids. Learning experiences are authentic and meaningful. They want to see the purpose and connect education to real life.</a:t>
            </a:r>
          </a:p>
          <a:p>
            <a:r>
              <a:rPr lang="en-US" dirty="0"/>
              <a:t>Personalized learning builds a culture of trust between the students and adults. It becomes okay to try, fail, and learn from that failure.</a:t>
            </a:r>
          </a:p>
          <a:p>
            <a:r>
              <a:rPr lang="en-US" dirty="0"/>
              <a:t>Personalized learning builds a stronger staff culture of transparency, collaboration, and alignment.</a:t>
            </a:r>
          </a:p>
          <a:p>
            <a:r>
              <a:rPr lang="en-US" dirty="0"/>
              <a:t>Personalized learning allows the teachers to be the experts. Teachers are empowered and provided with trust, time, and support.</a:t>
            </a:r>
          </a:p>
          <a:p>
            <a:r>
              <a:rPr lang="en-US" dirty="0"/>
              <a:t>Personalized learning elevates the profession of teaching. Teachers are able to step up as leaders in their classrooms, schools and districts. In many cases, teachers are even able to build substantial networks with teacher across the state and country pursuing similar work.</a:t>
            </a:r>
          </a:p>
          <a:p>
            <a:r>
              <a:rPr lang="en-US" dirty="0"/>
              <a:t>Personalized learning can provide an opportunity for grassroots spread. Teachers can lead by demonstrating passion, and other teachers see that passion and are able to be the agents of change in their own classroom at a pace at which they are comfortable.</a:t>
            </a:r>
          </a:p>
          <a:p>
            <a:r>
              <a:rPr lang="en-US" dirty="0"/>
              <a:t>Personalized learning is the best way to maximize all of the technology resources that many teachers have available to them. With one-to-one initiatives and large achievement gaps, personalized learning just makes sense.</a:t>
            </a:r>
          </a:p>
          <a:p>
            <a:r>
              <a:rPr lang="en-US" dirty="0"/>
              <a:t>Personalized learning restored many teachers’ faith in education and enthusiasm about their work. Many teachers felt unfulfilled in a traditional environment, feeling that they weren’t meeting their students’ needs and that there were constantly roadblocks in their way. (</a:t>
            </a:r>
            <a:r>
              <a:rPr lang="en-US" dirty="0" err="1"/>
              <a:t>Knowledge</a:t>
            </a:r>
            <a:r>
              <a:rPr lang="en-US" baseline="0" dirty="0" err="1"/>
              <a:t>Works</a:t>
            </a:r>
            <a:r>
              <a:rPr lang="en-US" baseline="0" dirty="0"/>
              <a:t>)</a:t>
            </a:r>
            <a:endParaRPr lang="en-US" dirty="0"/>
          </a:p>
          <a:p>
            <a:pPr lvl="0">
              <a:spcBef>
                <a:spcPts val="0"/>
              </a:spcBef>
              <a:buNone/>
            </a:pPr>
            <a:endParaRPr dirty="0"/>
          </a:p>
        </p:txBody>
      </p:sp>
    </p:spTree>
    <p:extLst>
      <p:ext uri="{BB962C8B-B14F-4D97-AF65-F5344CB8AC3E}">
        <p14:creationId xmlns:p14="http://schemas.microsoft.com/office/powerpoint/2010/main" val="72633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Personalized learning steps beyond the mechanical individualization of learning by</a:t>
            </a:r>
          </a:p>
          <a:p>
            <a:r>
              <a:rPr lang="en-US" dirty="0"/>
              <a:t>	incorporating the teacher’s deep understanding of each student’s interests, aspirations,</a:t>
            </a:r>
          </a:p>
          <a:p>
            <a:r>
              <a:rPr lang="en-US" dirty="0"/>
              <a:t>	backgrounds, and behavioral idiosyncrasies. </a:t>
            </a:r>
          </a:p>
          <a:p>
            <a:r>
              <a:rPr lang="en-US" dirty="0"/>
              <a:t>Personalized learning mixes the targeting of learning to the individual student with opportunities to learn with a group, one-to-</a:t>
            </a:r>
            <a:r>
              <a:rPr lang="en-US" dirty="0" err="1"/>
              <a:t>one,face</a:t>
            </a:r>
            <a:r>
              <a:rPr lang="en-US" dirty="0"/>
              <a:t>-to-face, or across the miles. </a:t>
            </a:r>
          </a:p>
          <a:p>
            <a:endParaRPr lang="en-US" dirty="0"/>
          </a:p>
          <a:p>
            <a:r>
              <a:rPr lang="en-US" dirty="0"/>
              <a:t>Personalized learning is simply what is best for kids. Learning experiences are authentic and meaningful. They want to see the purpose and connect education to real life.</a:t>
            </a:r>
          </a:p>
          <a:p>
            <a:r>
              <a:rPr lang="en-US" dirty="0"/>
              <a:t>Personalized learning builds a culture of trust between the students and adults. It becomes okay to try, fail, and learn from that failure.</a:t>
            </a:r>
          </a:p>
          <a:p>
            <a:r>
              <a:rPr lang="en-US" dirty="0"/>
              <a:t>Personalized learning builds a stronger staff culture of transparency, collaboration, and alignment.</a:t>
            </a:r>
          </a:p>
          <a:p>
            <a:r>
              <a:rPr lang="en-US" dirty="0"/>
              <a:t>Personalized learning allows the teachers to be the experts. Teachers are empowered and provided with trust, time, and support.</a:t>
            </a:r>
          </a:p>
          <a:p>
            <a:r>
              <a:rPr lang="en-US" dirty="0"/>
              <a:t>Personalized learning elevates the profession of teaching. Teachers are able to step up as leaders in their classrooms, schools and districts. In many cases, teachers are even able to build substantial networks with teacher across the state and country pursuing similar work.</a:t>
            </a:r>
          </a:p>
          <a:p>
            <a:r>
              <a:rPr lang="en-US" dirty="0"/>
              <a:t>Personalized learning can provide an opportunity for grassroots spread. Teachers can lead by demonstrating passion, and other teachers see that passion and are able to be the agents of change in their own classroom at a pace at which they are comfortable.</a:t>
            </a:r>
          </a:p>
          <a:p>
            <a:r>
              <a:rPr lang="en-US" dirty="0"/>
              <a:t>Personalized learning is the best way to maximize all of the technology resources that many teachers have available to them. With one-to-one initiatives and large achievement gaps, personalized learning just makes sense.</a:t>
            </a:r>
          </a:p>
          <a:p>
            <a:r>
              <a:rPr lang="en-US" dirty="0"/>
              <a:t>Personalized learning restored many teachers’ faith in education and enthusiasm about their work. Many teachers felt unfulfilled in a traditional environment, feeling that they weren’t meeting their students’ needs and that there were constantly roadblocks in their way. (</a:t>
            </a:r>
            <a:r>
              <a:rPr lang="en-US" dirty="0" err="1"/>
              <a:t>Knowledge</a:t>
            </a:r>
            <a:r>
              <a:rPr lang="en-US" baseline="0" dirty="0" err="1"/>
              <a:t>Works</a:t>
            </a:r>
            <a:r>
              <a:rPr lang="en-US" baseline="0" dirty="0"/>
              <a:t>)</a:t>
            </a:r>
            <a:endParaRPr lang="en-US" dirty="0"/>
          </a:p>
          <a:p>
            <a:pPr lvl="0">
              <a:spcBef>
                <a:spcPts val="0"/>
              </a:spcBef>
              <a:buNone/>
            </a:pPr>
            <a:endParaRPr dirty="0"/>
          </a:p>
        </p:txBody>
      </p:sp>
    </p:spTree>
    <p:extLst>
      <p:ext uri="{BB962C8B-B14F-4D97-AF65-F5344CB8AC3E}">
        <p14:creationId xmlns:p14="http://schemas.microsoft.com/office/powerpoint/2010/main" val="420661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a:p>
          <a:p>
            <a:r>
              <a:rPr lang="en-US" dirty="0"/>
              <a:t>Personalized learning is simply what is best for kids. Learning experiences are authentic and meaningful. They want to see the purpose and connect education to real life.</a:t>
            </a:r>
          </a:p>
          <a:p>
            <a:r>
              <a:rPr lang="en-US" dirty="0"/>
              <a:t>Personalized learning builds a culture of trust between the students and adults. It becomes okay to try, fail, and learn from that failure.</a:t>
            </a:r>
          </a:p>
          <a:p>
            <a:r>
              <a:rPr lang="en-US" dirty="0"/>
              <a:t>Personalized learning builds a stronger staff culture of transparency, collaboration, and alignment.</a:t>
            </a:r>
          </a:p>
          <a:p>
            <a:r>
              <a:rPr lang="en-US" dirty="0"/>
              <a:t>Personalized learning allows the teachers to be the experts. Teachers are empowered and provided with trust, time, and support.</a:t>
            </a:r>
          </a:p>
          <a:p>
            <a:r>
              <a:rPr lang="en-US" dirty="0"/>
              <a:t>Personalized learning elevates the profession of teaching. Teachers are able to step up as leaders in their classrooms, schools and districts. In many cases, teachers are even able to build substantial networks with teacher across the state and country pursuing similar work.</a:t>
            </a:r>
          </a:p>
          <a:p>
            <a:r>
              <a:rPr lang="en-US" dirty="0"/>
              <a:t>Personalized learning can provide an opportunity for grassroots spread. Teachers can lead by demonstrating passion, and other teachers see that passion and are able to be the agents of change in their own classroom at a pace at which they are comfortable.</a:t>
            </a:r>
          </a:p>
          <a:p>
            <a:r>
              <a:rPr lang="en-US" dirty="0"/>
              <a:t>Personalized learning is the best way to maximize all of the technology resources that many teachers have available to them. With one-to-one initiatives and large achievement gaps, personalized learning just makes sense.</a:t>
            </a:r>
          </a:p>
          <a:p>
            <a:r>
              <a:rPr lang="en-US" dirty="0"/>
              <a:t>Personalized learning restored many teachers’ faith in education and enthusiasm about their work. Many teachers felt unfulfilled in a traditional environment, feeling that they weren’t meeting their students’ needs and that there were constantly roadblocks in their way. (</a:t>
            </a:r>
            <a:r>
              <a:rPr lang="en-US" dirty="0" err="1"/>
              <a:t>Knowledge</a:t>
            </a:r>
            <a:r>
              <a:rPr lang="en-US" baseline="0" dirty="0" err="1"/>
              <a:t>Works</a:t>
            </a:r>
            <a:r>
              <a:rPr lang="en-US" baseline="0" dirty="0"/>
              <a:t>)</a:t>
            </a:r>
            <a:endParaRPr lang="en-US" dirty="0"/>
          </a:p>
          <a:p>
            <a:pPr lvl="0">
              <a:spcBef>
                <a:spcPts val="0"/>
              </a:spcBef>
              <a:buNone/>
            </a:pPr>
            <a:endParaRPr dirty="0"/>
          </a:p>
        </p:txBody>
      </p:sp>
    </p:spTree>
    <p:extLst>
      <p:ext uri="{BB962C8B-B14F-4D97-AF65-F5344CB8AC3E}">
        <p14:creationId xmlns:p14="http://schemas.microsoft.com/office/powerpoint/2010/main" val="33940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Introduction</a:t>
            </a:r>
            <a:r>
              <a:rPr lang="en-US" baseline="0" dirty="0"/>
              <a:t> to this session: What is Personalized Learning? We personalize learning for every student, and in doing so we reach each student in different ways, fitting their needs and aspirations. </a:t>
            </a:r>
            <a:endParaRPr lang="en-US" dirty="0"/>
          </a:p>
          <a:p>
            <a:pPr lvl="0">
              <a:spcBef>
                <a:spcPts val="0"/>
              </a:spcBef>
              <a:buNone/>
            </a:pPr>
            <a:endParaRPr dirty="0"/>
          </a:p>
        </p:txBody>
      </p:sp>
    </p:spTree>
    <p:extLst>
      <p:ext uri="{BB962C8B-B14F-4D97-AF65-F5344CB8AC3E}">
        <p14:creationId xmlns:p14="http://schemas.microsoft.com/office/powerpoint/2010/main" val="395942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t>Personalized learning is the best way to maximize all of the technology resources that many teachers have available to them. With one-to-one initiatives and large achievement gaps, personalized learning just makes sense.</a:t>
            </a:r>
          </a:p>
          <a:p>
            <a:pPr lvl="0">
              <a:spcBef>
                <a:spcPts val="0"/>
              </a:spcBef>
              <a:buNone/>
            </a:pPr>
            <a:endParaRPr dirty="0"/>
          </a:p>
        </p:txBody>
      </p:sp>
    </p:spTree>
    <p:extLst>
      <p:ext uri="{BB962C8B-B14F-4D97-AF65-F5344CB8AC3E}">
        <p14:creationId xmlns:p14="http://schemas.microsoft.com/office/powerpoint/2010/main" val="305035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Center on Innovations in Learning’s website is loaded with resources</a:t>
            </a:r>
            <a:r>
              <a:rPr lang="en-US" baseline="0" dirty="0"/>
              <a:t> on Personalized Learning. Let’s look at some. Indicators in Tools. </a:t>
            </a:r>
            <a:r>
              <a:rPr lang="en-US" baseline="0" dirty="0" err="1"/>
              <a:t>INNOpod</a:t>
            </a:r>
            <a:r>
              <a:rPr lang="en-US" baseline="0" dirty="0"/>
              <a:t>. Handbook. Etc. Also Emily is creating a new section for this.</a:t>
            </a:r>
            <a:endParaRPr lang="en-US" dirty="0"/>
          </a:p>
        </p:txBody>
      </p:sp>
    </p:spTree>
    <p:extLst>
      <p:ext uri="{BB962C8B-B14F-4D97-AF65-F5344CB8AC3E}">
        <p14:creationId xmlns:p14="http://schemas.microsoft.com/office/powerpoint/2010/main" val="156281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You have had a student who you want desperately to reach, but nothing you do seems to be working. This student might have:</a:t>
            </a:r>
          </a:p>
          <a:p>
            <a:pPr marL="0" indent="0">
              <a:buNone/>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Struggling academically and not making progress,</a:t>
            </a:r>
          </a:p>
          <a:p>
            <a:pPr marL="0" indent="0">
              <a:buNone/>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Displaying negative behaviors that do not seem reflective of their true personality or</a:t>
            </a:r>
          </a:p>
          <a:p>
            <a:pPr marL="0" indent="0">
              <a:buNone/>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that seem to be a cry for help or attention,</a:t>
            </a:r>
          </a:p>
          <a:p>
            <a:pPr marL="0" indent="0">
              <a:buNone/>
            </a:pPr>
            <a:r>
              <a:rPr lang="en-US" dirty="0">
                <a:solidFill>
                  <a:schemeClr val="accent5">
                    <a:lumMod val="75000"/>
                  </a:schemeClr>
                </a:solidFill>
                <a:latin typeface="ArialMT"/>
                <a:ea typeface="Calibri" panose="020F0502020204030204" pitchFamily="34" charset="0"/>
                <a:cs typeface="Times New Roman" panose="02020603050405020304" pitchFamily="18" charset="0"/>
              </a:rPr>
              <a:t>● </a:t>
            </a: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Likely advanced or gifted but not be demonstrating that in his/her schoolwork,</a:t>
            </a:r>
            <a:r>
              <a:rPr lang="en-US" sz="105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r>
            <a:br>
              <a:rPr lang="en-US" sz="105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accent5">
                    <a:lumMod val="75000"/>
                  </a:schemeClr>
                </a:solidFill>
                <a:latin typeface="ArialMT"/>
                <a:ea typeface="Calibri" panose="020F0502020204030204" pitchFamily="34" charset="0"/>
                <a:cs typeface="Times New Roman" panose="02020603050405020304" pitchFamily="18" charset="0"/>
              </a:rPr>
              <a:t>● </a:t>
            </a: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Reserved, quiet, and unresponsive to attention from you, or</a:t>
            </a:r>
            <a:r>
              <a:rPr lang="en-US" sz="105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r>
            <a:br>
              <a:rPr lang="en-US" sz="105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accent5">
                    <a:lumMod val="75000"/>
                  </a:schemeClr>
                </a:solidFill>
                <a:latin typeface="ArialMT"/>
                <a:ea typeface="Calibri" panose="020F0502020204030204" pitchFamily="34" charset="0"/>
                <a:cs typeface="Times New Roman" panose="02020603050405020304" pitchFamily="18" charset="0"/>
              </a:rPr>
              <a:t>● </a:t>
            </a: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More than one of the above. </a:t>
            </a:r>
          </a:p>
          <a:p>
            <a:pPr marL="0" indent="0">
              <a:buNone/>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This is a very frustrating experience for a teacher! This child could be one of your favorites, or</a:t>
            </a:r>
            <a:r>
              <a:rPr lang="en-US" sz="105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he or she could be one that tests your patience the most. Either way, </a:t>
            </a:r>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you want to do more</a:t>
            </a:r>
            <a:endParaRPr lang="en-US" sz="105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0960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solidFill>
                  <a:schemeClr val="accent5">
                    <a:lumMod val="75000"/>
                  </a:schemeClr>
                </a:solidFill>
              </a:rPr>
              <a:t>● When did you know the student? (What grade, time of year, etc.)</a:t>
            </a:r>
          </a:p>
          <a:p>
            <a:pPr marL="0" indent="0">
              <a:buNone/>
            </a:pPr>
            <a:r>
              <a:rPr lang="en-US" dirty="0">
                <a:solidFill>
                  <a:schemeClr val="accent5">
                    <a:lumMod val="75000"/>
                  </a:schemeClr>
                </a:solidFill>
              </a:rPr>
              <a:t>● What was the nature of your relationship with that student? (Supportive, difficult,</a:t>
            </a:r>
          </a:p>
          <a:p>
            <a:pPr marL="0" indent="0">
              <a:buNone/>
            </a:pPr>
            <a:r>
              <a:rPr lang="en-US" dirty="0">
                <a:solidFill>
                  <a:schemeClr val="accent5">
                    <a:lumMod val="75000"/>
                  </a:schemeClr>
                </a:solidFill>
              </a:rPr>
              <a:t>nagging?)</a:t>
            </a:r>
          </a:p>
          <a:p>
            <a:pPr marL="0" indent="0">
              <a:buNone/>
            </a:pPr>
            <a:r>
              <a:rPr lang="en-US" dirty="0">
                <a:solidFill>
                  <a:schemeClr val="accent5">
                    <a:lumMod val="75000"/>
                  </a:schemeClr>
                </a:solidFill>
              </a:rPr>
              <a:t>● What behaviors did this student display that frustrated you?</a:t>
            </a:r>
          </a:p>
          <a:p>
            <a:pPr marL="0" indent="0">
              <a:buNone/>
            </a:pPr>
            <a:r>
              <a:rPr lang="en-US" dirty="0">
                <a:solidFill>
                  <a:schemeClr val="accent5">
                    <a:lumMod val="75000"/>
                  </a:schemeClr>
                </a:solidFill>
              </a:rPr>
              <a:t>● What behaviors did this student display that gave you hope for his or her growth?</a:t>
            </a:r>
          </a:p>
          <a:p>
            <a:pPr marL="0" indent="0">
              <a:buNone/>
            </a:pPr>
            <a:r>
              <a:rPr lang="en-US" dirty="0">
                <a:solidFill>
                  <a:schemeClr val="accent5">
                    <a:lumMod val="75000"/>
                  </a:schemeClr>
                </a:solidFill>
              </a:rPr>
              <a:t>● What was that student going through at the time?</a:t>
            </a:r>
          </a:p>
          <a:p>
            <a:pPr marL="0" indent="0">
              <a:buNone/>
            </a:pPr>
            <a:r>
              <a:rPr lang="en-US" dirty="0">
                <a:solidFill>
                  <a:schemeClr val="accent5">
                    <a:lumMod val="75000"/>
                  </a:schemeClr>
                </a:solidFill>
              </a:rPr>
              <a:t>● Describe the strategies or approaches you used to try to build  this child as a learner:</a:t>
            </a:r>
          </a:p>
          <a:p>
            <a:r>
              <a:rPr lang="en-US" dirty="0">
                <a:solidFill>
                  <a:schemeClr val="accent5">
                    <a:lumMod val="75000"/>
                  </a:schemeClr>
                </a:solidFill>
              </a:rPr>
              <a:t>How do you know if the strategies you used were successful?</a:t>
            </a:r>
          </a:p>
          <a:p>
            <a:r>
              <a:rPr lang="en-US" dirty="0">
                <a:solidFill>
                  <a:schemeClr val="accent5">
                    <a:lumMod val="75000"/>
                  </a:schemeClr>
                </a:solidFill>
              </a:rPr>
              <a:t>Did you personalized learning for this student?</a:t>
            </a:r>
          </a:p>
          <a:p>
            <a:pPr marL="0" indent="0">
              <a:buNone/>
            </a:pPr>
            <a:r>
              <a:rPr lang="en-US" b="1" dirty="0">
                <a:solidFill>
                  <a:schemeClr val="accent5">
                    <a:lumMod val="75000"/>
                  </a:schemeClr>
                </a:solidFill>
              </a:rPr>
              <a:t/>
            </a:r>
            <a:br>
              <a:rPr lang="en-US" b="1" dirty="0">
                <a:solidFill>
                  <a:schemeClr val="accent5">
                    <a:lumMod val="75000"/>
                  </a:schemeClr>
                </a:solidFill>
              </a:rPr>
            </a:br>
            <a:r>
              <a:rPr lang="en-US" b="1" dirty="0">
                <a:solidFill>
                  <a:schemeClr val="accent5">
                    <a:lumMod val="75000"/>
                  </a:schemeClr>
                </a:solidFill>
              </a:rPr>
              <a:t>Talk with a table partner about your student. Any similarities?</a:t>
            </a:r>
            <a:endParaRPr lang="en-US" dirty="0">
              <a:solidFill>
                <a:schemeClr val="accent5">
                  <a:lumMod val="75000"/>
                </a:schemeClr>
              </a:solidFill>
            </a:endParaRPr>
          </a:p>
          <a:p>
            <a:endParaRPr lang="en-US" dirty="0"/>
          </a:p>
        </p:txBody>
      </p:sp>
    </p:spTree>
    <p:extLst>
      <p:ext uri="{BB962C8B-B14F-4D97-AF65-F5344CB8AC3E}">
        <p14:creationId xmlns:p14="http://schemas.microsoft.com/office/powerpoint/2010/main" val="425905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Here are 6 parts to a definition of personalized</a:t>
            </a:r>
            <a:r>
              <a:rPr lang="en-US" baseline="0" dirty="0"/>
              <a:t> learning. Another way of saying it is that these are 6 ways to personalize learning. </a:t>
            </a:r>
            <a:endParaRPr dirty="0"/>
          </a:p>
        </p:txBody>
      </p:sp>
    </p:spTree>
    <p:extLst>
      <p:ext uri="{BB962C8B-B14F-4D97-AF65-F5344CB8AC3E}">
        <p14:creationId xmlns:p14="http://schemas.microsoft.com/office/powerpoint/2010/main" val="66887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meet a student named Jeffrey.</a:t>
            </a:r>
            <a:r>
              <a:rPr lang="en-US" baseline="0" dirty="0"/>
              <a:t> In your Guided Notes, you will find a short story about Jeffrey. Please take a few minutes to read the story. Then we will discuss it.</a:t>
            </a:r>
          </a:p>
          <a:p>
            <a:endParaRPr lang="en-US" baseline="0" dirty="0"/>
          </a:p>
          <a:p>
            <a:r>
              <a:rPr lang="en-US" baseline="0" dirty="0"/>
              <a:t>[Allow about 5 minutes to read or sense when they are finished.]</a:t>
            </a:r>
            <a:endParaRPr lang="en-US" dirty="0"/>
          </a:p>
          <a:p>
            <a:endParaRPr lang="en-US" dirty="0"/>
          </a:p>
        </p:txBody>
      </p:sp>
    </p:spTree>
    <p:extLst>
      <p:ext uri="{BB962C8B-B14F-4D97-AF65-F5344CB8AC3E}">
        <p14:creationId xmlns:p14="http://schemas.microsoft.com/office/powerpoint/2010/main" val="156504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a:t>
            </a:r>
            <a:r>
              <a:rPr lang="en-US" baseline="0" dirty="0"/>
              <a:t> the group as a whole, discuss the three questions.</a:t>
            </a:r>
            <a:endParaRPr lang="en-US" dirty="0"/>
          </a:p>
        </p:txBody>
      </p:sp>
    </p:spTree>
    <p:extLst>
      <p:ext uri="{BB962C8B-B14F-4D97-AF65-F5344CB8AC3E}">
        <p14:creationId xmlns:p14="http://schemas.microsoft.com/office/powerpoint/2010/main" val="301220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Let’s look again at the definition</a:t>
            </a:r>
            <a:r>
              <a:rPr lang="en-US" baseline="0" dirty="0"/>
              <a:t> of personalized learning. How many of these ways to </a:t>
            </a:r>
            <a:r>
              <a:rPr lang="en-US" i="1" baseline="0" dirty="0"/>
              <a:t>personalize</a:t>
            </a:r>
            <a:r>
              <a:rPr lang="en-US" baseline="0" dirty="0"/>
              <a:t> learning did Ms. Johnson employ?</a:t>
            </a:r>
            <a:endParaRPr dirty="0"/>
          </a:p>
        </p:txBody>
      </p:sp>
    </p:spTree>
    <p:extLst>
      <p:ext uri="{BB962C8B-B14F-4D97-AF65-F5344CB8AC3E}">
        <p14:creationId xmlns:p14="http://schemas.microsoft.com/office/powerpoint/2010/main" val="414997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Nothing matters more to a student’s learning than the teacher. The teacher’s </a:t>
            </a:r>
            <a:r>
              <a:rPr lang="en-US" i="1" dirty="0"/>
              <a:t>relational suasion</a:t>
            </a:r>
            <a:r>
              <a:rPr lang="en-US" i="1" baseline="0" dirty="0"/>
              <a:t> </a:t>
            </a:r>
            <a:r>
              <a:rPr lang="en-US" baseline="0" dirty="0"/>
              <a:t>is key to the teacher’s ability to personalize learning.</a:t>
            </a:r>
            <a:endParaRPr lang="en-US" dirty="0"/>
          </a:p>
        </p:txBody>
      </p:sp>
    </p:spTree>
    <p:extLst>
      <p:ext uri="{BB962C8B-B14F-4D97-AF65-F5344CB8AC3E}">
        <p14:creationId xmlns:p14="http://schemas.microsoft.com/office/powerpoint/2010/main" val="382997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0" y="1752655"/>
            <a:ext cx="3523769" cy="2699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2" y="1752655"/>
            <a:ext cx="3525044" cy="2699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8D5B2-73E8-468C-B9AA-A43E4D1A3C6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AE04-1682-4735-8387-0C9A13847858}" type="slidenum">
              <a:rPr lang="en-US" smtClean="0"/>
              <a:t>‹#›</a:t>
            </a:fld>
            <a:endParaRPr lang="en-US"/>
          </a:p>
        </p:txBody>
      </p:sp>
    </p:spTree>
    <p:extLst>
      <p:ext uri="{BB962C8B-B14F-4D97-AF65-F5344CB8AC3E}">
        <p14:creationId xmlns:p14="http://schemas.microsoft.com/office/powerpoint/2010/main" val="419978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AE36E82-0051-465F-A8F2-EC2A861F4A79}" type="datetimeFigureOut">
              <a:rPr lang="en-US" smtClean="0"/>
              <a:t>11/3/2016</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1C92D057-FA54-4DC0-881B-C0101CF4A2C9}" type="slidenum">
              <a:rPr lang="en-US" smtClean="0"/>
              <a:t>‹#›</a:t>
            </a:fld>
            <a:endParaRPr lang="en-US"/>
          </a:p>
        </p:txBody>
      </p:sp>
    </p:spTree>
    <p:extLst>
      <p:ext uri="{BB962C8B-B14F-4D97-AF65-F5344CB8AC3E}">
        <p14:creationId xmlns:p14="http://schemas.microsoft.com/office/powerpoint/2010/main" val="224868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centeri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2913371"/>
            <a:ext cx="5810400" cy="1159799"/>
          </a:xfrm>
          <a:prstGeom prst="rect">
            <a:avLst/>
          </a:prstGeom>
        </p:spPr>
        <p:txBody>
          <a:bodyPr lIns="91425" tIns="91425" rIns="91425" bIns="91425" anchor="b" anchorCtr="0">
            <a:noAutofit/>
          </a:bodyPr>
          <a:lstStyle/>
          <a:p>
            <a:pPr lvl="0"/>
            <a:r>
              <a:rPr lang="en-US" dirty="0" smtClean="0">
                <a:solidFill>
                  <a:schemeClr val="bg1"/>
                </a:solidFill>
                <a:latin typeface="+mj-lt"/>
              </a:rPr>
              <a:t>Introduction to Student-Focused Learning</a:t>
            </a:r>
            <a:r>
              <a:rPr lang="en-US" dirty="0">
                <a:solidFill>
                  <a:schemeClr val="bg1"/>
                </a:solidFill>
              </a:rPr>
              <a:t/>
            </a:r>
            <a:br>
              <a:rPr lang="en-US" dirty="0">
                <a:solidFill>
                  <a:schemeClr val="bg1"/>
                </a:solidFill>
              </a:rPr>
            </a:br>
            <a:endParaRPr lang="en" sz="2400" dirty="0">
              <a:latin typeface="+mj-lt"/>
            </a:endParaRPr>
          </a:p>
        </p:txBody>
      </p:sp>
      <p:grpSp>
        <p:nvGrpSpPr>
          <p:cNvPr id="11" name="Shape 701"/>
          <p:cNvGrpSpPr/>
          <p:nvPr/>
        </p:nvGrpSpPr>
        <p:grpSpPr>
          <a:xfrm>
            <a:off x="247737" y="278019"/>
            <a:ext cx="658521" cy="810552"/>
            <a:chOff x="3968275" y="4980625"/>
            <a:chExt cx="379975" cy="452425"/>
          </a:xfrm>
          <a:solidFill>
            <a:schemeClr val="bg1"/>
          </a:solidFill>
        </p:grpSpPr>
        <p:sp>
          <p:nvSpPr>
            <p:cNvPr id="12" name="Shape 702"/>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703"/>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704"/>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85" y="5934821"/>
            <a:ext cx="1188030" cy="82378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 y="6087221"/>
            <a:ext cx="1188030" cy="8237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85" y="6239621"/>
            <a:ext cx="1188030" cy="82378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85" y="6392021"/>
            <a:ext cx="1188030" cy="82378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85" y="6544421"/>
            <a:ext cx="1188030" cy="82378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85" y="6696821"/>
            <a:ext cx="1188030" cy="82378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 y="6849221"/>
            <a:ext cx="1188030" cy="823788"/>
          </a:xfrm>
          <a:prstGeom prst="rect">
            <a:avLst/>
          </a:prstGeom>
        </p:spPr>
      </p:pic>
      <p:pic>
        <p:nvPicPr>
          <p:cNvPr id="2" name="Picture 1" descr="CIL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4" y="4637315"/>
            <a:ext cx="763881" cy="481833"/>
          </a:xfrm>
          <a:prstGeom prst="rect">
            <a:avLst/>
          </a:prstGeom>
        </p:spPr>
      </p:pic>
      <p:sp>
        <p:nvSpPr>
          <p:cNvPr id="4" name="TextBox 3"/>
          <p:cNvSpPr txBox="1"/>
          <p:nvPr/>
        </p:nvSpPr>
        <p:spPr>
          <a:xfrm>
            <a:off x="4294414" y="4653643"/>
            <a:ext cx="4580165" cy="523220"/>
          </a:xfrm>
          <a:prstGeom prst="rect">
            <a:avLst/>
          </a:prstGeom>
          <a:noFill/>
        </p:spPr>
        <p:txBody>
          <a:bodyPr wrap="square" rtlCol="0">
            <a:spAutoFit/>
          </a:bodyPr>
          <a:lstStyle/>
          <a:p>
            <a:pPr algn="r"/>
            <a:r>
              <a:rPr lang="en-US" dirty="0" smtClean="0">
                <a:solidFill>
                  <a:schemeClr val="bg1"/>
                </a:solidFill>
              </a:rPr>
              <a:t>2016</a:t>
            </a:r>
            <a:endParaRPr lang="en-US" dirty="0">
              <a:solidFill>
                <a:schemeClr val="bg1"/>
              </a:solidFill>
            </a:endParaRPr>
          </a:p>
          <a:p>
            <a:endParaRPr lang="en-US" dirty="0"/>
          </a:p>
        </p:txBody>
      </p:sp>
      <p:sp>
        <p:nvSpPr>
          <p:cNvPr id="6" name="TextBox 5"/>
          <p:cNvSpPr txBox="1"/>
          <p:nvPr/>
        </p:nvSpPr>
        <p:spPr>
          <a:xfrm>
            <a:off x="906258" y="4617994"/>
            <a:ext cx="4220913" cy="523220"/>
          </a:xfrm>
          <a:prstGeom prst="rect">
            <a:avLst/>
          </a:prstGeom>
          <a:noFill/>
        </p:spPr>
        <p:txBody>
          <a:bodyPr wrap="square" rtlCol="0">
            <a:spAutoFit/>
          </a:bodyPr>
          <a:lstStyle/>
          <a:p>
            <a:r>
              <a:rPr lang="en-US" dirty="0">
                <a:solidFill>
                  <a:schemeClr val="bg1"/>
                </a:solidFill>
              </a:rPr>
              <a:t>Center on Innovations in Learning</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710609" y="2878750"/>
            <a:ext cx="5261113" cy="1159799"/>
          </a:xfrm>
          <a:prstGeom prst="rect">
            <a:avLst/>
          </a:prstGeom>
        </p:spPr>
        <p:txBody>
          <a:bodyPr lIns="91425" tIns="91425" rIns="91425" bIns="91425" anchor="b" anchorCtr="0">
            <a:noAutofit/>
          </a:bodyPr>
          <a:lstStyle/>
          <a:p>
            <a:pPr lvl="0" rtl="0">
              <a:spcBef>
                <a:spcPts val="0"/>
              </a:spcBef>
              <a:buNone/>
            </a:pPr>
            <a:r>
              <a:rPr lang="en" dirty="0" smtClean="0">
                <a:latin typeface="+mj-lt"/>
              </a:rPr>
              <a:t>Student-Focused </a:t>
            </a:r>
            <a:r>
              <a:rPr lang="en" dirty="0">
                <a:latin typeface="+mj-lt"/>
              </a:rPr>
              <a:t>Learning</a:t>
            </a:r>
          </a:p>
        </p:txBody>
      </p:sp>
      <p:sp>
        <p:nvSpPr>
          <p:cNvPr id="135" name="Shape 135"/>
          <p:cNvSpPr txBox="1">
            <a:spLocks noGrp="1"/>
          </p:cNvSpPr>
          <p:nvPr>
            <p:ph type="subTitle" idx="1"/>
          </p:nvPr>
        </p:nvSpPr>
        <p:spPr>
          <a:xfrm>
            <a:off x="4113600" y="3983050"/>
            <a:ext cx="4505699" cy="784799"/>
          </a:xfrm>
          <a:prstGeom prst="rect">
            <a:avLst/>
          </a:prstGeom>
        </p:spPr>
        <p:txBody>
          <a:bodyPr lIns="91425" tIns="91425" rIns="91425" bIns="91425" anchor="t" anchorCtr="0">
            <a:noAutofit/>
          </a:bodyPr>
          <a:lstStyle/>
          <a:p>
            <a:pPr lvl="0" rtl="0">
              <a:spcBef>
                <a:spcPts val="0"/>
              </a:spcBef>
              <a:buNone/>
            </a:pPr>
            <a:r>
              <a:rPr lang="en" sz="3200" dirty="0">
                <a:latin typeface="Calibri" panose="020F0502020204030204" pitchFamily="34" charset="0"/>
                <a:cs typeface="Calibri" panose="020F0502020204030204" pitchFamily="34" charset="0"/>
              </a:rPr>
              <a:t>What Is It?</a:t>
            </a: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boto Slab"/>
                <a:ea typeface="Roboto Slab"/>
                <a:cs typeface="Roboto Slab"/>
                <a:sym typeface="Roboto Slab"/>
              </a:rPr>
              <a:t>1</a:t>
            </a:r>
          </a:p>
        </p:txBody>
      </p:sp>
    </p:spTree>
    <p:extLst>
      <p:ext uri="{BB962C8B-B14F-4D97-AF65-F5344CB8AC3E}">
        <p14:creationId xmlns:p14="http://schemas.microsoft.com/office/powerpoint/2010/main" val="427409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have all been there…</a:t>
            </a:r>
          </a:p>
        </p:txBody>
      </p:sp>
      <p:sp>
        <p:nvSpPr>
          <p:cNvPr id="5" name="Text Placeholder 4"/>
          <p:cNvSpPr>
            <a:spLocks noGrp="1"/>
          </p:cNvSpPr>
          <p:nvPr>
            <p:ph type="body" idx="2"/>
          </p:nvPr>
        </p:nvSpPr>
        <p:spPr>
          <a:xfrm>
            <a:off x="4826371" y="207819"/>
            <a:ext cx="4120327" cy="4801283"/>
          </a:xfrm>
        </p:spPr>
        <p:txBody>
          <a:bodyPr/>
          <a:lstStyle/>
          <a:p>
            <a:pPr>
              <a:buNone/>
            </a:pPr>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You have had a student who you want desperately to reach, but nothing you do seems to be working. This student might be:</a:t>
            </a:r>
          </a:p>
          <a:p>
            <a:pPr marL="285750" indent="-285750"/>
            <a:endPar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endParaRPr>
          </a:p>
          <a:p>
            <a:pPr marL="285750" indent="-285750"/>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Struggling academically and not making progress,</a:t>
            </a:r>
          </a:p>
          <a:p>
            <a:pPr marL="285750" indent="-285750"/>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Displaying negative behaviors that do not seem reflective of their true personality or that seem to be a cry for help or attention,</a:t>
            </a:r>
          </a:p>
          <a:p>
            <a:pPr marL="285750" indent="-285750"/>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Likely advanced or gifted but not be demonstrating that in his/her schoolwork</a:t>
            </a:r>
            <a:r>
              <a:rPr lang="en-US" sz="1600" dirty="0" smtClean="0">
                <a:solidFill>
                  <a:srgbClr val="006666"/>
                </a:solidFill>
                <a:latin typeface="Calibri" panose="020F0502020204030204" pitchFamily="34" charset="0"/>
                <a:ea typeface="Calibri" panose="020F0502020204030204" pitchFamily="34" charset="0"/>
                <a:cs typeface="Calibri" panose="020F0502020204030204" pitchFamily="34" charset="0"/>
              </a:rPr>
              <a:t>,</a:t>
            </a:r>
          </a:p>
          <a:p>
            <a:pPr marL="285750" indent="-285750"/>
            <a:r>
              <a:rPr lang="en-US" sz="1600" dirty="0" smtClean="0">
                <a:solidFill>
                  <a:srgbClr val="006666"/>
                </a:solidFill>
                <a:latin typeface="Calibri" panose="020F0502020204030204" pitchFamily="34" charset="0"/>
                <a:ea typeface="Calibri" panose="020F0502020204030204" pitchFamily="34" charset="0"/>
                <a:cs typeface="Calibri" panose="020F0502020204030204" pitchFamily="34" charset="0"/>
              </a:rPr>
              <a:t>Reserved</a:t>
            </a:r>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 quiet, and unresponsive to attention from you, </a:t>
            </a:r>
            <a:r>
              <a:rPr lang="en-US" sz="1600" dirty="0" smtClean="0">
                <a:solidFill>
                  <a:srgbClr val="006666"/>
                </a:solidFill>
                <a:latin typeface="Calibri" panose="020F0502020204030204" pitchFamily="34" charset="0"/>
                <a:ea typeface="Calibri" panose="020F0502020204030204" pitchFamily="34" charset="0"/>
                <a:cs typeface="Calibri" panose="020F0502020204030204" pitchFamily="34" charset="0"/>
              </a:rPr>
              <a:t>or</a:t>
            </a:r>
          </a:p>
          <a:p>
            <a:pPr marL="285750" indent="-285750">
              <a:spcAft>
                <a:spcPts val="600"/>
              </a:spcAft>
            </a:pPr>
            <a:r>
              <a:rPr lang="en-US" sz="1600" dirty="0" smtClean="0">
                <a:solidFill>
                  <a:srgbClr val="006666"/>
                </a:solidFill>
                <a:latin typeface="Calibri" panose="020F0502020204030204" pitchFamily="34" charset="0"/>
                <a:ea typeface="Calibri" panose="020F0502020204030204" pitchFamily="34" charset="0"/>
                <a:cs typeface="Calibri" panose="020F0502020204030204" pitchFamily="34" charset="0"/>
              </a:rPr>
              <a:t>More </a:t>
            </a:r>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than one of the above. </a:t>
            </a:r>
          </a:p>
          <a:p>
            <a:pPr>
              <a:buNone/>
            </a:pPr>
            <a:r>
              <a:rPr lang="en-US" sz="1600" dirty="0">
                <a:solidFill>
                  <a:srgbClr val="006666"/>
                </a:solidFill>
                <a:latin typeface="Calibri" panose="020F0502020204030204" pitchFamily="34" charset="0"/>
                <a:ea typeface="Calibri" panose="020F0502020204030204" pitchFamily="34" charset="0"/>
                <a:cs typeface="Calibri" panose="020F0502020204030204" pitchFamily="34" charset="0"/>
              </a:rPr>
              <a:t>This is a very frustrating experience for a teacher! This child could be one of your favorites, or he or she could be one that tests your patience the most. Either way, </a:t>
            </a:r>
            <a:r>
              <a:rPr lang="en-US" sz="1600" b="1" dirty="0">
                <a:solidFill>
                  <a:srgbClr val="006666"/>
                </a:solidFill>
                <a:latin typeface="Calibri" panose="020F0502020204030204" pitchFamily="34" charset="0"/>
                <a:ea typeface="Calibri" panose="020F0502020204030204" pitchFamily="34" charset="0"/>
                <a:cs typeface="Calibri" panose="020F0502020204030204" pitchFamily="34" charset="0"/>
              </a:rPr>
              <a:t>you want to do more.</a:t>
            </a:r>
          </a:p>
          <a:p>
            <a:pPr marL="0" indent="0">
              <a:buNone/>
            </a:pPr>
            <a:endPar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931"/>
          <a:stretch/>
        </p:blipFill>
        <p:spPr>
          <a:xfrm>
            <a:off x="259772" y="1559425"/>
            <a:ext cx="4306824" cy="3438144"/>
          </a:xfrm>
          <a:prstGeom prst="rect">
            <a:avLst/>
          </a:prstGeom>
        </p:spPr>
      </p:pic>
    </p:spTree>
    <p:extLst>
      <p:ext uri="{BB962C8B-B14F-4D97-AF65-F5344CB8AC3E}">
        <p14:creationId xmlns:p14="http://schemas.microsoft.com/office/powerpoint/2010/main" val="307215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1260" y="530725"/>
            <a:ext cx="3208799" cy="1028700"/>
          </a:xfrm>
        </p:spPr>
        <p:txBody>
          <a:bodyPr/>
          <a:lstStyle/>
          <a:p>
            <a:r>
              <a:rPr lang="en-US" dirty="0"/>
              <a:t>Think about that student now…</a:t>
            </a:r>
          </a:p>
        </p:txBody>
      </p:sp>
    </p:spTree>
    <p:extLst>
      <p:ext uri="{BB962C8B-B14F-4D97-AF65-F5344CB8AC3E}">
        <p14:creationId xmlns:p14="http://schemas.microsoft.com/office/powerpoint/2010/main" val="300238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5" name="Text Placeholder 4"/>
          <p:cNvSpPr>
            <a:spLocks noGrp="1"/>
          </p:cNvSpPr>
          <p:nvPr>
            <p:ph type="body" idx="1"/>
          </p:nvPr>
        </p:nvSpPr>
        <p:spPr>
          <a:xfrm>
            <a:off x="598141" y="1548191"/>
            <a:ext cx="4087231" cy="3377784"/>
          </a:xfrm>
        </p:spPr>
        <p:txBody>
          <a:bodyPr/>
          <a:lstStyle/>
          <a:p>
            <a:pPr>
              <a:buNone/>
            </a:pPr>
            <a:r>
              <a:rPr lang="en-US" sz="1800" i="1" dirty="0">
                <a:latin typeface="Calibri" panose="020F0502020204030204" pitchFamily="34" charset="0"/>
                <a:cs typeface="Calibri" panose="020F0502020204030204" pitchFamily="34" charset="0"/>
              </a:rPr>
              <a:t>Personalization </a:t>
            </a:r>
            <a:r>
              <a:rPr lang="en-US" sz="1800" dirty="0">
                <a:latin typeface="Calibri" panose="020F0502020204030204" pitchFamily="34" charset="0"/>
                <a:cs typeface="Calibri" panose="020F0502020204030204" pitchFamily="34" charset="0"/>
              </a:rPr>
              <a:t>refers to:</a:t>
            </a:r>
          </a:p>
          <a:p>
            <a:pPr>
              <a:buNone/>
            </a:pPr>
            <a:endParaRPr lang="en-US" sz="1800" dirty="0">
              <a:latin typeface="Calibri" panose="020F0502020204030204" pitchFamily="34" charset="0"/>
              <a:cs typeface="Calibri" panose="020F0502020204030204" pitchFamily="34" charset="0"/>
            </a:endParaRP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a teacher’s </a:t>
            </a:r>
            <a:r>
              <a:rPr lang="en-US" sz="1800" b="1" dirty="0">
                <a:latin typeface="Calibri" panose="020F0502020204030204" pitchFamily="34" charset="0"/>
                <a:cs typeface="Calibri" panose="020F0502020204030204" pitchFamily="34" charset="0"/>
              </a:rPr>
              <a:t>relationships </a:t>
            </a:r>
            <a:r>
              <a:rPr lang="en-US" sz="1800" dirty="0">
                <a:latin typeface="Calibri" panose="020F0502020204030204" pitchFamily="34" charset="0"/>
                <a:cs typeface="Calibri" panose="020F0502020204030204" pitchFamily="34" charset="0"/>
              </a:rPr>
              <a:t>with students and their families </a:t>
            </a: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the use of </a:t>
            </a:r>
            <a:r>
              <a:rPr lang="en-US" sz="1800" b="1" dirty="0">
                <a:latin typeface="Calibri" panose="020F0502020204030204" pitchFamily="34" charset="0"/>
                <a:cs typeface="Calibri" panose="020F0502020204030204" pitchFamily="34" charset="0"/>
              </a:rPr>
              <a:t>multiple instructional modes </a:t>
            </a:r>
            <a:r>
              <a:rPr lang="en-US" sz="1800" dirty="0">
                <a:latin typeface="Calibri" panose="020F0502020204030204" pitchFamily="34" charset="0"/>
                <a:cs typeface="Calibri" panose="020F0502020204030204" pitchFamily="34" charset="0"/>
              </a:rPr>
              <a:t>to scaffold each student’s learning, and</a:t>
            </a: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enhancing the student’s </a:t>
            </a:r>
            <a:r>
              <a:rPr lang="en-US" sz="1800" b="1" dirty="0">
                <a:latin typeface="Calibri" panose="020F0502020204030204" pitchFamily="34" charset="0"/>
                <a:cs typeface="Calibri" panose="020F0502020204030204" pitchFamily="34" charset="0"/>
              </a:rPr>
              <a:t>personal competencies</a:t>
            </a:r>
            <a:r>
              <a:rPr lang="en-US" sz="1800" dirty="0">
                <a:latin typeface="Calibri" panose="020F0502020204030204" pitchFamily="34" charset="0"/>
                <a:cs typeface="Calibri" panose="020F0502020204030204" pitchFamily="34" charset="0"/>
              </a:rPr>
              <a:t> [cognitive, metacognitive, motivational, social/emotional]. </a:t>
            </a:r>
          </a:p>
          <a:p>
            <a:endParaRPr lang="en-US" dirty="0"/>
          </a:p>
        </p:txBody>
      </p:sp>
      <p:sp>
        <p:nvSpPr>
          <p:cNvPr id="6" name="Text Placeholder 5"/>
          <p:cNvSpPr>
            <a:spLocks noGrp="1"/>
          </p:cNvSpPr>
          <p:nvPr>
            <p:ph type="body" idx="2"/>
          </p:nvPr>
        </p:nvSpPr>
        <p:spPr>
          <a:xfrm>
            <a:off x="4792006" y="1548191"/>
            <a:ext cx="3894917" cy="3377783"/>
          </a:xfrm>
        </p:spPr>
        <p:txBody>
          <a:bodyPr/>
          <a:lstStyle/>
          <a:p>
            <a:pPr marL="342900" indent="-342900">
              <a:spcAft>
                <a:spcPts val="1200"/>
              </a:spcAft>
              <a:buFont typeface="+mj-lt"/>
              <a:buAutoNum type="arabicPeriod" startAt="4"/>
            </a:pPr>
            <a:r>
              <a:rPr lang="en-US" sz="1800" b="1" dirty="0" smtClean="0">
                <a:latin typeface="Calibri" panose="020F0502020204030204" pitchFamily="34" charset="0"/>
                <a:cs typeface="Calibri" panose="020F0502020204030204" pitchFamily="34" charset="0"/>
              </a:rPr>
              <a:t>varying </a:t>
            </a:r>
            <a:r>
              <a:rPr lang="en-US" sz="1800" dirty="0">
                <a:latin typeface="Calibri" panose="020F0502020204030204" pitchFamily="34" charset="0"/>
                <a:cs typeface="Calibri" panose="020F0502020204030204" pitchFamily="34" charset="0"/>
              </a:rPr>
              <a:t>the time, place, path,  pace, practice, and trace of learning for each student, </a:t>
            </a:r>
          </a:p>
          <a:p>
            <a:pPr marL="342900" indent="-342900">
              <a:spcAft>
                <a:spcPts val="1200"/>
              </a:spcAft>
              <a:buFont typeface="+mj-lt"/>
              <a:buAutoNum type="arabicPeriod" startAt="4"/>
            </a:pPr>
            <a:r>
              <a:rPr lang="en-US" sz="1800" b="1" dirty="0" smtClean="0">
                <a:latin typeface="Calibri" panose="020F0502020204030204" pitchFamily="34" charset="0"/>
                <a:cs typeface="Calibri" panose="020F0502020204030204" pitchFamily="34" charset="0"/>
              </a:rPr>
              <a:t>enlisting </a:t>
            </a:r>
            <a:r>
              <a:rPr lang="en-US" sz="1800" b="1" dirty="0">
                <a:latin typeface="Calibri" panose="020F0502020204030204" pitchFamily="34" charset="0"/>
                <a:cs typeface="Calibri" panose="020F0502020204030204" pitchFamily="34" charset="0"/>
              </a:rPr>
              <a:t>the student </a:t>
            </a:r>
            <a:r>
              <a:rPr lang="en-US" sz="1800" dirty="0">
                <a:latin typeface="Calibri" panose="020F0502020204030204" pitchFamily="34" charset="0"/>
                <a:cs typeface="Calibri" panose="020F0502020204030204" pitchFamily="34" charset="0"/>
              </a:rPr>
              <a:t>in the creation of learning pathways, and </a:t>
            </a:r>
          </a:p>
          <a:p>
            <a:pPr marL="342900" indent="-342900">
              <a:spcAft>
                <a:spcPts val="1200"/>
              </a:spcAft>
              <a:buFont typeface="+mj-lt"/>
              <a:buAutoNum type="arabicPeriod" startAt="4"/>
            </a:pPr>
            <a:r>
              <a:rPr lang="en-US" sz="1800" b="1" dirty="0" smtClean="0">
                <a:latin typeface="Calibri" panose="020F0502020204030204" pitchFamily="34" charset="0"/>
                <a:cs typeface="Calibri" panose="020F0502020204030204" pitchFamily="34" charset="0"/>
              </a:rPr>
              <a:t>utilizing </a:t>
            </a:r>
            <a:r>
              <a:rPr lang="en-US" sz="1800" b="1" dirty="0">
                <a:latin typeface="Calibri" panose="020F0502020204030204" pitchFamily="34" charset="0"/>
                <a:cs typeface="Calibri" panose="020F0502020204030204" pitchFamily="34" charset="0"/>
              </a:rPr>
              <a:t>technology </a:t>
            </a:r>
            <a:r>
              <a:rPr lang="en-US" sz="1800" dirty="0">
                <a:latin typeface="Calibri" panose="020F0502020204030204" pitchFamily="34" charset="0"/>
                <a:cs typeface="Calibri" panose="020F0502020204030204" pitchFamily="34" charset="0"/>
              </a:rPr>
              <a:t>to enhance, support, manage, and document the learning process and access rich sources of information.</a:t>
            </a:r>
            <a:endParaRPr lang="en-US" dirty="0"/>
          </a:p>
        </p:txBody>
      </p:sp>
      <p:sp>
        <p:nvSpPr>
          <p:cNvPr id="2" name="TextBox 1"/>
          <p:cNvSpPr txBox="1"/>
          <p:nvPr/>
        </p:nvSpPr>
        <p:spPr>
          <a:xfrm>
            <a:off x="5026623" y="4605023"/>
            <a:ext cx="4033157" cy="738664"/>
          </a:xfrm>
          <a:prstGeom prst="rect">
            <a:avLst/>
          </a:prstGeom>
          <a:noFill/>
        </p:spPr>
        <p:txBody>
          <a:bodyPr wrap="square" rtlCol="0">
            <a:spAutoFit/>
          </a:bodyPr>
          <a:lstStyle/>
          <a:p>
            <a:pPr algn="r"/>
            <a:endParaRPr lang="en-US" dirty="0"/>
          </a:p>
          <a:p>
            <a:pPr algn="r"/>
            <a:r>
              <a:rPr lang="en-US" dirty="0">
                <a:latin typeface="Calibri" panose="020F0502020204030204" pitchFamily="34" charset="0"/>
                <a:cs typeface="Calibri" panose="020F0502020204030204" pitchFamily="34" charset="0"/>
              </a:rPr>
              <a:t>Twyman &amp; Redding, 2015 </a:t>
            </a:r>
          </a:p>
          <a:p>
            <a:endParaRPr lang="en-US" dirty="0"/>
          </a:p>
        </p:txBody>
      </p:sp>
      <p:sp>
        <p:nvSpPr>
          <p:cNvPr id="3" name="TextBox 2"/>
          <p:cNvSpPr txBox="1"/>
          <p:nvPr/>
        </p:nvSpPr>
        <p:spPr>
          <a:xfrm>
            <a:off x="468480" y="576500"/>
            <a:ext cx="5481745" cy="830997"/>
          </a:xfrm>
          <a:prstGeom prst="rect">
            <a:avLst/>
          </a:prstGeom>
          <a:noFill/>
        </p:spPr>
        <p:txBody>
          <a:bodyPr wrap="square" rtlCol="0">
            <a:spAutoFit/>
          </a:bodyPr>
          <a:lstStyle/>
          <a:p>
            <a:r>
              <a:rPr lang="en-US" sz="2400" dirty="0" smtClean="0">
                <a:solidFill>
                  <a:schemeClr val="bg1"/>
                </a:solidFill>
              </a:rPr>
              <a:t>Student-Focused Learning is “personalized” for the student</a:t>
            </a:r>
            <a:endParaRPr lang="en-US" sz="2400" dirty="0">
              <a:solidFill>
                <a:schemeClr val="bg1"/>
              </a:solidFill>
            </a:endParaRPr>
          </a:p>
        </p:txBody>
      </p:sp>
    </p:spTree>
    <p:extLst>
      <p:ext uri="{BB962C8B-B14F-4D97-AF65-F5344CB8AC3E}">
        <p14:creationId xmlns:p14="http://schemas.microsoft.com/office/powerpoint/2010/main" val="89744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Jeffrey</a:t>
            </a:r>
          </a:p>
        </p:txBody>
      </p:sp>
    </p:spTree>
    <p:extLst>
      <p:ext uri="{BB962C8B-B14F-4D97-AF65-F5344CB8AC3E}">
        <p14:creationId xmlns:p14="http://schemas.microsoft.com/office/powerpoint/2010/main" val="73648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Jeffrey’s Story</a:t>
            </a:r>
          </a:p>
        </p:txBody>
      </p:sp>
      <p:sp>
        <p:nvSpPr>
          <p:cNvPr id="6" name="Text Placeholder 5"/>
          <p:cNvSpPr>
            <a:spLocks noGrp="1"/>
          </p:cNvSpPr>
          <p:nvPr>
            <p:ph type="body" idx="1"/>
          </p:nvPr>
        </p:nvSpPr>
        <p:spPr>
          <a:xfrm>
            <a:off x="4644735" y="353291"/>
            <a:ext cx="4042089" cy="4572683"/>
          </a:xfrm>
        </p:spPr>
        <p:txBody>
          <a:bodyPr/>
          <a:lstStyle/>
          <a:p>
            <a:pPr>
              <a:buNone/>
            </a:pPr>
            <a:r>
              <a:rPr lang="en-US" dirty="0"/>
              <a:t>What did Ms. Johnson see in Jeffrey?</a:t>
            </a:r>
          </a:p>
          <a:p>
            <a:pPr>
              <a:buNone/>
            </a:pPr>
            <a:endParaRPr lang="en-US" dirty="0"/>
          </a:p>
          <a:p>
            <a:pPr>
              <a:buNone/>
            </a:pPr>
            <a:r>
              <a:rPr lang="en-US" dirty="0"/>
              <a:t>What did she </a:t>
            </a:r>
            <a:r>
              <a:rPr lang="en-US" i="1" dirty="0"/>
              <a:t>do</a:t>
            </a:r>
            <a:r>
              <a:rPr lang="en-US" dirty="0"/>
              <a:t> to develop Jeffrey as a learner?</a:t>
            </a:r>
          </a:p>
          <a:p>
            <a:pPr>
              <a:buNone/>
            </a:pPr>
            <a:endParaRPr lang="en-US" dirty="0"/>
          </a:p>
          <a:p>
            <a:pPr>
              <a:buNone/>
            </a:pPr>
            <a:r>
              <a:rPr lang="en-US" dirty="0"/>
              <a:t>In what ways did she </a:t>
            </a:r>
            <a:r>
              <a:rPr lang="en-US" i="1" dirty="0"/>
              <a:t>personalize</a:t>
            </a:r>
            <a:r>
              <a:rPr lang="en-US" dirty="0"/>
              <a:t> learning for Jeffrey?</a:t>
            </a:r>
          </a:p>
        </p:txBody>
      </p:sp>
      <p:pic>
        <p:nvPicPr>
          <p:cNvPr id="7" name="Shape 426"/>
          <p:cNvPicPr preferRelativeResize="0"/>
          <p:nvPr/>
        </p:nvPicPr>
        <p:blipFill>
          <a:blip r:embed="rId3">
            <a:extLst>
              <a:ext uri="{28A0092B-C50C-407E-A947-70E740481C1C}">
                <a14:useLocalDpi xmlns:a14="http://schemas.microsoft.com/office/drawing/2010/main" val="0"/>
              </a:ext>
            </a:extLst>
          </a:blip>
          <a:stretch>
            <a:fillRect/>
          </a:stretch>
        </p:blipFill>
        <p:spPr>
          <a:xfrm>
            <a:off x="219469" y="1559424"/>
            <a:ext cx="4342140" cy="3584075"/>
          </a:xfrm>
          <a:prstGeom prst="rect">
            <a:avLst/>
          </a:prstGeom>
          <a:noFill/>
          <a:ln>
            <a:noFill/>
          </a:ln>
        </p:spPr>
      </p:pic>
    </p:spTree>
    <p:extLst>
      <p:ext uri="{BB962C8B-B14F-4D97-AF65-F5344CB8AC3E}">
        <p14:creationId xmlns:p14="http://schemas.microsoft.com/office/powerpoint/2010/main" val="195734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5" name="Text Placeholder 4"/>
          <p:cNvSpPr>
            <a:spLocks noGrp="1"/>
          </p:cNvSpPr>
          <p:nvPr>
            <p:ph type="body" idx="1"/>
          </p:nvPr>
        </p:nvSpPr>
        <p:spPr>
          <a:xfrm>
            <a:off x="598141" y="1548191"/>
            <a:ext cx="4087231" cy="3377784"/>
          </a:xfrm>
        </p:spPr>
        <p:txBody>
          <a:bodyPr/>
          <a:lstStyle/>
          <a:p>
            <a:pPr>
              <a:buNone/>
            </a:pPr>
            <a:r>
              <a:rPr lang="en-US" sz="1800" i="1" dirty="0">
                <a:latin typeface="Calibri" panose="020F0502020204030204" pitchFamily="34" charset="0"/>
                <a:cs typeface="Calibri" panose="020F0502020204030204" pitchFamily="34" charset="0"/>
              </a:rPr>
              <a:t>Personalization </a:t>
            </a:r>
            <a:r>
              <a:rPr lang="en-US" sz="1800" dirty="0">
                <a:latin typeface="Calibri" panose="020F0502020204030204" pitchFamily="34" charset="0"/>
                <a:cs typeface="Calibri" panose="020F0502020204030204" pitchFamily="34" charset="0"/>
              </a:rPr>
              <a:t>refers to:</a:t>
            </a:r>
          </a:p>
          <a:p>
            <a:pPr>
              <a:buNone/>
            </a:pPr>
            <a:endParaRPr lang="en-US" sz="1800" dirty="0">
              <a:latin typeface="Calibri" panose="020F0502020204030204" pitchFamily="34" charset="0"/>
              <a:cs typeface="Calibri" panose="020F0502020204030204" pitchFamily="34" charset="0"/>
            </a:endParaRP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a teacher’s </a:t>
            </a:r>
            <a:r>
              <a:rPr lang="en-US" sz="1800" b="1" dirty="0">
                <a:latin typeface="Calibri" panose="020F0502020204030204" pitchFamily="34" charset="0"/>
                <a:cs typeface="Calibri" panose="020F0502020204030204" pitchFamily="34" charset="0"/>
              </a:rPr>
              <a:t>relationships </a:t>
            </a:r>
            <a:r>
              <a:rPr lang="en-US" sz="1800" dirty="0">
                <a:latin typeface="Calibri" panose="020F0502020204030204" pitchFamily="34" charset="0"/>
                <a:cs typeface="Calibri" panose="020F0502020204030204" pitchFamily="34" charset="0"/>
              </a:rPr>
              <a:t>with students and their families </a:t>
            </a: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the use of </a:t>
            </a:r>
            <a:r>
              <a:rPr lang="en-US" sz="1800" b="1" dirty="0">
                <a:latin typeface="Calibri" panose="020F0502020204030204" pitchFamily="34" charset="0"/>
                <a:cs typeface="Calibri" panose="020F0502020204030204" pitchFamily="34" charset="0"/>
              </a:rPr>
              <a:t>multiple instructional modes </a:t>
            </a:r>
            <a:r>
              <a:rPr lang="en-US" sz="1800" dirty="0">
                <a:latin typeface="Calibri" panose="020F0502020204030204" pitchFamily="34" charset="0"/>
                <a:cs typeface="Calibri" panose="020F0502020204030204" pitchFamily="34" charset="0"/>
              </a:rPr>
              <a:t>to scaffold each student’s learning, and</a:t>
            </a:r>
          </a:p>
          <a:p>
            <a:pPr marL="342900" indent="-342900">
              <a:spcAft>
                <a:spcPts val="1200"/>
              </a:spcAft>
              <a:buFont typeface="+mj-lt"/>
              <a:buAutoNum type="arabicPeriod"/>
            </a:pPr>
            <a:r>
              <a:rPr lang="en-US" sz="1800" dirty="0">
                <a:latin typeface="Calibri" panose="020F0502020204030204" pitchFamily="34" charset="0"/>
                <a:cs typeface="Calibri" panose="020F0502020204030204" pitchFamily="34" charset="0"/>
              </a:rPr>
              <a:t>enhancing the student’s </a:t>
            </a:r>
            <a:r>
              <a:rPr lang="en-US" sz="1800" b="1" dirty="0">
                <a:latin typeface="Calibri" panose="020F0502020204030204" pitchFamily="34" charset="0"/>
                <a:cs typeface="Calibri" panose="020F0502020204030204" pitchFamily="34" charset="0"/>
              </a:rPr>
              <a:t>personal competencies</a:t>
            </a:r>
            <a:r>
              <a:rPr lang="en-US" sz="1800" dirty="0">
                <a:latin typeface="Calibri" panose="020F0502020204030204" pitchFamily="34" charset="0"/>
                <a:cs typeface="Calibri" panose="020F0502020204030204" pitchFamily="34" charset="0"/>
              </a:rPr>
              <a:t> [cognitive, metacognitive, motivational, social/emotional]. </a:t>
            </a:r>
          </a:p>
          <a:p>
            <a:endParaRPr lang="en-US" dirty="0"/>
          </a:p>
        </p:txBody>
      </p:sp>
      <p:sp>
        <p:nvSpPr>
          <p:cNvPr id="6" name="Text Placeholder 5"/>
          <p:cNvSpPr>
            <a:spLocks noGrp="1"/>
          </p:cNvSpPr>
          <p:nvPr>
            <p:ph type="body" idx="2"/>
          </p:nvPr>
        </p:nvSpPr>
        <p:spPr>
          <a:xfrm>
            <a:off x="4792006" y="1548191"/>
            <a:ext cx="3894917" cy="3377783"/>
          </a:xfrm>
        </p:spPr>
        <p:txBody>
          <a:bodyPr/>
          <a:lstStyle/>
          <a:p>
            <a:pPr marL="342900" lvl="0" indent="-342900">
              <a:spcAft>
                <a:spcPts val="1200"/>
              </a:spcAft>
              <a:buFont typeface="+mj-lt"/>
              <a:buAutoNum type="arabicPeriod" startAt="4"/>
            </a:pPr>
            <a:r>
              <a:rPr lang="en-US" sz="1800" b="1" dirty="0">
                <a:latin typeface="Calibri" panose="020F0502020204030204" pitchFamily="34" charset="0"/>
                <a:cs typeface="Calibri" panose="020F0502020204030204" pitchFamily="34" charset="0"/>
              </a:rPr>
              <a:t>varies </a:t>
            </a:r>
            <a:r>
              <a:rPr lang="en-US" sz="1800" dirty="0">
                <a:latin typeface="Calibri" panose="020F0502020204030204" pitchFamily="34" charset="0"/>
                <a:cs typeface="Calibri" panose="020F0502020204030204" pitchFamily="34" charset="0"/>
              </a:rPr>
              <a:t>the time, place, path,  pace, practice, and trace of learning for each student, </a:t>
            </a:r>
          </a:p>
          <a:p>
            <a:pPr marL="342900" lvl="0" indent="-342900">
              <a:spcAft>
                <a:spcPts val="1200"/>
              </a:spcAft>
              <a:buFont typeface="+mj-lt"/>
              <a:buAutoNum type="arabicPeriod" startAt="4"/>
            </a:pPr>
            <a:r>
              <a:rPr lang="en-US" sz="1800" b="1" dirty="0">
                <a:latin typeface="Calibri" panose="020F0502020204030204" pitchFamily="34" charset="0"/>
                <a:cs typeface="Calibri" panose="020F0502020204030204" pitchFamily="34" charset="0"/>
              </a:rPr>
              <a:t>enlists the student </a:t>
            </a:r>
            <a:r>
              <a:rPr lang="en-US" sz="1800" dirty="0">
                <a:latin typeface="Calibri" panose="020F0502020204030204" pitchFamily="34" charset="0"/>
                <a:cs typeface="Calibri" panose="020F0502020204030204" pitchFamily="34" charset="0"/>
              </a:rPr>
              <a:t>in the creation of learning pathways, and </a:t>
            </a:r>
          </a:p>
          <a:p>
            <a:pPr marL="342900" lvl="0" indent="-342900">
              <a:spcAft>
                <a:spcPts val="1200"/>
              </a:spcAft>
              <a:buFont typeface="+mj-lt"/>
              <a:buAutoNum type="arabicPeriod" startAt="4"/>
            </a:pPr>
            <a:r>
              <a:rPr lang="en-US" sz="1800" b="1" dirty="0">
                <a:latin typeface="Calibri" panose="020F0502020204030204" pitchFamily="34" charset="0"/>
                <a:cs typeface="Calibri" panose="020F0502020204030204" pitchFamily="34" charset="0"/>
              </a:rPr>
              <a:t>utilizes technology </a:t>
            </a:r>
            <a:r>
              <a:rPr lang="en-US" sz="1800" dirty="0">
                <a:latin typeface="Calibri" panose="020F0502020204030204" pitchFamily="34" charset="0"/>
                <a:cs typeface="Calibri" panose="020F0502020204030204" pitchFamily="34" charset="0"/>
              </a:rPr>
              <a:t>to enhance, support, manage, and document the learning process and access rich sources of information.</a:t>
            </a:r>
            <a:endParaRPr lang="en-US" dirty="0"/>
          </a:p>
        </p:txBody>
      </p:sp>
      <p:sp>
        <p:nvSpPr>
          <p:cNvPr id="2" name="TextBox 1"/>
          <p:cNvSpPr txBox="1"/>
          <p:nvPr/>
        </p:nvSpPr>
        <p:spPr>
          <a:xfrm>
            <a:off x="5026623" y="4605023"/>
            <a:ext cx="4033157" cy="738664"/>
          </a:xfrm>
          <a:prstGeom prst="rect">
            <a:avLst/>
          </a:prstGeom>
          <a:noFill/>
        </p:spPr>
        <p:txBody>
          <a:bodyPr wrap="square" rtlCol="0">
            <a:spAutoFit/>
          </a:bodyPr>
          <a:lstStyle/>
          <a:p>
            <a:pPr algn="r"/>
            <a:endParaRPr lang="en-US" dirty="0"/>
          </a:p>
          <a:p>
            <a:pPr algn="r"/>
            <a:r>
              <a:rPr lang="en-US" dirty="0">
                <a:latin typeface="Calibri" panose="020F0502020204030204" pitchFamily="34" charset="0"/>
                <a:cs typeface="Calibri" panose="020F0502020204030204" pitchFamily="34" charset="0"/>
              </a:rPr>
              <a:t>Twyman &amp; Redding, 2015 </a:t>
            </a:r>
          </a:p>
          <a:p>
            <a:endParaRPr lang="en-US" dirty="0"/>
          </a:p>
        </p:txBody>
      </p:sp>
      <p:sp>
        <p:nvSpPr>
          <p:cNvPr id="3" name="TextBox 2"/>
          <p:cNvSpPr txBox="1"/>
          <p:nvPr/>
        </p:nvSpPr>
        <p:spPr>
          <a:xfrm>
            <a:off x="1025072" y="576500"/>
            <a:ext cx="3546928" cy="830997"/>
          </a:xfrm>
          <a:prstGeom prst="rect">
            <a:avLst/>
          </a:prstGeom>
          <a:noFill/>
        </p:spPr>
        <p:txBody>
          <a:bodyPr wrap="square" rtlCol="0">
            <a:spAutoFit/>
          </a:bodyPr>
          <a:lstStyle/>
          <a:p>
            <a:r>
              <a:rPr lang="en-US" sz="2400" dirty="0" smtClean="0">
                <a:solidFill>
                  <a:schemeClr val="bg1"/>
                </a:solidFill>
              </a:rPr>
              <a:t>How is learning personalized?</a:t>
            </a:r>
            <a:endParaRPr lang="en-US" sz="2400" dirty="0">
              <a:solidFill>
                <a:schemeClr val="bg1"/>
              </a:solidFill>
            </a:endParaRPr>
          </a:p>
        </p:txBody>
      </p:sp>
    </p:spTree>
    <p:extLst>
      <p:ext uri="{BB962C8B-B14F-4D97-AF65-F5344CB8AC3E}">
        <p14:creationId xmlns:p14="http://schemas.microsoft.com/office/powerpoint/2010/main" val="414127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Relational Suasion</a:t>
            </a:r>
          </a:p>
        </p:txBody>
      </p:sp>
      <p:sp>
        <p:nvSpPr>
          <p:cNvPr id="3" name="Text Placeholder 2"/>
          <p:cNvSpPr>
            <a:spLocks noGrp="1"/>
          </p:cNvSpPr>
          <p:nvPr>
            <p:ph type="body" idx="1"/>
          </p:nvPr>
        </p:nvSpPr>
        <p:spPr>
          <a:xfrm>
            <a:off x="4800600" y="1587801"/>
            <a:ext cx="4031698" cy="3158699"/>
          </a:xfrm>
        </p:spPr>
        <p:txBody>
          <a:bodyPr/>
          <a:lstStyle/>
          <a:p>
            <a:pPr>
              <a:buNone/>
            </a:pPr>
            <a:r>
              <a:rPr lang="en-US" sz="2000" b="1" dirty="0">
                <a:solidFill>
                  <a:srgbClr val="006666"/>
                </a:solidFill>
                <a:latin typeface="Calibri" panose="020F0502020204030204" pitchFamily="34" charset="0"/>
                <a:cs typeface="Calibri" panose="020F0502020204030204" pitchFamily="34" charset="0"/>
              </a:rPr>
              <a:t>Relational Suasion </a:t>
            </a:r>
            <a:r>
              <a:rPr lang="en-US" sz="2000" dirty="0">
                <a:solidFill>
                  <a:srgbClr val="006666"/>
                </a:solidFill>
                <a:latin typeface="Calibri" panose="020F0502020204030204" pitchFamily="34" charset="0"/>
                <a:cs typeface="Calibri" panose="020F0502020204030204" pitchFamily="34" charset="0"/>
              </a:rPr>
              <a:t>- the teacher’s (or other respected adult’s) ability to influence a student’s learning and personal competencies by virtue of their personal knowledge of, and interaction </a:t>
            </a:r>
            <a:r>
              <a:rPr lang="en-US" sz="2000" dirty="0" smtClean="0">
                <a:solidFill>
                  <a:srgbClr val="006666"/>
                </a:solidFill>
                <a:latin typeface="Calibri" panose="020F0502020204030204" pitchFamily="34" charset="0"/>
                <a:cs typeface="Calibri" panose="020F0502020204030204" pitchFamily="34" charset="0"/>
              </a:rPr>
              <a:t>with, </a:t>
            </a:r>
            <a:r>
              <a:rPr lang="en-US" sz="2000" dirty="0">
                <a:solidFill>
                  <a:srgbClr val="006666"/>
                </a:solidFill>
                <a:latin typeface="Calibri" panose="020F0502020204030204" pitchFamily="34" charset="0"/>
                <a:cs typeface="Calibri" panose="020F0502020204030204" pitchFamily="34" charset="0"/>
              </a:rPr>
              <a:t>the student and the student’s family.</a:t>
            </a:r>
          </a:p>
          <a:p>
            <a:pPr>
              <a:buNone/>
            </a:pPr>
            <a:endParaRPr lang="en-US" sz="2200" b="1" dirty="0"/>
          </a:p>
          <a:p>
            <a:pPr>
              <a:buNone/>
            </a:pPr>
            <a:r>
              <a:rPr lang="en-US" sz="1100" dirty="0"/>
              <a:t>Redding, S. (2014). Personal competencies in personalized learning.  </a:t>
            </a:r>
            <a:r>
              <a:rPr lang="en-US" sz="1100" i="1" dirty="0"/>
              <a:t>Philadelphia, PA: Temple University, Center on Innovations in Learning. </a:t>
            </a:r>
          </a:p>
          <a:p>
            <a:pPr>
              <a:buNone/>
            </a:pPr>
            <a:endParaRPr lang="en-US" dirty="0"/>
          </a:p>
        </p:txBody>
      </p:sp>
      <p:pic>
        <p:nvPicPr>
          <p:cNvPr id="4" name="Shape 442" descr="Happy, Healthy, and Smart."/>
          <p:cNvPicPr preferRelativeResize="0"/>
          <p:nvPr/>
        </p:nvPicPr>
        <p:blipFill>
          <a:blip r:embed="rId3">
            <a:alphaModFix/>
          </a:blip>
          <a:stretch>
            <a:fillRect/>
          </a:stretch>
        </p:blipFill>
        <p:spPr>
          <a:xfrm>
            <a:off x="249382" y="1587801"/>
            <a:ext cx="4313377" cy="3555699"/>
          </a:xfrm>
          <a:prstGeom prst="rect">
            <a:avLst/>
          </a:prstGeom>
          <a:noFill/>
          <a:ln>
            <a:noFill/>
          </a:ln>
        </p:spPr>
      </p:pic>
    </p:spTree>
    <p:extLst>
      <p:ext uri="{BB962C8B-B14F-4D97-AF65-F5344CB8AC3E}">
        <p14:creationId xmlns:p14="http://schemas.microsoft.com/office/powerpoint/2010/main" val="46330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of that special teacher…</a:t>
            </a:r>
          </a:p>
        </p:txBody>
      </p:sp>
      <p:sp>
        <p:nvSpPr>
          <p:cNvPr id="3" name="Text Placeholder 2"/>
          <p:cNvSpPr>
            <a:spLocks noGrp="1"/>
          </p:cNvSpPr>
          <p:nvPr>
            <p:ph type="body" idx="1"/>
          </p:nvPr>
        </p:nvSpPr>
        <p:spPr>
          <a:xfrm>
            <a:off x="415636" y="2213264"/>
            <a:ext cx="8427028" cy="2712710"/>
          </a:xfrm>
        </p:spPr>
        <p:txBody>
          <a:bodyPr/>
          <a:lstStyle/>
          <a:p>
            <a:pPr>
              <a:buNone/>
            </a:pPr>
            <a:r>
              <a:rPr lang="en-US" sz="4400" dirty="0"/>
              <a:t>Who </a:t>
            </a:r>
            <a:r>
              <a:rPr lang="en-US" sz="4400" dirty="0" smtClean="0"/>
              <a:t>focused on you</a:t>
            </a:r>
            <a:r>
              <a:rPr lang="en-US" sz="4400" dirty="0"/>
              <a:t>?</a:t>
            </a:r>
          </a:p>
        </p:txBody>
      </p:sp>
    </p:spTree>
    <p:extLst>
      <p:ext uri="{BB962C8B-B14F-4D97-AF65-F5344CB8AC3E}">
        <p14:creationId xmlns:p14="http://schemas.microsoft.com/office/powerpoint/2010/main" val="65213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0"/>
            <a:ext cx="8907236" cy="5143500"/>
          </a:xfrm>
          <a:prstGeom prst="rect">
            <a:avLst/>
          </a:prstGeom>
        </p:spPr>
      </p:pic>
      <p:sp>
        <p:nvSpPr>
          <p:cNvPr id="218" name="Shape 218"/>
          <p:cNvSpPr txBox="1">
            <a:spLocks noGrp="1"/>
          </p:cNvSpPr>
          <p:nvPr>
            <p:ph type="title" idx="4294967295"/>
          </p:nvPr>
        </p:nvSpPr>
        <p:spPr>
          <a:xfrm>
            <a:off x="1814248" y="96921"/>
            <a:ext cx="6023466" cy="1028700"/>
          </a:xfrm>
          <a:prstGeom prst="rect">
            <a:avLst/>
          </a:prstGeom>
        </p:spPr>
        <p:txBody>
          <a:bodyPr lIns="91425" tIns="91425" rIns="91425" bIns="91425" anchor="ctr" anchorCtr="0">
            <a:noAutofit/>
          </a:bodyPr>
          <a:lstStyle/>
          <a:p>
            <a:pPr lvl="0" algn="ctr" rtl="0">
              <a:spcBef>
                <a:spcPts val="0"/>
              </a:spcBef>
              <a:buNone/>
            </a:pPr>
            <a:r>
              <a:rPr lang="en-US" sz="2800" b="0" dirty="0" smtClean="0">
                <a:solidFill>
                  <a:schemeClr val="accent4">
                    <a:lumMod val="50000"/>
                  </a:schemeClr>
                </a:solidFill>
              </a:rPr>
              <a:t>Student-Focused </a:t>
            </a:r>
            <a:r>
              <a:rPr lang="en-US" sz="2800" b="0" dirty="0">
                <a:solidFill>
                  <a:schemeClr val="accent4">
                    <a:lumMod val="50000"/>
                  </a:schemeClr>
                </a:solidFill>
              </a:rPr>
              <a:t>Learning</a:t>
            </a:r>
            <a:br>
              <a:rPr lang="en-US" sz="2800" b="0" dirty="0">
                <a:solidFill>
                  <a:schemeClr val="accent4">
                    <a:lumMod val="50000"/>
                  </a:schemeClr>
                </a:solidFill>
              </a:rPr>
            </a:br>
            <a:r>
              <a:rPr lang="en" sz="3200" dirty="0">
                <a:solidFill>
                  <a:schemeClr val="accent4">
                    <a:lumMod val="50000"/>
                  </a:schemeClr>
                </a:solidFill>
              </a:rPr>
              <a:t>Three </a:t>
            </a:r>
            <a:r>
              <a:rPr lang="en" sz="5400" dirty="0">
                <a:solidFill>
                  <a:schemeClr val="accent4">
                    <a:lumMod val="50000"/>
                  </a:schemeClr>
                </a:solidFill>
              </a:rPr>
              <a:t>Big</a:t>
            </a:r>
            <a:r>
              <a:rPr lang="en" sz="3200" dirty="0">
                <a:solidFill>
                  <a:schemeClr val="accent4">
                    <a:lumMod val="50000"/>
                  </a:schemeClr>
                </a:solidFill>
              </a:rPr>
              <a:t> </a:t>
            </a:r>
            <a:r>
              <a:rPr lang="en" sz="3200" dirty="0">
                <a:solidFill>
                  <a:schemeClr val="accent4">
                    <a:lumMod val="50000"/>
                  </a:schemeClr>
                </a:solidFill>
                <a:latin typeface="+mj-lt"/>
              </a:rPr>
              <a:t>Buckets</a:t>
            </a:r>
          </a:p>
        </p:txBody>
      </p:sp>
      <p:sp>
        <p:nvSpPr>
          <p:cNvPr id="3" name="TextBox 2"/>
          <p:cNvSpPr txBox="1"/>
          <p:nvPr/>
        </p:nvSpPr>
        <p:spPr>
          <a:xfrm>
            <a:off x="7113200" y="2490106"/>
            <a:ext cx="1208315" cy="461665"/>
          </a:xfrm>
          <a:prstGeom prst="rect">
            <a:avLst/>
          </a:prstGeom>
          <a:noFill/>
        </p:spPr>
        <p:txBody>
          <a:bodyPr wrap="square" rtlCol="0">
            <a:spAutoFit/>
          </a:bodyPr>
          <a:lstStyle/>
          <a:p>
            <a:r>
              <a:rPr lang="en-US" sz="1200" dirty="0">
                <a:solidFill>
                  <a:srgbClr val="006666"/>
                </a:solidFill>
              </a:rPr>
              <a:t>Learning Technologies</a:t>
            </a:r>
          </a:p>
        </p:txBody>
      </p:sp>
      <p:sp>
        <p:nvSpPr>
          <p:cNvPr id="12" name="TextBox 11"/>
          <p:cNvSpPr txBox="1"/>
          <p:nvPr/>
        </p:nvSpPr>
        <p:spPr>
          <a:xfrm>
            <a:off x="3956957" y="2490107"/>
            <a:ext cx="1433578" cy="461665"/>
          </a:xfrm>
          <a:prstGeom prst="rect">
            <a:avLst/>
          </a:prstGeom>
          <a:noFill/>
        </p:spPr>
        <p:txBody>
          <a:bodyPr wrap="square" rtlCol="0">
            <a:spAutoFit/>
          </a:bodyPr>
          <a:lstStyle/>
          <a:p>
            <a:r>
              <a:rPr lang="en-US" sz="1200" dirty="0">
                <a:solidFill>
                  <a:srgbClr val="006666"/>
                </a:solidFill>
              </a:rPr>
              <a:t>Competency- Based Education</a:t>
            </a:r>
          </a:p>
        </p:txBody>
      </p:sp>
      <p:sp>
        <p:nvSpPr>
          <p:cNvPr id="13" name="TextBox 12"/>
          <p:cNvSpPr txBox="1"/>
          <p:nvPr/>
        </p:nvSpPr>
        <p:spPr>
          <a:xfrm>
            <a:off x="1041253" y="2490107"/>
            <a:ext cx="1208315" cy="461665"/>
          </a:xfrm>
          <a:prstGeom prst="rect">
            <a:avLst/>
          </a:prstGeom>
          <a:noFill/>
        </p:spPr>
        <p:txBody>
          <a:bodyPr wrap="square" rtlCol="0">
            <a:spAutoFit/>
          </a:bodyPr>
          <a:lstStyle/>
          <a:p>
            <a:r>
              <a:rPr lang="en-US" sz="1200" dirty="0">
                <a:solidFill>
                  <a:srgbClr val="006666"/>
                </a:solidFill>
              </a:rPr>
              <a:t>Personal Competencies</a:t>
            </a:r>
          </a:p>
        </p:txBody>
      </p:sp>
    </p:spTree>
    <p:extLst>
      <p:ext uri="{BB962C8B-B14F-4D97-AF65-F5344CB8AC3E}">
        <p14:creationId xmlns:p14="http://schemas.microsoft.com/office/powerpoint/2010/main" val="22255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Born at West Point</a:t>
            </a:r>
          </a:p>
        </p:txBody>
      </p:sp>
      <p:sp>
        <p:nvSpPr>
          <p:cNvPr id="3" name="Subtitle 2"/>
          <p:cNvSpPr>
            <a:spLocks noGrp="1"/>
          </p:cNvSpPr>
          <p:nvPr>
            <p:ph type="subTitle" idx="1"/>
          </p:nvPr>
        </p:nvSpPr>
        <p:spPr/>
        <p:txBody>
          <a:bodyPr/>
          <a:lstStyle/>
          <a:p>
            <a:r>
              <a:rPr lang="en-US" dirty="0"/>
              <a:t>Janet</a:t>
            </a:r>
          </a:p>
        </p:txBody>
      </p:sp>
    </p:spTree>
    <p:extLst>
      <p:ext uri="{BB962C8B-B14F-4D97-AF65-F5344CB8AC3E}">
        <p14:creationId xmlns:p14="http://schemas.microsoft.com/office/powerpoint/2010/main" val="1456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4" name="Picture 3"/>
          <p:cNvPicPr>
            <a:picLocks noChangeAspect="1"/>
          </p:cNvPicPr>
          <p:nvPr/>
        </p:nvPicPr>
        <p:blipFill rotWithShape="1">
          <a:blip r:embed="rId3"/>
          <a:srcRect l="1096" t="20106" r="65202" b="10476"/>
          <a:stretch/>
        </p:blipFill>
        <p:spPr>
          <a:xfrm>
            <a:off x="872607" y="1572986"/>
            <a:ext cx="3000782" cy="3570514"/>
          </a:xfrm>
          <a:prstGeom prst="rect">
            <a:avLst/>
          </a:prstGeom>
        </p:spPr>
      </p:pic>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Personal Competencies</a:t>
            </a:r>
          </a:p>
        </p:txBody>
      </p:sp>
      <p:sp>
        <p:nvSpPr>
          <p:cNvPr id="206" name="Shape 206"/>
          <p:cNvSpPr txBox="1">
            <a:spLocks noGrp="1"/>
          </p:cNvSpPr>
          <p:nvPr>
            <p:ph type="body" idx="1"/>
          </p:nvPr>
        </p:nvSpPr>
        <p:spPr>
          <a:xfrm>
            <a:off x="4711140" y="135083"/>
            <a:ext cx="4245824" cy="4790842"/>
          </a:xfrm>
          <a:prstGeom prst="rect">
            <a:avLst/>
          </a:prstGeom>
        </p:spPr>
        <p:txBody>
          <a:bodyPr lIns="91425" tIns="91425" rIns="91425" bIns="91425" anchor="t" anchorCtr="0">
            <a:noAutofit/>
          </a:bodyPr>
          <a:lstStyle/>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5" name="TextBox 4"/>
          <p:cNvSpPr txBox="1"/>
          <p:nvPr/>
        </p:nvSpPr>
        <p:spPr>
          <a:xfrm>
            <a:off x="1656209" y="3043171"/>
            <a:ext cx="1433578" cy="461665"/>
          </a:xfrm>
          <a:prstGeom prst="rect">
            <a:avLst/>
          </a:prstGeom>
          <a:noFill/>
        </p:spPr>
        <p:txBody>
          <a:bodyPr wrap="square" rtlCol="0">
            <a:spAutoFit/>
          </a:bodyPr>
          <a:lstStyle/>
          <a:p>
            <a:r>
              <a:rPr lang="en-US" sz="1200" dirty="0">
                <a:solidFill>
                  <a:srgbClr val="006666"/>
                </a:solidFill>
              </a:rPr>
              <a:t>Personal Competencies</a:t>
            </a:r>
          </a:p>
        </p:txBody>
      </p:sp>
      <p:sp>
        <p:nvSpPr>
          <p:cNvPr id="2" name="Rectangle 1"/>
          <p:cNvSpPr/>
          <p:nvPr/>
        </p:nvSpPr>
        <p:spPr>
          <a:xfrm>
            <a:off x="4070112" y="1674075"/>
            <a:ext cx="4989222" cy="2862322"/>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Personal Competencies</a:t>
            </a:r>
          </a:p>
          <a:p>
            <a:endParaRPr lang="en-US" sz="2000" dirty="0"/>
          </a:p>
          <a:p>
            <a:pPr marL="285750" indent="-285750"/>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I Know (Cognitive Competency)</a:t>
            </a:r>
          </a:p>
          <a:p>
            <a:pPr marL="285750" indent="-285750"/>
            <a:endParaRPr lang="en-US" sz="2000" dirty="0">
              <a:latin typeface="Calibri" panose="020F0502020204030204" pitchFamily="34" charset="0"/>
              <a:cs typeface="Calibri" panose="020F0502020204030204" pitchFamily="34" charset="0"/>
            </a:endParaRPr>
          </a:p>
          <a:p>
            <a:pPr marL="285750" indent="-285750"/>
            <a:r>
              <a:rPr lang="en-US" sz="2000" b="1" dirty="0">
                <a:latin typeface="Calibri" panose="020F0502020204030204" pitchFamily="34" charset="0"/>
                <a:cs typeface="Calibri" panose="020F0502020204030204" pitchFamily="34" charset="0"/>
              </a:rPr>
              <a:t>How</a:t>
            </a:r>
            <a:r>
              <a:rPr lang="en-US" sz="2000" dirty="0">
                <a:latin typeface="Calibri" panose="020F0502020204030204" pitchFamily="34" charset="0"/>
                <a:cs typeface="Calibri" panose="020F0502020204030204" pitchFamily="34" charset="0"/>
              </a:rPr>
              <a:t> I Learn (Metacognitive Competency)</a:t>
            </a:r>
          </a:p>
          <a:p>
            <a:pPr marL="285750" indent="-285750"/>
            <a:endParaRPr lang="en-US" sz="2000" dirty="0">
              <a:latin typeface="Calibri" panose="020F0502020204030204" pitchFamily="34" charset="0"/>
              <a:cs typeface="Calibri" panose="020F0502020204030204" pitchFamily="34" charset="0"/>
            </a:endParaRPr>
          </a:p>
          <a:p>
            <a:pPr marL="285750" indent="-285750"/>
            <a:r>
              <a:rPr lang="en-US" sz="2000" b="1" dirty="0">
                <a:latin typeface="Calibri" panose="020F0502020204030204" pitchFamily="34" charset="0"/>
                <a:cs typeface="Calibri" panose="020F0502020204030204" pitchFamily="34" charset="0"/>
              </a:rPr>
              <a:t>Why</a:t>
            </a:r>
            <a:r>
              <a:rPr lang="en-US" sz="2000" dirty="0">
                <a:latin typeface="Calibri" panose="020F0502020204030204" pitchFamily="34" charset="0"/>
                <a:cs typeface="Calibri" panose="020F0502020204030204" pitchFamily="34" charset="0"/>
              </a:rPr>
              <a:t> I Learn (Motivational Competency)</a:t>
            </a:r>
          </a:p>
          <a:p>
            <a:pPr marL="285750" indent="-285750"/>
            <a:endParaRPr lang="en-US" sz="2000" dirty="0">
              <a:latin typeface="Calibri" panose="020F0502020204030204" pitchFamily="34" charset="0"/>
              <a:cs typeface="Calibri" panose="020F0502020204030204" pitchFamily="34" charset="0"/>
            </a:endParaRPr>
          </a:p>
          <a:p>
            <a:pPr marL="285750" indent="-285750"/>
            <a:r>
              <a:rPr lang="en-US" sz="2000" b="1" dirty="0">
                <a:latin typeface="Calibri" panose="020F0502020204030204" pitchFamily="34" charset="0"/>
                <a:cs typeface="Calibri" panose="020F0502020204030204" pitchFamily="34" charset="0"/>
              </a:rPr>
              <a:t>Who</a:t>
            </a:r>
            <a:r>
              <a:rPr lang="en-US" sz="2000" dirty="0">
                <a:latin typeface="Calibri" panose="020F0502020204030204" pitchFamily="34" charset="0"/>
                <a:cs typeface="Calibri" panose="020F0502020204030204" pitchFamily="34" charset="0"/>
              </a:rPr>
              <a:t> I Am (Social/Emotional Competency)</a:t>
            </a:r>
          </a:p>
        </p:txBody>
      </p:sp>
    </p:spTree>
    <p:extLst>
      <p:ext uri="{BB962C8B-B14F-4D97-AF65-F5344CB8AC3E}">
        <p14:creationId xmlns:p14="http://schemas.microsoft.com/office/powerpoint/2010/main" val="65604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561390" y="227571"/>
            <a:ext cx="8582610" cy="1196150"/>
          </a:xfrm>
          <a:prstGeom prst="rect">
            <a:avLst/>
          </a:prstGeom>
        </p:spPr>
        <p:txBody>
          <a:bodyPr lIns="91425" tIns="91425" rIns="91425" bIns="91425" anchor="b" anchorCtr="0">
            <a:noAutofit/>
          </a:bodyPr>
          <a:lstStyle/>
          <a:p>
            <a:pPr marL="3482975" lvl="0" indent="-3482975" rtl="0">
              <a:spcBef>
                <a:spcPts val="0"/>
              </a:spcBef>
              <a:buNone/>
            </a:pPr>
            <a:r>
              <a:rPr lang="en" sz="3200" dirty="0">
                <a:solidFill>
                  <a:srgbClr val="94BF6E"/>
                </a:solidFill>
                <a:latin typeface="+mj-lt"/>
              </a:rPr>
              <a:t>Personal Competencies</a:t>
            </a:r>
            <a:r>
              <a:rPr lang="en-US" sz="3200" dirty="0">
                <a:solidFill>
                  <a:srgbClr val="94BF6E"/>
                </a:solidFill>
                <a:latin typeface="+mj-lt"/>
              </a:rPr>
              <a:t>:</a:t>
            </a:r>
            <a:br>
              <a:rPr lang="en-US" sz="3200" dirty="0">
                <a:solidFill>
                  <a:srgbClr val="94BF6E"/>
                </a:solidFill>
                <a:latin typeface="+mj-lt"/>
              </a:rPr>
            </a:br>
            <a:r>
              <a:rPr lang="en" sz="3200" dirty="0">
                <a:solidFill>
                  <a:srgbClr val="94BF6E"/>
                </a:solidFill>
                <a:latin typeface="+mj-lt"/>
              </a:rPr>
              <a:t>The </a:t>
            </a:r>
            <a:r>
              <a:rPr lang="en" sz="3200" i="1" dirty="0">
                <a:solidFill>
                  <a:srgbClr val="94BF6E"/>
                </a:solidFill>
                <a:latin typeface="+mj-lt"/>
              </a:rPr>
              <a:t>roots of learning</a:t>
            </a:r>
          </a:p>
        </p:txBody>
      </p:sp>
      <p:sp>
        <p:nvSpPr>
          <p:cNvPr id="2" name="TextBox 1"/>
          <p:cNvSpPr txBox="1"/>
          <p:nvPr/>
        </p:nvSpPr>
        <p:spPr>
          <a:xfrm>
            <a:off x="4478482" y="1970844"/>
            <a:ext cx="4197927" cy="3231654"/>
          </a:xfrm>
          <a:prstGeom prst="rect">
            <a:avLst/>
          </a:prstGeom>
          <a:noFill/>
        </p:spPr>
        <p:txBody>
          <a:bodyPr wrap="square" rtlCol="0">
            <a:spAutoFit/>
          </a:bodyPr>
          <a:lstStyle/>
          <a:p>
            <a:r>
              <a:rPr lang="en-US" sz="2400" b="1" dirty="0">
                <a:solidFill>
                  <a:srgbClr val="336600"/>
                </a:solidFill>
                <a:latin typeface="Calibri" panose="020F0502020204030204" pitchFamily="34" charset="0"/>
                <a:cs typeface="Calibri" panose="020F0502020204030204" pitchFamily="34" charset="0"/>
              </a:rPr>
              <a:t>Mastery</a:t>
            </a:r>
          </a:p>
          <a:p>
            <a:r>
              <a:rPr lang="en-US" sz="2000" dirty="0">
                <a:solidFill>
                  <a:srgbClr val="336600"/>
                </a:solidFill>
                <a:latin typeface="Calibri" panose="020F0502020204030204" pitchFamily="34" charset="0"/>
                <a:cs typeface="Calibri" panose="020F0502020204030204" pitchFamily="34" charset="0"/>
              </a:rPr>
              <a:t>Knowledge and Skill</a:t>
            </a:r>
          </a:p>
          <a:p>
            <a:endParaRPr lang="en-US" dirty="0">
              <a:solidFill>
                <a:srgbClr val="336600"/>
              </a:solidFill>
            </a:endParaRPr>
          </a:p>
          <a:p>
            <a:endParaRPr lang="en-US" dirty="0">
              <a:solidFill>
                <a:srgbClr val="336600"/>
              </a:solidFill>
            </a:endParaRPr>
          </a:p>
          <a:p>
            <a:endParaRPr lang="en-US" dirty="0">
              <a:solidFill>
                <a:srgbClr val="336600"/>
              </a:solidFill>
            </a:endParaRPr>
          </a:p>
          <a:p>
            <a:r>
              <a:rPr lang="en-US" sz="2400" b="1" dirty="0">
                <a:solidFill>
                  <a:srgbClr val="336600"/>
                </a:solidFill>
                <a:latin typeface="Calibri" panose="020F0502020204030204" pitchFamily="34" charset="0"/>
                <a:cs typeface="Calibri" panose="020F0502020204030204" pitchFamily="34" charset="0"/>
              </a:rPr>
              <a:t>Personal Competencies</a:t>
            </a:r>
          </a:p>
          <a:p>
            <a:r>
              <a:rPr lang="en-US" sz="2000" dirty="0">
                <a:solidFill>
                  <a:srgbClr val="336600"/>
                </a:solidFill>
                <a:latin typeface="Calibri" panose="020F0502020204030204" pitchFamily="34" charset="0"/>
                <a:cs typeface="Calibri" panose="020F0502020204030204" pitchFamily="34" charset="0"/>
              </a:rPr>
              <a:t>Cognitive</a:t>
            </a:r>
          </a:p>
          <a:p>
            <a:r>
              <a:rPr lang="en-US" sz="2000" dirty="0">
                <a:solidFill>
                  <a:srgbClr val="336600"/>
                </a:solidFill>
                <a:latin typeface="Calibri" panose="020F0502020204030204" pitchFamily="34" charset="0"/>
                <a:cs typeface="Calibri" panose="020F0502020204030204" pitchFamily="34" charset="0"/>
              </a:rPr>
              <a:t>Metacognitive</a:t>
            </a:r>
          </a:p>
          <a:p>
            <a:r>
              <a:rPr lang="en-US" sz="2000" dirty="0">
                <a:solidFill>
                  <a:srgbClr val="336600"/>
                </a:solidFill>
                <a:latin typeface="Calibri" panose="020F0502020204030204" pitchFamily="34" charset="0"/>
                <a:cs typeface="Calibri" panose="020F0502020204030204" pitchFamily="34" charset="0"/>
              </a:rPr>
              <a:t>Motivational</a:t>
            </a:r>
          </a:p>
          <a:p>
            <a:r>
              <a:rPr lang="en-US" sz="2000" dirty="0">
                <a:solidFill>
                  <a:srgbClr val="336600"/>
                </a:solidFill>
                <a:latin typeface="Calibri" panose="020F0502020204030204" pitchFamily="34" charset="0"/>
                <a:cs typeface="Calibri" panose="020F0502020204030204" pitchFamily="34" charset="0"/>
              </a:rPr>
              <a:t>Social/Emotional</a:t>
            </a:r>
          </a:p>
          <a:p>
            <a:endParaRPr lang="en-US" dirty="0"/>
          </a:p>
        </p:txBody>
      </p:sp>
      <p:pic>
        <p:nvPicPr>
          <p:cNvPr id="3" name="Picture 2"/>
          <p:cNvPicPr>
            <a:picLocks noChangeAspect="1"/>
          </p:cNvPicPr>
          <p:nvPr/>
        </p:nvPicPr>
        <p:blipFill>
          <a:blip r:embed="rId3"/>
          <a:stretch>
            <a:fillRect/>
          </a:stretch>
        </p:blipFill>
        <p:spPr>
          <a:xfrm>
            <a:off x="385397" y="2320845"/>
            <a:ext cx="4029805" cy="2682472"/>
          </a:xfrm>
          <a:prstGeom prst="rect">
            <a:avLst/>
          </a:prstGeom>
        </p:spPr>
      </p:pic>
    </p:spTree>
    <p:extLst>
      <p:ext uri="{BB962C8B-B14F-4D97-AF65-F5344CB8AC3E}">
        <p14:creationId xmlns:p14="http://schemas.microsoft.com/office/powerpoint/2010/main" val="381601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991809" y="530725"/>
            <a:ext cx="3558067" cy="1028700"/>
          </a:xfrm>
          <a:prstGeom prst="rect">
            <a:avLst/>
          </a:prstGeom>
        </p:spPr>
        <p:txBody>
          <a:bodyPr lIns="91425" tIns="91425" rIns="91425" bIns="91425" anchor="ctr" anchorCtr="0">
            <a:noAutofit/>
          </a:bodyPr>
          <a:lstStyle/>
          <a:p>
            <a:pPr lvl="0" rtl="0">
              <a:spcBef>
                <a:spcPts val="0"/>
              </a:spcBef>
              <a:buNone/>
            </a:pPr>
            <a:r>
              <a:rPr lang="en" dirty="0"/>
              <a:t>Competency-Based Education</a:t>
            </a:r>
          </a:p>
        </p:txBody>
      </p:sp>
      <p:sp>
        <p:nvSpPr>
          <p:cNvPr id="206" name="Shape 206"/>
          <p:cNvSpPr txBox="1">
            <a:spLocks noGrp="1"/>
          </p:cNvSpPr>
          <p:nvPr>
            <p:ph type="body" idx="1"/>
          </p:nvPr>
        </p:nvSpPr>
        <p:spPr>
          <a:xfrm>
            <a:off x="4711140" y="135083"/>
            <a:ext cx="4245824" cy="4790842"/>
          </a:xfrm>
          <a:prstGeom prst="rect">
            <a:avLst/>
          </a:prstGeom>
        </p:spPr>
        <p:txBody>
          <a:bodyPr lIns="91425" tIns="91425" rIns="91425" bIns="91425" anchor="t" anchorCtr="0">
            <a:noAutofit/>
          </a:bodyPr>
          <a:lstStyle/>
          <a:p>
            <a:pPr>
              <a:buNone/>
            </a:pPr>
            <a:endParaRPr lang="en-US" sz="1800" dirty="0"/>
          </a:p>
          <a:p>
            <a:pPr>
              <a:buNone/>
            </a:pPr>
            <a:endParaRPr lang="en-US" sz="1800" dirty="0"/>
          </a:p>
          <a:p>
            <a:pPr>
              <a:buNone/>
            </a:pPr>
            <a:r>
              <a:rPr lang="en-US" sz="1800" dirty="0"/>
              <a:t>The essential component of a competency-based approach to </a:t>
            </a:r>
            <a:r>
              <a:rPr lang="en-US" sz="1800" dirty="0" smtClean="0"/>
              <a:t>student-focused </a:t>
            </a:r>
            <a:r>
              <a:rPr lang="en-US" sz="1800" dirty="0"/>
              <a:t>learning is: </a:t>
            </a:r>
          </a:p>
          <a:p>
            <a:pPr>
              <a:buNone/>
            </a:pPr>
            <a:endParaRPr lang="en-US" sz="1800" dirty="0"/>
          </a:p>
          <a:p>
            <a:pPr>
              <a:buNone/>
            </a:pPr>
            <a:endParaRPr lang="en-US" sz="1800" dirty="0"/>
          </a:p>
          <a:p>
            <a:pPr>
              <a:spcAft>
                <a:spcPts val="1200"/>
              </a:spcAft>
              <a:buNone/>
            </a:pPr>
            <a:r>
              <a:rPr lang="en-US" sz="2000" b="1" dirty="0"/>
              <a:t>Achieving competency in an environment not bounded by time, place, path, pace, practice or trace.</a:t>
            </a:r>
            <a:endParaRPr lang="en-US" sz="1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689" t="24647" r="35863" b="15758"/>
          <a:stretch/>
        </p:blipFill>
        <p:spPr>
          <a:xfrm>
            <a:off x="789709" y="1559425"/>
            <a:ext cx="2909455" cy="3561367"/>
          </a:xfrm>
          <a:prstGeom prst="rect">
            <a:avLst/>
          </a:prstGeom>
        </p:spPr>
      </p:pic>
      <p:sp>
        <p:nvSpPr>
          <p:cNvPr id="5" name="TextBox 4"/>
          <p:cNvSpPr txBox="1"/>
          <p:nvPr/>
        </p:nvSpPr>
        <p:spPr>
          <a:xfrm>
            <a:off x="1656209" y="3043171"/>
            <a:ext cx="1433578" cy="461665"/>
          </a:xfrm>
          <a:prstGeom prst="rect">
            <a:avLst/>
          </a:prstGeom>
          <a:noFill/>
        </p:spPr>
        <p:txBody>
          <a:bodyPr wrap="square" rtlCol="0">
            <a:spAutoFit/>
          </a:bodyPr>
          <a:lstStyle/>
          <a:p>
            <a:r>
              <a:rPr lang="en-US" sz="1200" dirty="0">
                <a:solidFill>
                  <a:srgbClr val="006666"/>
                </a:solidFill>
              </a:rPr>
              <a:t>Competency- Based Education</a:t>
            </a:r>
          </a:p>
        </p:txBody>
      </p:sp>
    </p:spTree>
    <p:extLst>
      <p:ext uri="{BB962C8B-B14F-4D97-AF65-F5344CB8AC3E}">
        <p14:creationId xmlns:p14="http://schemas.microsoft.com/office/powerpoint/2010/main" val="8617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CBE Aspects of </a:t>
            </a:r>
            <a:r>
              <a:rPr lang="en" dirty="0" smtClean="0"/>
              <a:t>Student-Focused </a:t>
            </a:r>
            <a:r>
              <a:rPr lang="en" dirty="0"/>
              <a:t>Learning</a:t>
            </a:r>
          </a:p>
        </p:txBody>
      </p:sp>
      <p:sp>
        <p:nvSpPr>
          <p:cNvPr id="206" name="Shape 206"/>
          <p:cNvSpPr txBox="1">
            <a:spLocks noGrp="1"/>
          </p:cNvSpPr>
          <p:nvPr>
            <p:ph type="body" idx="1"/>
          </p:nvPr>
        </p:nvSpPr>
        <p:spPr>
          <a:xfrm>
            <a:off x="4711140" y="135083"/>
            <a:ext cx="4245824" cy="4790842"/>
          </a:xfrm>
          <a:prstGeom prst="rect">
            <a:avLst/>
          </a:prstGeom>
        </p:spPr>
        <p:txBody>
          <a:bodyPr lIns="91425" tIns="91425" rIns="91425" bIns="91425" anchor="t" anchorCtr="0">
            <a:noAutofit/>
          </a:bodyPr>
          <a:lstStyle/>
          <a:p>
            <a:pPr marL="285750" indent="-285750"/>
            <a:r>
              <a:rPr lang="en-US" sz="1700" b="1" dirty="0">
                <a:latin typeface="Calibri" panose="020F0502020204030204" pitchFamily="34" charset="0"/>
                <a:cs typeface="Calibri" panose="020F0502020204030204" pitchFamily="34" charset="0"/>
              </a:rPr>
              <a:t>Flexible credit schemes</a:t>
            </a:r>
          </a:p>
          <a:p>
            <a:pPr marL="457200" lvl="1">
              <a:buNone/>
            </a:pPr>
            <a:r>
              <a:rPr lang="en-US" sz="1700" dirty="0">
                <a:latin typeface="Calibri" panose="020F0502020204030204" pitchFamily="34" charset="0"/>
                <a:cs typeface="Calibri" panose="020F0502020204030204" pitchFamily="34" charset="0"/>
              </a:rPr>
              <a:t>(a) dual enrollment and early college high schools, (b) credit recovery, and (c) multiple paths to graduation. </a:t>
            </a:r>
          </a:p>
          <a:p>
            <a:pPr marL="285750" indent="-285750"/>
            <a:r>
              <a:rPr lang="en-US" sz="1700" b="1" dirty="0">
                <a:latin typeface="Calibri" panose="020F0502020204030204" pitchFamily="34" charset="0"/>
                <a:cs typeface="Calibri" panose="020F0502020204030204" pitchFamily="34" charset="0"/>
              </a:rPr>
              <a:t>Service learning</a:t>
            </a:r>
            <a:endParaRPr lang="en-US" sz="1700" dirty="0">
              <a:latin typeface="Calibri" panose="020F0502020204030204" pitchFamily="34" charset="0"/>
              <a:cs typeface="Calibri" panose="020F0502020204030204" pitchFamily="34" charset="0"/>
            </a:endParaRPr>
          </a:p>
          <a:p>
            <a:pPr marL="285750" indent="-285750"/>
            <a:r>
              <a:rPr lang="en-US" sz="1700" b="1" dirty="0">
                <a:latin typeface="Calibri" panose="020F0502020204030204" pitchFamily="34" charset="0"/>
                <a:cs typeface="Calibri" panose="020F0502020204030204" pitchFamily="34" charset="0"/>
              </a:rPr>
              <a:t>Internships </a:t>
            </a:r>
            <a:r>
              <a:rPr lang="en-US" sz="1700" dirty="0">
                <a:latin typeface="Calibri" panose="020F0502020204030204" pitchFamily="34" charset="0"/>
                <a:cs typeface="Calibri" panose="020F0502020204030204" pitchFamily="34" charset="0"/>
              </a:rPr>
              <a:t>and </a:t>
            </a:r>
            <a:r>
              <a:rPr lang="en-US" sz="1700" b="1" dirty="0">
                <a:latin typeface="Calibri" panose="020F0502020204030204" pitchFamily="34" charset="0"/>
                <a:cs typeface="Calibri" panose="020F0502020204030204" pitchFamily="34" charset="0"/>
              </a:rPr>
              <a:t>job shadowing </a:t>
            </a:r>
          </a:p>
          <a:p>
            <a:pPr marL="285750" indent="-285750"/>
            <a:r>
              <a:rPr lang="en-US" sz="1700" b="1" dirty="0">
                <a:latin typeface="Calibri" panose="020F0502020204030204" pitchFamily="34" charset="0"/>
                <a:cs typeface="Calibri" panose="020F0502020204030204" pitchFamily="34" charset="0"/>
              </a:rPr>
              <a:t>Differentiated staffing:</a:t>
            </a:r>
            <a:r>
              <a:rPr lang="en-US" sz="1700" dirty="0">
                <a:latin typeface="Calibri" panose="020F0502020204030204" pitchFamily="34" charset="0"/>
                <a:cs typeface="Calibri" panose="020F0502020204030204" pitchFamily="34" charset="0"/>
              </a:rPr>
              <a:t> taking advantage of teachers’ different skills and interests</a:t>
            </a:r>
          </a:p>
          <a:p>
            <a:pPr marL="285750" indent="-285750"/>
            <a:r>
              <a:rPr lang="en-US" sz="1700" b="1" dirty="0">
                <a:latin typeface="Calibri" panose="020F0502020204030204" pitchFamily="34" charset="0"/>
                <a:cs typeface="Calibri" panose="020F0502020204030204" pitchFamily="34" charset="0"/>
              </a:rPr>
              <a:t>Acceleration and enrichment</a:t>
            </a:r>
            <a:r>
              <a:rPr lang="en-US" sz="1700" dirty="0">
                <a:latin typeface="Calibri" panose="020F0502020204030204" pitchFamily="34" charset="0"/>
                <a:cs typeface="Calibri" panose="020F0502020204030204" pitchFamily="34" charset="0"/>
              </a:rPr>
              <a:t> </a:t>
            </a:r>
          </a:p>
          <a:p>
            <a:pPr marL="285750" indent="-285750"/>
            <a:r>
              <a:rPr lang="en-US" sz="1700" b="1" dirty="0">
                <a:latin typeface="Calibri" panose="020F0502020204030204" pitchFamily="34" charset="0"/>
                <a:cs typeface="Calibri" panose="020F0502020204030204" pitchFamily="34" charset="0"/>
              </a:rPr>
              <a:t>Recognition </a:t>
            </a:r>
            <a:r>
              <a:rPr lang="en-US" sz="1700" dirty="0">
                <a:latin typeface="Calibri" panose="020F0502020204030204" pitchFamily="34" charset="0"/>
                <a:cs typeface="Calibri" panose="020F0502020204030204" pitchFamily="34" charset="0"/>
              </a:rPr>
              <a:t>of mastery with badges, certificates, and credits </a:t>
            </a:r>
          </a:p>
          <a:p>
            <a:pPr marL="285750" indent="-285750"/>
            <a:r>
              <a:rPr lang="en-US" sz="1700" b="1" dirty="0">
                <a:latin typeface="Calibri" panose="020F0502020204030204" pitchFamily="34" charset="0"/>
                <a:cs typeface="Calibri" panose="020F0502020204030204" pitchFamily="34" charset="0"/>
              </a:rPr>
              <a:t>Student learning plans (SLPs)</a:t>
            </a:r>
            <a:endParaRPr lang="en-US" sz="1700" dirty="0">
              <a:latin typeface="Calibri" panose="020F0502020204030204" pitchFamily="34" charset="0"/>
              <a:cs typeface="Calibri" panose="020F0502020204030204" pitchFamily="34" charset="0"/>
            </a:endParaRPr>
          </a:p>
          <a:p>
            <a:pPr marL="285750" indent="-285750"/>
            <a:r>
              <a:rPr lang="en-US" sz="1700" b="1" dirty="0">
                <a:latin typeface="Calibri" panose="020F0502020204030204" pitchFamily="34" charset="0"/>
                <a:cs typeface="Calibri" panose="020F0502020204030204" pitchFamily="34" charset="0"/>
              </a:rPr>
              <a:t>Study groups </a:t>
            </a:r>
            <a:r>
              <a:rPr lang="en-US" sz="1700" dirty="0">
                <a:latin typeface="Calibri" panose="020F0502020204030204" pitchFamily="34" charset="0"/>
                <a:cs typeface="Calibri" panose="020F0502020204030204" pitchFamily="34" charset="0"/>
              </a:rPr>
              <a:t>and research teams enable students to work together to </a:t>
            </a:r>
            <a:r>
              <a:rPr lang="en-US" sz="1700" u="sng" dirty="0">
                <a:latin typeface="Calibri" panose="020F0502020204030204" pitchFamily="34" charset="0"/>
                <a:cs typeface="Calibri" panose="020F0502020204030204" pitchFamily="34" charset="0"/>
              </a:rPr>
              <a:t>design projects </a:t>
            </a:r>
            <a:r>
              <a:rPr lang="en-US" sz="1700" dirty="0">
                <a:latin typeface="Calibri" panose="020F0502020204030204" pitchFamily="34" charset="0"/>
                <a:cs typeface="Calibri" panose="020F0502020204030204" pitchFamily="34" charset="0"/>
              </a:rPr>
              <a:t>aimed toward a hypothesis or outcome. The students may be members of a class or the group may be assembled across the miles via the Internet.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689" t="24647" r="35863" b="15758"/>
          <a:stretch/>
        </p:blipFill>
        <p:spPr>
          <a:xfrm>
            <a:off x="789709" y="1559425"/>
            <a:ext cx="2909455" cy="35613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4" name="Picture 3"/>
          <p:cNvPicPr>
            <a:picLocks noChangeAspect="1"/>
          </p:cNvPicPr>
          <p:nvPr/>
        </p:nvPicPr>
        <p:blipFill rotWithShape="1">
          <a:blip r:embed="rId3"/>
          <a:srcRect l="66384" t="25166" r="2195" b="12083"/>
          <a:stretch/>
        </p:blipFill>
        <p:spPr>
          <a:xfrm>
            <a:off x="683448" y="1915886"/>
            <a:ext cx="2797629" cy="3227614"/>
          </a:xfrm>
          <a:prstGeom prst="rect">
            <a:avLst/>
          </a:prstGeom>
        </p:spPr>
      </p:pic>
      <p:sp>
        <p:nvSpPr>
          <p:cNvPr id="244" name="Shape 244"/>
          <p:cNvSpPr txBox="1">
            <a:spLocks noGrp="1"/>
          </p:cNvSpPr>
          <p:nvPr>
            <p:ph type="title"/>
          </p:nvPr>
        </p:nvSpPr>
        <p:spPr>
          <a:xfrm>
            <a:off x="1566353" y="3003693"/>
            <a:ext cx="1412821" cy="420546"/>
          </a:xfrm>
          <a:prstGeom prst="rect">
            <a:avLst/>
          </a:prstGeom>
        </p:spPr>
        <p:txBody>
          <a:bodyPr lIns="91425" tIns="91425" rIns="91425" bIns="91425" anchor="t" anchorCtr="0">
            <a:noAutofit/>
          </a:bodyPr>
          <a:lstStyle/>
          <a:p>
            <a:pPr lvl="0"/>
            <a:r>
              <a:rPr lang="en" sz="1400" dirty="0">
                <a:solidFill>
                  <a:schemeClr val="tx1"/>
                </a:solidFill>
              </a:rPr>
              <a:t>Learning Technologies</a:t>
            </a:r>
          </a:p>
        </p:txBody>
      </p:sp>
      <p:sp>
        <p:nvSpPr>
          <p:cNvPr id="3" name="Text Placeholder 2"/>
          <p:cNvSpPr>
            <a:spLocks noGrp="1"/>
          </p:cNvSpPr>
          <p:nvPr>
            <p:ph type="body" idx="1"/>
          </p:nvPr>
        </p:nvSpPr>
        <p:spPr>
          <a:xfrm>
            <a:off x="1040189" y="675897"/>
            <a:ext cx="3738287" cy="724800"/>
          </a:xfrm>
        </p:spPr>
        <p:txBody>
          <a:bodyPr/>
          <a:lstStyle/>
          <a:p>
            <a:pPr>
              <a:buNone/>
            </a:pPr>
            <a:r>
              <a:rPr lang="en-US" sz="2400" dirty="0">
                <a:solidFill>
                  <a:schemeClr val="bg1"/>
                </a:solidFill>
              </a:rPr>
              <a:t>Learning Technologies</a:t>
            </a:r>
          </a:p>
        </p:txBody>
      </p:sp>
      <p:sp>
        <p:nvSpPr>
          <p:cNvPr id="2" name="TextBox 1"/>
          <p:cNvSpPr txBox="1"/>
          <p:nvPr/>
        </p:nvSpPr>
        <p:spPr>
          <a:xfrm>
            <a:off x="4693809" y="279987"/>
            <a:ext cx="4048433" cy="4062651"/>
          </a:xfrm>
          <a:prstGeom prst="rect">
            <a:avLst/>
          </a:prstGeom>
          <a:solidFill>
            <a:srgbClr val="FFFFFF">
              <a:alpha val="25098"/>
            </a:srgbClr>
          </a:solidFill>
        </p:spPr>
        <p:txBody>
          <a:bodyPr wrap="square" rtlCol="0">
            <a:spAutoFit/>
          </a:bodyPr>
          <a:lstStyle/>
          <a:p>
            <a:pPr marL="228600" lvl="1">
              <a:spcBef>
                <a:spcPts val="1000"/>
              </a:spcBef>
            </a:pPr>
            <a:r>
              <a:rPr lang="en-US" sz="1600" dirty="0" smtClean="0">
                <a:solidFill>
                  <a:srgbClr val="336600"/>
                </a:solidFill>
                <a:latin typeface="Calibri" panose="020F0502020204030204" pitchFamily="34" charset="0"/>
                <a:cs typeface="Calibri" panose="020F0502020204030204" pitchFamily="34" charset="0"/>
              </a:rPr>
              <a:t>Student-focused </a:t>
            </a:r>
            <a:r>
              <a:rPr lang="en-US" sz="1600" dirty="0">
                <a:solidFill>
                  <a:srgbClr val="336600"/>
                </a:solidFill>
                <a:latin typeface="Calibri" panose="020F0502020204030204" pitchFamily="34" charset="0"/>
                <a:cs typeface="Calibri" panose="020F0502020204030204" pitchFamily="34" charset="0"/>
              </a:rPr>
              <a:t>learning is made practical by technology that:</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increases the range and possibilities of instructional content;</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organizes and helps individualize curricular content;</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facilitates differentiation;</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opens vast and diverse avenues of learning;</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provides ongoing measures, and ultimately confirms mastery, and</a:t>
            </a:r>
          </a:p>
          <a:p>
            <a:pPr marL="800100" lvl="2" indent="-342900">
              <a:spcBef>
                <a:spcPts val="1000"/>
              </a:spcBef>
              <a:buFont typeface="Wingdings" panose="05000000000000000000" pitchFamily="2" charset="2"/>
              <a:buChar char="ü"/>
            </a:pPr>
            <a:r>
              <a:rPr lang="en-US" sz="1600" dirty="0">
                <a:solidFill>
                  <a:srgbClr val="336600"/>
                </a:solidFill>
                <a:latin typeface="Calibri" panose="020F0502020204030204" pitchFamily="34" charset="0"/>
                <a:cs typeface="Calibri" panose="020F0502020204030204" pitchFamily="34" charset="0"/>
              </a:rPr>
              <a:t>assists with communication and shared awareness.</a:t>
            </a:r>
          </a:p>
        </p:txBody>
      </p:sp>
    </p:spTree>
    <p:extLst>
      <p:ext uri="{BB962C8B-B14F-4D97-AF65-F5344CB8AC3E}">
        <p14:creationId xmlns:p14="http://schemas.microsoft.com/office/powerpoint/2010/main" val="73723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0945" y="1043555"/>
            <a:ext cx="8572500" cy="3019289"/>
          </a:xfrm>
        </p:spPr>
        <p:txBody>
          <a:bodyPr/>
          <a:lstStyle/>
          <a:p>
            <a:pPr>
              <a:buNone/>
            </a:pPr>
            <a:r>
              <a:rPr lang="en-US" sz="1800" dirty="0">
                <a:latin typeface="Calibri" panose="020F0502020204030204" pitchFamily="34" charset="0"/>
                <a:cs typeface="Calibri" panose="020F0502020204030204" pitchFamily="34" charset="0"/>
              </a:rPr>
              <a:t>…breaks from the traditional image of school learning- that is, a </a:t>
            </a:r>
            <a:r>
              <a:rPr lang="en-US" sz="1800" b="1" dirty="0">
                <a:latin typeface="Calibri" panose="020F0502020204030204" pitchFamily="34" charset="0"/>
                <a:cs typeface="Calibri" panose="020F0502020204030204" pitchFamily="34" charset="0"/>
              </a:rPr>
              <a:t>student sitting at a desk </a:t>
            </a:r>
            <a:r>
              <a:rPr lang="en-US" sz="1800" dirty="0">
                <a:latin typeface="Calibri" panose="020F0502020204030204" pitchFamily="34" charset="0"/>
                <a:cs typeface="Calibri" panose="020F0502020204030204" pitchFamily="34" charset="0"/>
              </a:rPr>
              <a:t>listening to a teacher or completing the same assignment as the other students- substituting a </a:t>
            </a:r>
            <a:r>
              <a:rPr lang="en-US" sz="1800" b="1" dirty="0">
                <a:latin typeface="Calibri" panose="020F0502020204030204" pitchFamily="34" charset="0"/>
                <a:cs typeface="Calibri" panose="020F0502020204030204" pitchFamily="34" charset="0"/>
              </a:rPr>
              <a:t>view of the teacher,</a:t>
            </a:r>
            <a:r>
              <a:rPr lang="en-US" sz="1800" dirty="0">
                <a:latin typeface="Calibri" panose="020F0502020204030204" pitchFamily="34" charset="0"/>
                <a:cs typeface="Calibri" panose="020F0502020204030204" pitchFamily="34" charset="0"/>
              </a:rPr>
              <a:t> aided by learning management software, pivoting from a succinct, interactive presentation of a new concept to walk among her students, encouraging them as they engage with activities they have helped plan and are preparing to continue on their laptops at home that evening.  </a:t>
            </a:r>
            <a:r>
              <a:rPr lang="en-US" sz="1800" i="1" dirty="0">
                <a:latin typeface="Calibri" panose="020F0502020204030204" pitchFamily="34" charset="0"/>
                <a:cs typeface="Calibri" panose="020F0502020204030204" pitchFamily="34" charset="0"/>
              </a:rPr>
              <a:t>Varying the mode of instruction and the time, place, and pace of learning for each student,  expanding the venue of learning beyond the classroom, and detaching expected outcomes from </a:t>
            </a:r>
            <a:r>
              <a:rPr lang="en-US" sz="1800" i="1" dirty="0" smtClean="0">
                <a:latin typeface="Calibri" panose="020F0502020204030204" pitchFamily="34" charset="0"/>
                <a:cs typeface="Calibri" panose="020F0502020204030204" pitchFamily="34" charset="0"/>
              </a:rPr>
              <a:t>rigid </a:t>
            </a:r>
            <a:r>
              <a:rPr lang="en-US" sz="1800" i="1" dirty="0">
                <a:latin typeface="Calibri" panose="020F0502020204030204" pitchFamily="34" charset="0"/>
                <a:cs typeface="Calibri" panose="020F0502020204030204" pitchFamily="34" charset="0"/>
              </a:rPr>
              <a:t>timelines are hallmarks of personalized learning.”</a:t>
            </a:r>
            <a:endParaRPr lang="en-US" sz="1800" i="1" dirty="0"/>
          </a:p>
        </p:txBody>
      </p:sp>
      <p:sp>
        <p:nvSpPr>
          <p:cNvPr id="3" name="TextBox 2"/>
          <p:cNvSpPr txBox="1"/>
          <p:nvPr/>
        </p:nvSpPr>
        <p:spPr>
          <a:xfrm>
            <a:off x="290945" y="581891"/>
            <a:ext cx="7034646" cy="461665"/>
          </a:xfrm>
          <a:prstGeom prst="rect">
            <a:avLst/>
          </a:prstGeom>
          <a:noFill/>
        </p:spPr>
        <p:txBody>
          <a:bodyPr wrap="square" rtlCol="0">
            <a:spAutoFit/>
          </a:bodyPr>
          <a:lstStyle/>
          <a:p>
            <a:r>
              <a:rPr lang="en-US" sz="2400" b="1" dirty="0">
                <a:solidFill>
                  <a:schemeClr val="bg1"/>
                </a:solidFill>
              </a:rPr>
              <a:t>What makes this definition unique?</a:t>
            </a:r>
          </a:p>
        </p:txBody>
      </p:sp>
      <p:sp>
        <p:nvSpPr>
          <p:cNvPr id="4" name="TextBox 3"/>
          <p:cNvSpPr txBox="1"/>
          <p:nvPr/>
        </p:nvSpPr>
        <p:spPr>
          <a:xfrm>
            <a:off x="363682" y="4540827"/>
            <a:ext cx="7845136"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(Redding, 2015)</a:t>
            </a:r>
          </a:p>
        </p:txBody>
      </p:sp>
    </p:spTree>
    <p:extLst>
      <p:ext uri="{BB962C8B-B14F-4D97-AF65-F5344CB8AC3E}">
        <p14:creationId xmlns:p14="http://schemas.microsoft.com/office/powerpoint/2010/main" val="251513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Why </a:t>
            </a:r>
            <a:r>
              <a:rPr lang="en" dirty="0" smtClean="0"/>
              <a:t>Student-Focused Learning</a:t>
            </a:r>
            <a:r>
              <a:rPr lang="en" dirty="0"/>
              <a:t>?</a:t>
            </a:r>
          </a:p>
        </p:txBody>
      </p:sp>
      <p:sp>
        <p:nvSpPr>
          <p:cNvPr id="206" name="Shape 206"/>
          <p:cNvSpPr txBox="1">
            <a:spLocks noGrp="1"/>
          </p:cNvSpPr>
          <p:nvPr>
            <p:ph type="body" idx="1"/>
          </p:nvPr>
        </p:nvSpPr>
        <p:spPr>
          <a:xfrm>
            <a:off x="4711140" y="1559425"/>
            <a:ext cx="4245824" cy="3366500"/>
          </a:xfrm>
          <a:prstGeom prst="rect">
            <a:avLst/>
          </a:prstGeom>
        </p:spPr>
        <p:txBody>
          <a:bodyPr lIns="91425" tIns="91425" rIns="91425" bIns="91425" anchor="t" anchorCtr="0">
            <a:noAutofit/>
          </a:bodyPr>
          <a:lstStyle/>
          <a:p>
            <a:pPr>
              <a:buNone/>
            </a:pPr>
            <a:r>
              <a:rPr lang="en-US" sz="1800" dirty="0" smtClean="0"/>
              <a:t>Student-focused </a:t>
            </a:r>
            <a:r>
              <a:rPr lang="en-US" sz="1800" dirty="0"/>
              <a:t>learning is made practical by technology </a:t>
            </a:r>
            <a:r>
              <a:rPr lang="en-US" sz="1800" dirty="0" smtClean="0"/>
              <a:t>that:</a:t>
            </a:r>
          </a:p>
          <a:p>
            <a:pPr marL="285750" indent="-285750"/>
            <a:r>
              <a:rPr lang="en-US" sz="1800" dirty="0" smtClean="0"/>
              <a:t> </a:t>
            </a:r>
            <a:r>
              <a:rPr lang="en-US" sz="1800" dirty="0"/>
              <a:t>organizes </a:t>
            </a:r>
            <a:endParaRPr lang="en-US" sz="1800" dirty="0" smtClean="0"/>
          </a:p>
          <a:p>
            <a:pPr marL="285750" indent="-285750"/>
            <a:r>
              <a:rPr lang="en-US" sz="1800" dirty="0" smtClean="0"/>
              <a:t>curricular </a:t>
            </a:r>
            <a:r>
              <a:rPr lang="en-US" sz="1800" dirty="0"/>
              <a:t>content, </a:t>
            </a:r>
            <a:endParaRPr lang="en-US" sz="1800" dirty="0" smtClean="0"/>
          </a:p>
          <a:p>
            <a:pPr marL="285750" indent="-285750"/>
            <a:r>
              <a:rPr lang="en-US" sz="1800" dirty="0" smtClean="0"/>
              <a:t>facilitates </a:t>
            </a:r>
            <a:r>
              <a:rPr lang="en-US" sz="1800" dirty="0"/>
              <a:t>differentiation, </a:t>
            </a:r>
            <a:endParaRPr lang="en-US" sz="1800" dirty="0" smtClean="0"/>
          </a:p>
          <a:p>
            <a:pPr marL="285750" indent="-285750"/>
            <a:r>
              <a:rPr lang="en-US" sz="1800" dirty="0" smtClean="0"/>
              <a:t>opens </a:t>
            </a:r>
            <a:r>
              <a:rPr lang="en-US" sz="1800" dirty="0"/>
              <a:t>vast and diverse avenues of learning, </a:t>
            </a:r>
            <a:endParaRPr lang="en-US" sz="1800" dirty="0" smtClean="0"/>
          </a:p>
          <a:p>
            <a:pPr marL="285750" indent="-285750"/>
            <a:r>
              <a:rPr lang="en-US" sz="1800" dirty="0" smtClean="0"/>
              <a:t>provides </a:t>
            </a:r>
            <a:r>
              <a:rPr lang="en-US" sz="1800" dirty="0"/>
              <a:t>ongoing checks of mastery</a:t>
            </a:r>
            <a:r>
              <a:rPr lang="en-US" sz="1800" dirty="0" smtClean="0"/>
              <a:t>,</a:t>
            </a:r>
          </a:p>
          <a:p>
            <a:pPr marL="285750" indent="-285750"/>
            <a:r>
              <a:rPr lang="en-US" sz="1800" dirty="0" smtClean="0"/>
              <a:t>and </a:t>
            </a:r>
            <a:r>
              <a:rPr lang="en-US" sz="1800" dirty="0"/>
              <a:t>ultimately confirms mastery. </a:t>
            </a:r>
            <a:endParaRPr lang="en-US" sz="1800" dirty="0" smtClean="0"/>
          </a:p>
          <a:p>
            <a:pPr>
              <a:buNone/>
            </a:pPr>
            <a:endParaRPr lang="en-US" sz="1800" i="1" dirty="0"/>
          </a:p>
          <a:p>
            <a:pPr>
              <a:buNone/>
            </a:pPr>
            <a:r>
              <a:rPr lang="en-US" sz="1800" i="1" dirty="0" smtClean="0"/>
              <a:t>Center </a:t>
            </a:r>
            <a:r>
              <a:rPr lang="en-US" sz="1800" i="1" dirty="0"/>
              <a:t>on Innovations in Learning</a:t>
            </a:r>
            <a:endParaRPr lang="en-US" sz="1800" dirty="0"/>
          </a:p>
        </p:txBody>
      </p:sp>
      <p:pic>
        <p:nvPicPr>
          <p:cNvPr id="3" name="Picture 2"/>
          <p:cNvPicPr>
            <a:picLocks noChangeAspect="1"/>
          </p:cNvPicPr>
          <p:nvPr/>
        </p:nvPicPr>
        <p:blipFill>
          <a:blip r:embed="rId3"/>
          <a:stretch>
            <a:fillRect/>
          </a:stretch>
        </p:blipFill>
        <p:spPr>
          <a:xfrm>
            <a:off x="253568" y="1898868"/>
            <a:ext cx="4331152" cy="2771937"/>
          </a:xfrm>
          <a:prstGeom prst="rect">
            <a:avLst/>
          </a:prstGeom>
        </p:spPr>
      </p:pic>
    </p:spTree>
    <p:extLst>
      <p:ext uri="{BB962C8B-B14F-4D97-AF65-F5344CB8AC3E}">
        <p14:creationId xmlns:p14="http://schemas.microsoft.com/office/powerpoint/2010/main" val="2800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Why </a:t>
            </a:r>
            <a:r>
              <a:rPr lang="en" dirty="0" smtClean="0"/>
              <a:t>Student-Focused </a:t>
            </a:r>
            <a:r>
              <a:rPr lang="en" dirty="0"/>
              <a:t>Learning?</a:t>
            </a:r>
          </a:p>
        </p:txBody>
      </p:sp>
      <p:sp>
        <p:nvSpPr>
          <p:cNvPr id="206" name="Shape 206"/>
          <p:cNvSpPr txBox="1">
            <a:spLocks noGrp="1"/>
          </p:cNvSpPr>
          <p:nvPr>
            <p:ph type="body" idx="1"/>
          </p:nvPr>
        </p:nvSpPr>
        <p:spPr>
          <a:xfrm>
            <a:off x="4711140" y="1559425"/>
            <a:ext cx="4245824" cy="3366500"/>
          </a:xfrm>
          <a:prstGeom prst="rect">
            <a:avLst/>
          </a:prstGeom>
        </p:spPr>
        <p:txBody>
          <a:bodyPr lIns="91425" tIns="91425" rIns="91425" bIns="91425" anchor="t" anchorCtr="0">
            <a:noAutofit/>
          </a:bodyPr>
          <a:lstStyle/>
          <a:p>
            <a:pPr>
              <a:buNone/>
            </a:pPr>
            <a:r>
              <a:rPr lang="en-US" sz="1800" dirty="0" smtClean="0"/>
              <a:t>Student-focused </a:t>
            </a:r>
            <a:r>
              <a:rPr lang="en-US" sz="1800" dirty="0"/>
              <a:t>learning encourages and confirms learning that takes place anytime, anywhere, and is thus a companion to competency based education. </a:t>
            </a:r>
            <a:endParaRPr lang="en-US" sz="1800" dirty="0" smtClean="0"/>
          </a:p>
          <a:p>
            <a:pPr>
              <a:buNone/>
            </a:pPr>
            <a:endParaRPr lang="en-US" sz="1800" i="1" dirty="0"/>
          </a:p>
          <a:p>
            <a:pPr>
              <a:buNone/>
            </a:pPr>
            <a:r>
              <a:rPr lang="en-US" sz="1800" i="1" dirty="0" smtClean="0"/>
              <a:t>Center </a:t>
            </a:r>
            <a:r>
              <a:rPr lang="en-US" sz="1800" i="1" dirty="0"/>
              <a:t>on Innovations in Learning</a:t>
            </a:r>
            <a:endParaRPr lang="en-US" sz="1800" dirty="0"/>
          </a:p>
        </p:txBody>
      </p:sp>
      <p:pic>
        <p:nvPicPr>
          <p:cNvPr id="3" name="Picture 2"/>
          <p:cNvPicPr>
            <a:picLocks noChangeAspect="1"/>
          </p:cNvPicPr>
          <p:nvPr/>
        </p:nvPicPr>
        <p:blipFill>
          <a:blip r:embed="rId3"/>
          <a:stretch>
            <a:fillRect/>
          </a:stretch>
        </p:blipFill>
        <p:spPr>
          <a:xfrm>
            <a:off x="253568" y="2063452"/>
            <a:ext cx="4331152" cy="2442769"/>
          </a:xfrm>
          <a:prstGeom prst="rect">
            <a:avLst/>
          </a:prstGeom>
        </p:spPr>
      </p:pic>
    </p:spTree>
    <p:extLst>
      <p:ext uri="{BB962C8B-B14F-4D97-AF65-F5344CB8AC3E}">
        <p14:creationId xmlns:p14="http://schemas.microsoft.com/office/powerpoint/2010/main" val="132518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Why </a:t>
            </a:r>
            <a:r>
              <a:rPr lang="en" dirty="0" smtClean="0"/>
              <a:t>Student-Focused?</a:t>
            </a:r>
            <a:endParaRPr lang="en" dirty="0"/>
          </a:p>
        </p:txBody>
      </p:sp>
      <p:sp>
        <p:nvSpPr>
          <p:cNvPr id="206" name="Shape 206"/>
          <p:cNvSpPr txBox="1">
            <a:spLocks noGrp="1"/>
          </p:cNvSpPr>
          <p:nvPr>
            <p:ph type="body" idx="1"/>
          </p:nvPr>
        </p:nvSpPr>
        <p:spPr>
          <a:xfrm>
            <a:off x="4711140" y="1559425"/>
            <a:ext cx="4245824" cy="3366500"/>
          </a:xfrm>
          <a:prstGeom prst="rect">
            <a:avLst/>
          </a:prstGeom>
        </p:spPr>
        <p:txBody>
          <a:bodyPr lIns="91425" tIns="91425" rIns="91425" bIns="91425" anchor="t" anchorCtr="0">
            <a:noAutofit/>
          </a:bodyPr>
          <a:lstStyle/>
          <a:p>
            <a:pPr>
              <a:buNone/>
            </a:pPr>
            <a:r>
              <a:rPr lang="en-US" sz="1800" dirty="0" smtClean="0"/>
              <a:t>Student-focused </a:t>
            </a:r>
            <a:r>
              <a:rPr lang="en-US" sz="1800" dirty="0"/>
              <a:t>learning steps beyond the mechanical individualization of learning </a:t>
            </a:r>
            <a:r>
              <a:rPr lang="en-US" sz="1800" dirty="0" smtClean="0"/>
              <a:t>by incorporating </a:t>
            </a:r>
            <a:r>
              <a:rPr lang="en-US" sz="1800" dirty="0"/>
              <a:t>the teacher’s deep understanding of each </a:t>
            </a:r>
            <a:r>
              <a:rPr lang="en-US" sz="1800" dirty="0" smtClean="0"/>
              <a:t>student’s: </a:t>
            </a:r>
          </a:p>
          <a:p>
            <a:pPr marL="285750" indent="-285750"/>
            <a:r>
              <a:rPr lang="en-US" sz="1800" dirty="0" smtClean="0"/>
              <a:t>interests</a:t>
            </a:r>
            <a:r>
              <a:rPr lang="en-US" sz="1800" dirty="0"/>
              <a:t>, </a:t>
            </a:r>
            <a:endParaRPr lang="en-US" sz="1800" dirty="0" smtClean="0"/>
          </a:p>
          <a:p>
            <a:pPr marL="285750" indent="-285750"/>
            <a:r>
              <a:rPr lang="en-US" sz="1800" dirty="0" smtClean="0"/>
              <a:t>aspirations</a:t>
            </a:r>
            <a:r>
              <a:rPr lang="en-US" sz="1800" dirty="0"/>
              <a:t>, </a:t>
            </a:r>
            <a:endParaRPr lang="en-US" sz="1800" dirty="0" smtClean="0"/>
          </a:p>
          <a:p>
            <a:pPr marL="285750" indent="-285750"/>
            <a:r>
              <a:rPr lang="en-US" sz="1800" dirty="0" smtClean="0"/>
              <a:t>background, </a:t>
            </a:r>
            <a:r>
              <a:rPr lang="en-US" sz="1800" dirty="0"/>
              <a:t>and </a:t>
            </a:r>
            <a:endParaRPr lang="en-US" sz="1800" dirty="0" smtClean="0"/>
          </a:p>
          <a:p>
            <a:pPr marL="285750" indent="-285750"/>
            <a:r>
              <a:rPr lang="en-US" sz="1800" dirty="0" smtClean="0"/>
              <a:t>behavioral </a:t>
            </a:r>
            <a:r>
              <a:rPr lang="en-US" sz="1800" dirty="0"/>
              <a:t>idiosyncrasies. </a:t>
            </a:r>
            <a:endParaRPr lang="en-US" sz="1800" dirty="0" smtClean="0"/>
          </a:p>
          <a:p>
            <a:pPr marL="285750" indent="-285750"/>
            <a:endParaRPr lang="en-US" sz="1800" i="1" dirty="0"/>
          </a:p>
          <a:p>
            <a:pPr>
              <a:buNone/>
            </a:pPr>
            <a:r>
              <a:rPr lang="en-US" sz="1800" i="1" dirty="0" smtClean="0"/>
              <a:t>Center </a:t>
            </a:r>
            <a:r>
              <a:rPr lang="en-US" sz="1800" i="1" dirty="0"/>
              <a:t>on Innovations in Learning</a:t>
            </a:r>
            <a:endParaRPr lang="en-US" sz="1800" dirty="0"/>
          </a:p>
        </p:txBody>
      </p:sp>
      <p:pic>
        <p:nvPicPr>
          <p:cNvPr id="3" name="Picture 2"/>
          <p:cNvPicPr>
            <a:picLocks noChangeAspect="1"/>
          </p:cNvPicPr>
          <p:nvPr/>
        </p:nvPicPr>
        <p:blipFill>
          <a:blip r:embed="rId3"/>
          <a:stretch>
            <a:fillRect/>
          </a:stretch>
        </p:blipFill>
        <p:spPr>
          <a:xfrm>
            <a:off x="253568" y="1850142"/>
            <a:ext cx="4331152" cy="2869388"/>
          </a:xfrm>
          <a:prstGeom prst="rect">
            <a:avLst/>
          </a:prstGeom>
        </p:spPr>
      </p:pic>
    </p:spTree>
    <p:extLst>
      <p:ext uri="{BB962C8B-B14F-4D97-AF65-F5344CB8AC3E}">
        <p14:creationId xmlns:p14="http://schemas.microsoft.com/office/powerpoint/2010/main" val="173411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t>Why </a:t>
            </a:r>
            <a:r>
              <a:rPr lang="en" dirty="0" smtClean="0"/>
              <a:t>Student-Focused Learning</a:t>
            </a:r>
            <a:r>
              <a:rPr lang="en" dirty="0"/>
              <a:t>?</a:t>
            </a:r>
          </a:p>
        </p:txBody>
      </p:sp>
      <p:sp>
        <p:nvSpPr>
          <p:cNvPr id="206" name="Shape 206"/>
          <p:cNvSpPr txBox="1">
            <a:spLocks noGrp="1"/>
          </p:cNvSpPr>
          <p:nvPr>
            <p:ph type="body" idx="1"/>
          </p:nvPr>
        </p:nvSpPr>
        <p:spPr>
          <a:xfrm>
            <a:off x="4711140" y="1189035"/>
            <a:ext cx="4245824" cy="3366500"/>
          </a:xfrm>
          <a:prstGeom prst="rect">
            <a:avLst/>
          </a:prstGeom>
        </p:spPr>
        <p:txBody>
          <a:bodyPr lIns="91425" tIns="91425" rIns="91425" bIns="91425" anchor="t" anchorCtr="0">
            <a:noAutofit/>
          </a:bodyPr>
          <a:lstStyle/>
          <a:p>
            <a:pPr marL="285750" indent="-285750"/>
            <a:r>
              <a:rPr lang="en-US" sz="1800" dirty="0" smtClean="0"/>
              <a:t>Student-focused </a:t>
            </a:r>
            <a:r>
              <a:rPr lang="en-US" sz="1800" dirty="0"/>
              <a:t>learning restored many teachers’ faith in education and enthusiasm about their work. Many teachers felt unfulfilled in a traditional environment, feeling that they weren’t meeting their students’ needs and that there were constantly roadblocks in their way. </a:t>
            </a:r>
            <a:endParaRPr lang="en-US" sz="1800" dirty="0" smtClean="0"/>
          </a:p>
          <a:p>
            <a:pPr marL="285750" indent="-285750"/>
            <a:endParaRPr lang="en-US" sz="1800" i="1" dirty="0"/>
          </a:p>
          <a:p>
            <a:pPr>
              <a:buNone/>
            </a:pPr>
            <a:r>
              <a:rPr lang="en-US" sz="1800" i="1" dirty="0" err="1" smtClean="0"/>
              <a:t>KnowledgeWorks</a:t>
            </a:r>
            <a:endParaRPr lang="en-US" sz="1800" i="1" dirty="0"/>
          </a:p>
        </p:txBody>
      </p:sp>
      <p:pic>
        <p:nvPicPr>
          <p:cNvPr id="3" name="Picture 2"/>
          <p:cNvPicPr>
            <a:picLocks noChangeAspect="1"/>
          </p:cNvPicPr>
          <p:nvPr/>
        </p:nvPicPr>
        <p:blipFill>
          <a:blip r:embed="rId3"/>
          <a:stretch>
            <a:fillRect/>
          </a:stretch>
        </p:blipFill>
        <p:spPr>
          <a:xfrm>
            <a:off x="1457133" y="1840375"/>
            <a:ext cx="1924022" cy="2888923"/>
          </a:xfrm>
          <a:prstGeom prst="rect">
            <a:avLst/>
          </a:prstGeom>
        </p:spPr>
      </p:pic>
    </p:spTree>
    <p:extLst>
      <p:ext uri="{BB962C8B-B14F-4D97-AF65-F5344CB8AC3E}">
        <p14:creationId xmlns:p14="http://schemas.microsoft.com/office/powerpoint/2010/main" val="286736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Was state director of Career and Technical Education</a:t>
            </a:r>
          </a:p>
        </p:txBody>
      </p:sp>
      <p:sp>
        <p:nvSpPr>
          <p:cNvPr id="3" name="Subtitle 2"/>
          <p:cNvSpPr>
            <a:spLocks noGrp="1"/>
          </p:cNvSpPr>
          <p:nvPr>
            <p:ph type="subTitle" idx="1"/>
          </p:nvPr>
        </p:nvSpPr>
        <p:spPr/>
        <p:txBody>
          <a:bodyPr/>
          <a:lstStyle/>
          <a:p>
            <a:r>
              <a:rPr lang="en-US" dirty="0"/>
              <a:t>Mark</a:t>
            </a:r>
          </a:p>
        </p:txBody>
      </p:sp>
    </p:spTree>
    <p:extLst>
      <p:ext uri="{BB962C8B-B14F-4D97-AF65-F5344CB8AC3E}">
        <p14:creationId xmlns:p14="http://schemas.microsoft.com/office/powerpoint/2010/main" val="881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4795"/>
          <a:stretch/>
        </p:blipFill>
        <p:spPr>
          <a:xfrm>
            <a:off x="4655129" y="762439"/>
            <a:ext cx="4333009" cy="3527714"/>
          </a:xfrm>
          <a:prstGeom prst="rect">
            <a:avLst/>
          </a:prstGeom>
        </p:spPr>
      </p:pic>
      <p:sp>
        <p:nvSpPr>
          <p:cNvPr id="7" name="Title 6"/>
          <p:cNvSpPr>
            <a:spLocks noGrp="1"/>
          </p:cNvSpPr>
          <p:nvPr>
            <p:ph type="title"/>
          </p:nvPr>
        </p:nvSpPr>
        <p:spPr/>
        <p:txBody>
          <a:bodyPr/>
          <a:lstStyle/>
          <a:p>
            <a:r>
              <a:rPr lang="en-US" dirty="0"/>
              <a:t>Resources for Personalized Learning</a:t>
            </a:r>
          </a:p>
        </p:txBody>
      </p:sp>
      <p:sp>
        <p:nvSpPr>
          <p:cNvPr id="8" name="TextBox 7"/>
          <p:cNvSpPr txBox="1"/>
          <p:nvPr/>
        </p:nvSpPr>
        <p:spPr>
          <a:xfrm>
            <a:off x="789710" y="2526295"/>
            <a:ext cx="3719945" cy="1477328"/>
          </a:xfrm>
          <a:prstGeom prst="rect">
            <a:avLst/>
          </a:prstGeom>
          <a:noFill/>
        </p:spPr>
        <p:txBody>
          <a:bodyPr wrap="square" rtlCol="0">
            <a:spAutoFit/>
          </a:bodyPr>
          <a:lstStyle/>
          <a:p>
            <a:r>
              <a:rPr lang="en-US" sz="3600" dirty="0"/>
              <a:t>Go to </a:t>
            </a:r>
            <a:r>
              <a:rPr lang="en-US" sz="3600" dirty="0">
                <a:hlinkClick r:id="rId4"/>
              </a:rPr>
              <a:t>www.centeril.org</a:t>
            </a:r>
            <a:r>
              <a:rPr lang="en-US" sz="3600" dirty="0"/>
              <a:t> </a:t>
            </a:r>
          </a:p>
          <a:p>
            <a:endParaRPr lang="en-US" sz="1800" dirty="0"/>
          </a:p>
        </p:txBody>
      </p:sp>
      <p:sp>
        <p:nvSpPr>
          <p:cNvPr id="3" name="TextBox 2"/>
          <p:cNvSpPr txBox="1"/>
          <p:nvPr/>
        </p:nvSpPr>
        <p:spPr>
          <a:xfrm>
            <a:off x="583096" y="782707"/>
            <a:ext cx="3771728" cy="954107"/>
          </a:xfrm>
          <a:prstGeom prst="rect">
            <a:avLst/>
          </a:prstGeom>
          <a:noFill/>
        </p:spPr>
        <p:txBody>
          <a:bodyPr wrap="square" rtlCol="0">
            <a:spAutoFit/>
          </a:bodyPr>
          <a:lstStyle/>
          <a:p>
            <a:r>
              <a:rPr lang="en-US" dirty="0" smtClean="0"/>
              <a:t>Arkansas’s ACSIP (</a:t>
            </a:r>
            <a:r>
              <a:rPr lang="en-US" dirty="0" err="1" smtClean="0"/>
              <a:t>Indistar</a:t>
            </a:r>
            <a:r>
              <a:rPr lang="en-US" dirty="0" smtClean="0"/>
              <a:t>) includes 21 indicators and Wise Ways from the Personalized Learning indicators on CIL website.</a:t>
            </a:r>
            <a:endParaRPr lang="en-US" dirty="0"/>
          </a:p>
        </p:txBody>
      </p:sp>
    </p:spTree>
    <p:extLst>
      <p:ext uri="{BB962C8B-B14F-4D97-AF65-F5344CB8AC3E}">
        <p14:creationId xmlns:p14="http://schemas.microsoft.com/office/powerpoint/2010/main" val="19898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Has an account at the Vatican bank</a:t>
            </a:r>
          </a:p>
        </p:txBody>
      </p:sp>
      <p:sp>
        <p:nvSpPr>
          <p:cNvPr id="3" name="Subtitle 2"/>
          <p:cNvSpPr>
            <a:spLocks noGrp="1"/>
          </p:cNvSpPr>
          <p:nvPr>
            <p:ph type="subTitle" idx="1"/>
          </p:nvPr>
        </p:nvSpPr>
        <p:spPr/>
        <p:txBody>
          <a:bodyPr/>
          <a:lstStyle/>
          <a:p>
            <a:r>
              <a:rPr lang="en-US" dirty="0"/>
              <a:t>Mark</a:t>
            </a:r>
          </a:p>
        </p:txBody>
      </p:sp>
    </p:spTree>
    <p:extLst>
      <p:ext uri="{BB962C8B-B14F-4D97-AF65-F5344CB8AC3E}">
        <p14:creationId xmlns:p14="http://schemas.microsoft.com/office/powerpoint/2010/main" val="22862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Owns and trains two wild Mustangs</a:t>
            </a:r>
          </a:p>
        </p:txBody>
      </p:sp>
      <p:sp>
        <p:nvSpPr>
          <p:cNvPr id="3" name="Subtitle 2"/>
          <p:cNvSpPr>
            <a:spLocks noGrp="1"/>
          </p:cNvSpPr>
          <p:nvPr>
            <p:ph type="subTitle" idx="1"/>
          </p:nvPr>
        </p:nvSpPr>
        <p:spPr/>
        <p:txBody>
          <a:bodyPr/>
          <a:lstStyle/>
          <a:p>
            <a:r>
              <a:rPr lang="en-US" dirty="0"/>
              <a:t>Janet</a:t>
            </a:r>
          </a:p>
        </p:txBody>
      </p:sp>
    </p:spTree>
    <p:extLst>
      <p:ext uri="{BB962C8B-B14F-4D97-AF65-F5344CB8AC3E}">
        <p14:creationId xmlns:p14="http://schemas.microsoft.com/office/powerpoint/2010/main" val="29454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Founded ed tech </a:t>
            </a:r>
            <a:r>
              <a:rPr lang="en-US" dirty="0" smtClean="0"/>
              <a:t>company - </a:t>
            </a:r>
            <a:r>
              <a:rPr lang="en-US" dirty="0" err="1"/>
              <a:t>Headsprout</a:t>
            </a:r>
            <a:endParaRPr lang="en-US" dirty="0"/>
          </a:p>
        </p:txBody>
      </p:sp>
      <p:sp>
        <p:nvSpPr>
          <p:cNvPr id="3" name="Subtitle 2"/>
          <p:cNvSpPr>
            <a:spLocks noGrp="1"/>
          </p:cNvSpPr>
          <p:nvPr>
            <p:ph type="subTitle" idx="1"/>
          </p:nvPr>
        </p:nvSpPr>
        <p:spPr/>
        <p:txBody>
          <a:bodyPr/>
          <a:lstStyle/>
          <a:p>
            <a:r>
              <a:rPr lang="en-US" dirty="0"/>
              <a:t>Janet</a:t>
            </a:r>
          </a:p>
        </p:txBody>
      </p:sp>
    </p:spTree>
    <p:extLst>
      <p:ext uri="{BB962C8B-B14F-4D97-AF65-F5344CB8AC3E}">
        <p14:creationId xmlns:p14="http://schemas.microsoft.com/office/powerpoint/2010/main" val="31934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Recently renovated 125 year old kitchen</a:t>
            </a:r>
          </a:p>
        </p:txBody>
      </p:sp>
      <p:sp>
        <p:nvSpPr>
          <p:cNvPr id="3" name="Subtitle 2"/>
          <p:cNvSpPr>
            <a:spLocks noGrp="1"/>
          </p:cNvSpPr>
          <p:nvPr>
            <p:ph type="subTitle" idx="1"/>
          </p:nvPr>
        </p:nvSpPr>
        <p:spPr/>
        <p:txBody>
          <a:bodyPr/>
          <a:lstStyle/>
          <a:p>
            <a:r>
              <a:rPr lang="en-US" dirty="0"/>
              <a:t>Mark</a:t>
            </a:r>
          </a:p>
        </p:txBody>
      </p:sp>
    </p:spTree>
    <p:extLst>
      <p:ext uri="{BB962C8B-B14F-4D97-AF65-F5344CB8AC3E}">
        <p14:creationId xmlns:p14="http://schemas.microsoft.com/office/powerpoint/2010/main" val="9361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Professor of Pediatrics at UMass Med School</a:t>
            </a:r>
          </a:p>
        </p:txBody>
      </p:sp>
      <p:sp>
        <p:nvSpPr>
          <p:cNvPr id="3" name="Subtitle 2"/>
          <p:cNvSpPr>
            <a:spLocks noGrp="1"/>
          </p:cNvSpPr>
          <p:nvPr>
            <p:ph type="subTitle" idx="1"/>
          </p:nvPr>
        </p:nvSpPr>
        <p:spPr/>
        <p:txBody>
          <a:bodyPr/>
          <a:lstStyle/>
          <a:p>
            <a:r>
              <a:rPr lang="en-US" dirty="0"/>
              <a:t>Janet</a:t>
            </a:r>
          </a:p>
        </p:txBody>
      </p:sp>
    </p:spTree>
    <p:extLst>
      <p:ext uri="{BB962C8B-B14F-4D97-AF65-F5344CB8AC3E}">
        <p14:creationId xmlns:p14="http://schemas.microsoft.com/office/powerpoint/2010/main" val="36904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Was an early adopter of PLATO</a:t>
            </a:r>
          </a:p>
        </p:txBody>
      </p:sp>
      <p:sp>
        <p:nvSpPr>
          <p:cNvPr id="3" name="Subtitle 2"/>
          <p:cNvSpPr>
            <a:spLocks noGrp="1"/>
          </p:cNvSpPr>
          <p:nvPr>
            <p:ph type="subTitle" idx="1"/>
          </p:nvPr>
        </p:nvSpPr>
        <p:spPr/>
        <p:txBody>
          <a:bodyPr/>
          <a:lstStyle/>
          <a:p>
            <a:r>
              <a:rPr lang="en-US" dirty="0"/>
              <a:t>Mark</a:t>
            </a:r>
          </a:p>
        </p:txBody>
      </p:sp>
    </p:spTree>
    <p:extLst>
      <p:ext uri="{BB962C8B-B14F-4D97-AF65-F5344CB8AC3E}">
        <p14:creationId xmlns:p14="http://schemas.microsoft.com/office/powerpoint/2010/main" val="129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11895</TotalTime>
  <Words>2042</Words>
  <Application>Microsoft Office PowerPoint</Application>
  <PresentationFormat>On-screen Show (16:9)</PresentationFormat>
  <Paragraphs>228</Paragraphs>
  <Slides>30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Roboto Slab</vt:lpstr>
      <vt:lpstr>ArialMT</vt:lpstr>
      <vt:lpstr>Calibri</vt:lpstr>
      <vt:lpstr>Nixie One</vt:lpstr>
      <vt:lpstr>Times New Roman</vt:lpstr>
      <vt:lpstr>Wingdings</vt:lpstr>
      <vt:lpstr>Arial</vt:lpstr>
      <vt:lpstr>Impact</vt:lpstr>
      <vt:lpstr>Warwick template</vt:lpstr>
      <vt:lpstr>Introduction to Student-Focused Learning </vt:lpstr>
      <vt:lpstr>Born at West Point</vt:lpstr>
      <vt:lpstr>Was state director of Career and Technical Education</vt:lpstr>
      <vt:lpstr>Has an account at the Vatican bank</vt:lpstr>
      <vt:lpstr>Owns and trains two wild Mustangs</vt:lpstr>
      <vt:lpstr>Founded ed tech company - Headsprout</vt:lpstr>
      <vt:lpstr>Recently renovated 125 year old kitchen</vt:lpstr>
      <vt:lpstr>Professor of Pediatrics at UMass Med School</vt:lpstr>
      <vt:lpstr>Was an early adopter of PLATO</vt:lpstr>
      <vt:lpstr>Student-Focused Learning</vt:lpstr>
      <vt:lpstr>We have all been there…</vt:lpstr>
      <vt:lpstr>Think about that student now…</vt:lpstr>
      <vt:lpstr>PowerPoint Presentation</vt:lpstr>
      <vt:lpstr>Influencing Jeffrey</vt:lpstr>
      <vt:lpstr>Jeffrey’s Story</vt:lpstr>
      <vt:lpstr>PowerPoint Presentation</vt:lpstr>
      <vt:lpstr>Relational Suasion</vt:lpstr>
      <vt:lpstr>Think of that special teacher…</vt:lpstr>
      <vt:lpstr>Student-Focused Learning Three Big Buckets</vt:lpstr>
      <vt:lpstr>Personal Competencies</vt:lpstr>
      <vt:lpstr>Personal Competencies: The roots of learning</vt:lpstr>
      <vt:lpstr>Competency-Based Education</vt:lpstr>
      <vt:lpstr>CBE Aspects of Student-Focused Learning</vt:lpstr>
      <vt:lpstr>Learning Technologies</vt:lpstr>
      <vt:lpstr>PowerPoint Presentation</vt:lpstr>
      <vt:lpstr>Why Student-Focused Learning?</vt:lpstr>
      <vt:lpstr>Why Student-Focused Learning?</vt:lpstr>
      <vt:lpstr>Why Student-Focused?</vt:lpstr>
      <vt:lpstr>Why Student-Focused Learning?</vt:lpstr>
      <vt:lpstr>Resources for Personalized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Pam Sheley</dc:creator>
  <cp:lastModifiedBy>Sam Redding</cp:lastModifiedBy>
  <cp:revision>87</cp:revision>
  <dcterms:modified xsi:type="dcterms:W3CDTF">2016-11-03T13:39:33Z</dcterms:modified>
</cp:coreProperties>
</file>