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</p:sldMasterIdLst>
  <p:sldIdLst>
    <p:sldId id="257" r:id="rId3"/>
    <p:sldId id="259" r:id="rId4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6F6C"/>
    <a:srgbClr val="80BDB7"/>
    <a:srgbClr val="F1D054"/>
    <a:srgbClr val="FFD500"/>
    <a:srgbClr val="AAA9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8"/>
    <p:restoredTop sz="94661"/>
  </p:normalViewPr>
  <p:slideViewPr>
    <p:cSldViewPr snapToGrid="0" snapToObjects="1">
      <p:cViewPr varScale="1">
        <p:scale>
          <a:sx n="63" d="100"/>
          <a:sy n="63" d="100"/>
        </p:scale>
        <p:origin x="105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E8367AFB-6373-4549-A553-CD95A9D01576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AC3CC861-912E-294D-BB93-AF9EC09BC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75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E8367AFB-6373-4549-A553-CD95A9D01576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AC3CC861-912E-294D-BB93-AF9EC09BC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919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E8367AFB-6373-4549-A553-CD95A9D01576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AC3CC861-912E-294D-BB93-AF9EC09BC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734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06BEA-B8EA-E447-B967-FD6C5B2541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497013"/>
            <a:ext cx="5143500" cy="31829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BF5C2D-069B-A148-9596-AE6EF60F1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4802188"/>
            <a:ext cx="5143500" cy="22082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BBDD9-F1FE-0446-8ADA-913059CA82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FE592AB5-417F-8840-88BC-EEFAD4A84089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CA5CFA-920E-334C-ACAE-991263928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CAF7D-01B0-AE45-AE6C-754D00D45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BF4D6985-88E5-9344-A57F-D39267DC8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125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03567-439E-664D-9DE2-DDD1E28E4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B3714-D8F8-924F-9EE9-38922E102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9CD47-312A-EA4E-8B79-340D81BF5E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FE592AB5-417F-8840-88BC-EEFAD4A84089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2C061-C585-BF47-B321-B6BA2B706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2D79E-69FA-604C-A9AB-28D7A6FB9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BF4D6985-88E5-9344-A57F-D39267DC8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80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C6FD2-5508-BD4C-B0C7-4ACAD8AF6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279650"/>
            <a:ext cx="5915025" cy="3803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7AAC9D-AF43-274A-87D1-314D41B3A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6119813"/>
            <a:ext cx="5915025" cy="20002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EF86F-F2BB-EC43-8951-4A06DCB153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FE592AB5-417F-8840-88BC-EEFAD4A84089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D366F-DB7A-A040-8858-092F2AA65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AA4A6D-F58C-424E-B295-CF2A8D4B4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BF4D6985-88E5-9344-A57F-D39267DC8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343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5B9CD-EB58-D24E-A869-528227677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63A95-A885-8248-98A1-69945601CC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433638"/>
            <a:ext cx="2881312" cy="5802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1829E2-95DD-EA4F-8040-EE0CFD4C5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2433638"/>
            <a:ext cx="2881313" cy="5802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88F582-000B-7549-A160-9903818453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FE592AB5-417F-8840-88BC-EEFAD4A84089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DAF371-DAF6-5749-B81D-8966778AB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FA6B3F-3300-0841-B523-D01B79078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BF4D6985-88E5-9344-A57F-D39267DC8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10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E3B68-5297-5D46-9432-884EFA3E7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487363"/>
            <a:ext cx="5915025" cy="17668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96800-5390-F040-946C-0246B5938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2241550"/>
            <a:ext cx="2900363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D6FC4E-ABEA-C047-98B4-8E7534026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3340100"/>
            <a:ext cx="2900363" cy="4913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54D1D7-0E4E-9846-961B-C91A45CAF4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241550"/>
            <a:ext cx="2916237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247185-0868-8C4E-9D1D-7DD37F53D7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6237" cy="4913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1CAA09-3013-9040-90B6-AE625AFFF0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FE592AB5-417F-8840-88BC-EEFAD4A84089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3D1BC8-6EB0-C143-A5B7-704C4F8B8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B39071-6FED-A743-A529-22D89A537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BF4D6985-88E5-9344-A57F-D39267DC8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79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D9DA-6880-3D4B-BE02-428214335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1C9BFD-318F-D44D-96D8-201BF3E0A4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FE592AB5-417F-8840-88BC-EEFAD4A84089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E02757-9588-C54E-944C-73A156A7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351635-DB94-4845-B9CF-557F8B96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BF4D6985-88E5-9344-A57F-D39267DC8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04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84FE3D-0167-7C42-9019-B5D839009D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FE592AB5-417F-8840-88BC-EEFAD4A84089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01043F-80EB-0E4B-BA69-D2AE9206F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93C2C6-DFA5-9640-8E54-444AC7A14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BF4D6985-88E5-9344-A57F-D39267DC8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84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2817A-48D6-204D-B581-82F22715A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09600"/>
            <a:ext cx="221138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5CDBD-65B5-2641-B984-32DC80803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1316038"/>
            <a:ext cx="3471862" cy="6499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8A573A-0791-B14E-BCE8-60F59E182D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743200"/>
            <a:ext cx="2211388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8E5B52-724B-994F-A4A9-37F54EDAFF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FE592AB5-417F-8840-88BC-EEFAD4A84089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341ABC-8675-5D43-8743-BCA1D87C7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F330E7-6A37-4F44-A9B5-032C75A3E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BF4D6985-88E5-9344-A57F-D39267DC8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88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E8367AFB-6373-4549-A553-CD95A9D01576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AC3CC861-912E-294D-BB93-AF9EC09BC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014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B32E2-8063-E547-A3D6-C344BE437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09600"/>
            <a:ext cx="221138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C109A0-EA52-614D-99F7-788582346A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1316038"/>
            <a:ext cx="3471862" cy="6499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51808C-0F53-144D-87A4-D456A788F8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743200"/>
            <a:ext cx="2211388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6D425C-6837-8C4D-AA74-72B6466AC0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FE592AB5-417F-8840-88BC-EEFAD4A84089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533523-2D3B-CF4B-AE64-A2F2C9F76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0FF484-906C-FA4F-A080-A1CCA97FA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BF4D6985-88E5-9344-A57F-D39267DC8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78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751CB-36EA-E649-B4E8-2AE108181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5CB8F1-020B-7A4D-81F8-A7BFADFFF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098C5-AB75-414D-9EFF-2C292ACC75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FE592AB5-417F-8840-88BC-EEFAD4A84089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E598D-6869-4749-97C1-50F742AF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72DCE-2E8D-4D4E-960F-E789C06D0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BF4D6985-88E5-9344-A57F-D39267DC8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85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165AD5-D261-CA4D-A0E8-5F2207A074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487363"/>
            <a:ext cx="1477963" cy="77485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190186-EFAC-5246-B75A-7C6584E7CD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487363"/>
            <a:ext cx="4284662" cy="774858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01792-6E3F-4141-AB76-3198AB8E9C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FE592AB5-417F-8840-88BC-EEFAD4A84089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A328D-23AB-804D-B07A-7F5A94621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55A44-1524-2542-836D-F52441BF5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BF4D6985-88E5-9344-A57F-D39267DC8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42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E8367AFB-6373-4549-A553-CD95A9D01576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AC3CC861-912E-294D-BB93-AF9EC09BC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24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E8367AFB-6373-4549-A553-CD95A9D01576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AC3CC861-912E-294D-BB93-AF9EC09BC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02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E8367AFB-6373-4549-A553-CD95A9D01576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AC3CC861-912E-294D-BB93-AF9EC09BC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80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E8367AFB-6373-4549-A553-CD95A9D01576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AC3CC861-912E-294D-BB93-AF9EC09BC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63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2330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E8367AFB-6373-4549-A553-CD95A9D01576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AC3CC861-912E-294D-BB93-AF9EC09BC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9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E8367AFB-6373-4549-A553-CD95A9D01576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AC3CC861-912E-294D-BB93-AF9EC09BC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8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27C3211-F6F5-6945-815E-72FE6CD00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238" y="1683321"/>
            <a:ext cx="5915025" cy="6385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8A9FBE-C896-B04D-83DF-0A5195EB17D8}"/>
              </a:ext>
            </a:extLst>
          </p:cNvPr>
          <p:cNvSpPr/>
          <p:nvPr userDrawn="1"/>
        </p:nvSpPr>
        <p:spPr>
          <a:xfrm>
            <a:off x="0" y="2"/>
            <a:ext cx="6858000" cy="1106311"/>
          </a:xfrm>
          <a:prstGeom prst="rect">
            <a:avLst/>
          </a:prstGeom>
          <a:solidFill>
            <a:srgbClr val="177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3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27B113E-3581-944C-B4E0-EC748548F386}"/>
              </a:ext>
            </a:extLst>
          </p:cNvPr>
          <p:cNvSpPr/>
          <p:nvPr userDrawn="1"/>
        </p:nvSpPr>
        <p:spPr>
          <a:xfrm>
            <a:off x="-5127" y="508000"/>
            <a:ext cx="4922816" cy="820912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b="1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CD698BB3-7956-F04D-861F-0AA4D30EB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238" y="222601"/>
            <a:ext cx="5915025" cy="1352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85E243-B8FE-694F-9BF1-F5ACFBCF057C}"/>
              </a:ext>
            </a:extLst>
          </p:cNvPr>
          <p:cNvSpPr txBox="1"/>
          <p:nvPr userDrawn="1"/>
        </p:nvSpPr>
        <p:spPr>
          <a:xfrm>
            <a:off x="4917689" y="399479"/>
            <a:ext cx="1400175" cy="40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13" dirty="0">
                <a:solidFill>
                  <a:srgbClr val="FEC83B"/>
                </a:solidFill>
              </a:rPr>
              <a:t>•••••••••••••••</a:t>
            </a:r>
          </a:p>
          <a:p>
            <a:endParaRPr lang="bg-BG" sz="1013" dirty="0">
              <a:solidFill>
                <a:srgbClr val="FEC83B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8B4324D-B773-974E-BB67-27096B4A43B1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471" r="62683"/>
          <a:stretch/>
        </p:blipFill>
        <p:spPr>
          <a:xfrm>
            <a:off x="6089263" y="183335"/>
            <a:ext cx="620215" cy="62022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4A1F9A1-5E4F-FC44-BCA7-A0F9FFFD1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t="6157" r="420" b="5649"/>
          <a:stretch/>
        </p:blipFill>
        <p:spPr>
          <a:xfrm>
            <a:off x="-1" y="8439238"/>
            <a:ext cx="6858001" cy="70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59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i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man, person&#10;&#10;Description automatically generated">
            <a:extLst>
              <a:ext uri="{FF2B5EF4-FFF2-40B4-BE49-F238E27FC236}">
                <a16:creationId xmlns:a16="http://schemas.microsoft.com/office/drawing/2014/main" id="{5B4D13C5-F00A-0C45-9D09-E7EDC11EA21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6858000" cy="11049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DF320C-E755-494B-B838-DD916D87D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1252151"/>
            <a:ext cx="5915025" cy="1002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25541C-B97E-0D43-8672-0CA076894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433638"/>
            <a:ext cx="5915025" cy="580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Google Shape;149;p17">
            <a:extLst>
              <a:ext uri="{FF2B5EF4-FFF2-40B4-BE49-F238E27FC236}">
                <a16:creationId xmlns:a16="http://schemas.microsoft.com/office/drawing/2014/main" id="{74E45B2E-1AA6-3E46-8719-8FC2FFE00D22}"/>
              </a:ext>
            </a:extLst>
          </p:cNvPr>
          <p:cNvSpPr/>
          <p:nvPr userDrawn="1"/>
        </p:nvSpPr>
        <p:spPr>
          <a:xfrm>
            <a:off x="0" y="8906256"/>
            <a:ext cx="6858000" cy="237744"/>
          </a:xfrm>
          <a:prstGeom prst="rect">
            <a:avLst/>
          </a:prstGeom>
          <a:solidFill>
            <a:srgbClr val="196F6C"/>
          </a:solidFill>
          <a:ln w="19050">
            <a:solidFill>
              <a:srgbClr val="196F6C"/>
            </a:solidFill>
          </a:ln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algn="ctr" defTabSz="514350">
              <a:buClr>
                <a:srgbClr val="000000"/>
              </a:buClr>
              <a:defRPr/>
            </a:pPr>
            <a:endParaRPr sz="2025" b="1" kern="0" dirty="0">
              <a:solidFill>
                <a:srgbClr val="006666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08825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556F22D-728E-6546-A268-6964BAB4C14A}"/>
              </a:ext>
            </a:extLst>
          </p:cNvPr>
          <p:cNvSpPr/>
          <p:nvPr/>
        </p:nvSpPr>
        <p:spPr>
          <a:xfrm>
            <a:off x="3374641" y="5445866"/>
            <a:ext cx="3483359" cy="2992013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Google Shape;148;p17">
            <a:extLst>
              <a:ext uri="{FF2B5EF4-FFF2-40B4-BE49-F238E27FC236}">
                <a16:creationId xmlns:a16="http://schemas.microsoft.com/office/drawing/2014/main" id="{05E1826D-6F92-074E-B355-4B3841F9598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8433" r="56307"/>
          <a:stretch/>
        </p:blipFill>
        <p:spPr>
          <a:xfrm>
            <a:off x="0" y="1319175"/>
            <a:ext cx="2429933" cy="38578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50;p17">
            <a:extLst>
              <a:ext uri="{FF2B5EF4-FFF2-40B4-BE49-F238E27FC236}">
                <a16:creationId xmlns:a16="http://schemas.microsoft.com/office/drawing/2014/main" id="{BC40336D-F010-C243-AAA9-A03EEC162897}"/>
              </a:ext>
            </a:extLst>
          </p:cNvPr>
          <p:cNvSpPr/>
          <p:nvPr/>
        </p:nvSpPr>
        <p:spPr>
          <a:xfrm>
            <a:off x="2595022" y="1439623"/>
            <a:ext cx="4119045" cy="606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noAutofit/>
          </a:bodyPr>
          <a:lstStyle/>
          <a:p>
            <a:pPr defTabSz="514350">
              <a:buClr>
                <a:srgbClr val="000000"/>
              </a:buClr>
              <a:defRPr/>
            </a:pPr>
            <a:r>
              <a:rPr lang="en-US" sz="1600" b="1" kern="0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NUESTRAS METAS </a:t>
            </a:r>
            <a:r>
              <a:rPr lang="en-US" sz="1600" kern="0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EN EL DEPARTAMENTO </a:t>
            </a:r>
          </a:p>
          <a:p>
            <a:pPr defTabSz="514350">
              <a:buClr>
                <a:srgbClr val="000000"/>
              </a:buClr>
              <a:defRPr/>
            </a:pPr>
            <a:r>
              <a:rPr lang="en-US" sz="1600" kern="0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DE EDUCACIÓN</a:t>
            </a:r>
            <a:endParaRPr sz="900" kern="0" dirty="0">
              <a:solidFill>
                <a:schemeClr val="tx2">
                  <a:lumMod val="10000"/>
                </a:schemeClr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pic>
        <p:nvPicPr>
          <p:cNvPr id="6" name="Google Shape;142;p17">
            <a:extLst>
              <a:ext uri="{FF2B5EF4-FFF2-40B4-BE49-F238E27FC236}">
                <a16:creationId xmlns:a16="http://schemas.microsoft.com/office/drawing/2014/main" id="{3E5F8030-933E-9D45-B841-678DF1CE214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7025" y="2219126"/>
            <a:ext cx="524905" cy="52490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43;p17">
            <a:extLst>
              <a:ext uri="{FF2B5EF4-FFF2-40B4-BE49-F238E27FC236}">
                <a16:creationId xmlns:a16="http://schemas.microsoft.com/office/drawing/2014/main" id="{2110E005-D6C6-B846-8C07-A8C6E01325C4}"/>
              </a:ext>
            </a:extLst>
          </p:cNvPr>
          <p:cNvSpPr/>
          <p:nvPr/>
        </p:nvSpPr>
        <p:spPr>
          <a:xfrm>
            <a:off x="3365923" y="2241442"/>
            <a:ext cx="3246548" cy="363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noAutofit/>
          </a:bodyPr>
          <a:lstStyle/>
          <a:p>
            <a:pPr defTabSz="514350">
              <a:buClr>
                <a:srgbClr val="000000"/>
              </a:buClr>
              <a:defRPr/>
            </a:pPr>
            <a:r>
              <a:rPr lang="en-US" sz="1400" b="1" kern="0" dirty="0" err="1">
                <a:solidFill>
                  <a:srgbClr val="595959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Mejorar</a:t>
            </a:r>
            <a:r>
              <a:rPr lang="en-US" sz="1400" b="1" kern="0" dirty="0">
                <a:solidFill>
                  <a:srgbClr val="595959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el </a:t>
            </a:r>
            <a:r>
              <a:rPr lang="en-US" sz="1400" b="1" kern="0" dirty="0" err="1">
                <a:solidFill>
                  <a:srgbClr val="595959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aprovechamiento</a:t>
            </a:r>
            <a:r>
              <a:rPr lang="en-US" sz="1400" b="1" kern="0" dirty="0">
                <a:solidFill>
                  <a:srgbClr val="595959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b="1" kern="0" dirty="0" err="1">
                <a:solidFill>
                  <a:srgbClr val="595959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académico</a:t>
            </a:r>
            <a:r>
              <a:rPr lang="en-US" sz="1400" b="1" kern="0" dirty="0">
                <a:solidFill>
                  <a:srgbClr val="595959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kern="0" dirty="0">
                <a:solidFill>
                  <a:srgbClr val="595959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de los </a:t>
            </a:r>
            <a:r>
              <a:rPr lang="en-US" sz="1400" kern="0" dirty="0" err="1">
                <a:solidFill>
                  <a:srgbClr val="595959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estudiantes</a:t>
            </a:r>
            <a:endParaRPr sz="1400" kern="0" dirty="0">
              <a:solidFill>
                <a:srgbClr val="595959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" name="Google Shape;144;p17">
            <a:extLst>
              <a:ext uri="{FF2B5EF4-FFF2-40B4-BE49-F238E27FC236}">
                <a16:creationId xmlns:a16="http://schemas.microsoft.com/office/drawing/2014/main" id="{65EA6B85-FE2F-BB49-BC02-7673AC82928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98505" y="2893835"/>
            <a:ext cx="511865" cy="51186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45;p17">
            <a:extLst>
              <a:ext uri="{FF2B5EF4-FFF2-40B4-BE49-F238E27FC236}">
                <a16:creationId xmlns:a16="http://schemas.microsoft.com/office/drawing/2014/main" id="{6CC3A269-FB68-924B-97B7-2F0642324196}"/>
              </a:ext>
            </a:extLst>
          </p:cNvPr>
          <p:cNvSpPr/>
          <p:nvPr/>
        </p:nvSpPr>
        <p:spPr>
          <a:xfrm>
            <a:off x="3374641" y="3013764"/>
            <a:ext cx="3246547" cy="207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noAutofit/>
          </a:bodyPr>
          <a:lstStyle/>
          <a:p>
            <a:pPr defTabSz="514350">
              <a:buClr>
                <a:srgbClr val="000000"/>
              </a:buClr>
              <a:defRPr/>
            </a:pPr>
            <a:r>
              <a:rPr lang="en-US" sz="1400" b="1" kern="0" dirty="0" err="1">
                <a:solidFill>
                  <a:srgbClr val="595959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Atender</a:t>
            </a:r>
            <a:r>
              <a:rPr lang="en-US" sz="1400" kern="0" dirty="0">
                <a:solidFill>
                  <a:srgbClr val="595959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al </a:t>
            </a:r>
            <a:r>
              <a:rPr lang="en-US" sz="1400" kern="0" dirty="0" err="1">
                <a:solidFill>
                  <a:srgbClr val="595959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estudiante</a:t>
            </a:r>
            <a:r>
              <a:rPr lang="en-US" sz="1400" kern="0" dirty="0">
                <a:solidFill>
                  <a:srgbClr val="595959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de </a:t>
            </a:r>
            <a:r>
              <a:rPr lang="en-US" sz="1400" kern="0" dirty="0" err="1">
                <a:solidFill>
                  <a:srgbClr val="595959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manera</a:t>
            </a:r>
            <a:r>
              <a:rPr lang="en-US" sz="1400" kern="0" dirty="0">
                <a:solidFill>
                  <a:srgbClr val="595959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integral</a:t>
            </a:r>
            <a:endParaRPr sz="1400" kern="0" dirty="0">
              <a:solidFill>
                <a:srgbClr val="595959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" name="Google Shape;146;p17">
            <a:extLst>
              <a:ext uri="{FF2B5EF4-FFF2-40B4-BE49-F238E27FC236}">
                <a16:creationId xmlns:a16="http://schemas.microsoft.com/office/drawing/2014/main" id="{23C8C160-3FB1-C84E-9161-082E6A4E654C}"/>
              </a:ext>
            </a:extLst>
          </p:cNvPr>
          <p:cNvSpPr/>
          <p:nvPr/>
        </p:nvSpPr>
        <p:spPr>
          <a:xfrm>
            <a:off x="3365922" y="3630276"/>
            <a:ext cx="3246547" cy="363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noAutofit/>
          </a:bodyPr>
          <a:lstStyle/>
          <a:p>
            <a:pPr defTabSz="514350">
              <a:buClr>
                <a:srgbClr val="000000"/>
              </a:buClr>
              <a:defRPr/>
            </a:pPr>
            <a:r>
              <a:rPr lang="en-US" sz="1400" kern="0" dirty="0" err="1">
                <a:solidFill>
                  <a:srgbClr val="595959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Ofrecer</a:t>
            </a:r>
            <a:r>
              <a:rPr lang="en-US" sz="1400" kern="0" dirty="0">
                <a:solidFill>
                  <a:srgbClr val="595959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b="1" kern="0" dirty="0" err="1">
                <a:solidFill>
                  <a:srgbClr val="595959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desarrollo</a:t>
            </a:r>
            <a:r>
              <a:rPr lang="en-US" sz="1400" b="1" kern="0" dirty="0">
                <a:solidFill>
                  <a:srgbClr val="595959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professional de </a:t>
            </a:r>
            <a:r>
              <a:rPr lang="en-US" sz="1400" b="1" kern="0" dirty="0" err="1">
                <a:solidFill>
                  <a:srgbClr val="595959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calidad</a:t>
            </a:r>
            <a:r>
              <a:rPr lang="en-US" sz="1400" kern="0" dirty="0">
                <a:solidFill>
                  <a:srgbClr val="595959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a </a:t>
            </a:r>
            <a:r>
              <a:rPr lang="en-US" sz="1400" b="1" kern="0" dirty="0">
                <a:solidFill>
                  <a:srgbClr val="595959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maestros y </a:t>
            </a:r>
            <a:r>
              <a:rPr lang="en-US" sz="1400" b="1" kern="0" dirty="0" err="1">
                <a:solidFill>
                  <a:srgbClr val="595959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directores</a:t>
            </a:r>
            <a:endParaRPr sz="1400" b="1" kern="0" dirty="0">
              <a:solidFill>
                <a:srgbClr val="595959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Google Shape;147;p17">
            <a:extLst>
              <a:ext uri="{FF2B5EF4-FFF2-40B4-BE49-F238E27FC236}">
                <a16:creationId xmlns:a16="http://schemas.microsoft.com/office/drawing/2014/main" id="{BA9117F0-5B28-D94D-B78A-1F78314871C1}"/>
              </a:ext>
            </a:extLst>
          </p:cNvPr>
          <p:cNvSpPr/>
          <p:nvPr/>
        </p:nvSpPr>
        <p:spPr>
          <a:xfrm>
            <a:off x="3365923" y="4390858"/>
            <a:ext cx="3246546" cy="363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noAutofit/>
          </a:bodyPr>
          <a:lstStyle/>
          <a:p>
            <a:pPr defTabSz="514350">
              <a:buClr>
                <a:srgbClr val="000000"/>
              </a:buClr>
              <a:defRPr/>
            </a:pPr>
            <a:r>
              <a:rPr lang="en-US" sz="1400" b="1" kern="0" dirty="0" err="1">
                <a:solidFill>
                  <a:srgbClr val="595959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Reducir</a:t>
            </a:r>
            <a:r>
              <a:rPr lang="en-US" sz="1400" b="1" kern="0" dirty="0">
                <a:solidFill>
                  <a:srgbClr val="595959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el </a:t>
            </a:r>
            <a:r>
              <a:rPr lang="en-US" sz="1400" b="1" kern="0" dirty="0" err="1">
                <a:solidFill>
                  <a:srgbClr val="595959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tamaño</a:t>
            </a:r>
            <a:r>
              <a:rPr lang="en-US" sz="1400" b="1" kern="0" dirty="0">
                <a:solidFill>
                  <a:srgbClr val="595959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del s</a:t>
            </a:r>
            <a:r>
              <a:rPr lang="en-US" sz="1400" b="1" kern="0" dirty="0" err="1">
                <a:solidFill>
                  <a:srgbClr val="595959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istema</a:t>
            </a:r>
            <a:r>
              <a:rPr lang="en-US" sz="1400" b="1" kern="0" dirty="0">
                <a:solidFill>
                  <a:srgbClr val="595959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kern="0" dirty="0">
                <a:solidFill>
                  <a:srgbClr val="595959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para </a:t>
            </a:r>
            <a:r>
              <a:rPr lang="en-US" sz="1400" kern="0" dirty="0" err="1">
                <a:solidFill>
                  <a:srgbClr val="595959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aumenta</a:t>
            </a:r>
            <a:r>
              <a:rPr lang="en-US" sz="1400" kern="0" dirty="0">
                <a:solidFill>
                  <a:srgbClr val="595959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kern="0" dirty="0" err="1">
                <a:solidFill>
                  <a:srgbClr val="595959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su</a:t>
            </a:r>
            <a:r>
              <a:rPr lang="en-US" sz="1400" kern="0" dirty="0">
                <a:solidFill>
                  <a:srgbClr val="595959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kern="0" dirty="0" err="1">
                <a:solidFill>
                  <a:srgbClr val="595959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efectividad</a:t>
            </a:r>
            <a:endParaRPr sz="1400" kern="0" dirty="0">
              <a:solidFill>
                <a:srgbClr val="595959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" name="Google Shape;151;p17">
            <a:extLst>
              <a:ext uri="{FF2B5EF4-FFF2-40B4-BE49-F238E27FC236}">
                <a16:creationId xmlns:a16="http://schemas.microsoft.com/office/drawing/2014/main" id="{E5096F35-34EF-6240-9656-B4E1B8FCC7F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07297" y="3621511"/>
            <a:ext cx="491043" cy="491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52;p17">
            <a:extLst>
              <a:ext uri="{FF2B5EF4-FFF2-40B4-BE49-F238E27FC236}">
                <a16:creationId xmlns:a16="http://schemas.microsoft.com/office/drawing/2014/main" id="{E17E38D2-080C-A147-BFC5-16660CB4DF1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67025" y="4303593"/>
            <a:ext cx="586415" cy="50967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9;p17">
            <a:extLst>
              <a:ext uri="{FF2B5EF4-FFF2-40B4-BE49-F238E27FC236}">
                <a16:creationId xmlns:a16="http://schemas.microsoft.com/office/drawing/2014/main" id="{BDBD1640-F8EA-964D-A17E-EBADE2A49376}"/>
              </a:ext>
            </a:extLst>
          </p:cNvPr>
          <p:cNvSpPr/>
          <p:nvPr/>
        </p:nvSpPr>
        <p:spPr>
          <a:xfrm>
            <a:off x="0" y="5085445"/>
            <a:ext cx="6858000" cy="368987"/>
          </a:xfrm>
          <a:prstGeom prst="rect">
            <a:avLst/>
          </a:prstGeom>
          <a:solidFill>
            <a:schemeClr val="accent4"/>
          </a:solidFill>
          <a:ln w="19050">
            <a:solidFill>
              <a:srgbClr val="196F6C"/>
            </a:solidFill>
          </a:ln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algn="ctr" defTabSz="514350">
              <a:buClr>
                <a:srgbClr val="000000"/>
              </a:buClr>
              <a:defRPr/>
            </a:pPr>
            <a:endParaRPr sz="2025" b="1" kern="0" dirty="0">
              <a:solidFill>
                <a:srgbClr val="006666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527813-042E-514E-A731-10F7C02EEB75}"/>
              </a:ext>
            </a:extLst>
          </p:cNvPr>
          <p:cNvSpPr/>
          <p:nvPr/>
        </p:nvSpPr>
        <p:spPr>
          <a:xfrm>
            <a:off x="0" y="5076534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PRDE </a:t>
            </a:r>
            <a:r>
              <a:rPr lang="es-ES" dirty="0"/>
              <a:t>necesita mejorar todas las escuelas y el sistema escolar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0C141C0-2D67-7142-8D01-E358F6D91E25}"/>
              </a:ext>
            </a:extLst>
          </p:cNvPr>
          <p:cNvSpPr/>
          <p:nvPr/>
        </p:nvSpPr>
        <p:spPr>
          <a:xfrm>
            <a:off x="105575" y="5663346"/>
            <a:ext cx="31634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PRDE </a:t>
            </a:r>
            <a:r>
              <a:rPr lang="es-ES" dirty="0"/>
              <a:t>ha identificado </a:t>
            </a:r>
            <a:r>
              <a:rPr lang="es-ES" dirty="0" smtClean="0"/>
              <a:t>137 </a:t>
            </a:r>
            <a:r>
              <a:rPr lang="es-ES" dirty="0"/>
              <a:t>escuelas más necesitadas de asistencia para servir a todos los estudiantes que regresan y nuevos en 2018-19</a:t>
            </a:r>
            <a:r>
              <a:rPr lang="en-US" dirty="0"/>
              <a:t>. </a:t>
            </a:r>
            <a:r>
              <a:rPr lang="es-ES" dirty="0"/>
              <a:t>Estas escuelas recibirán apoyo adicional para los próximos tres años para ayudarles a acelerar el éxito de los estudiantes. 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819BCE-BE76-294F-A454-4340D4E90865}"/>
              </a:ext>
            </a:extLst>
          </p:cNvPr>
          <p:cNvSpPr txBox="1"/>
          <p:nvPr/>
        </p:nvSpPr>
        <p:spPr>
          <a:xfrm>
            <a:off x="3587916" y="5777646"/>
            <a:ext cx="31261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El apoyo adicional incluye una nueva guía de mejora escolar basada en la investigación y el acceso a un Superintendente Auxiliar asignado para apoyar a cada escuela a implementar el enfoque e informar sobre el progreso.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812FAF-D23B-FF49-81DF-B5FB7CE364C8}"/>
              </a:ext>
            </a:extLst>
          </p:cNvPr>
          <p:cNvSpPr/>
          <p:nvPr/>
        </p:nvSpPr>
        <p:spPr>
          <a:xfrm>
            <a:off x="-38100" y="551219"/>
            <a:ext cx="488653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000" dirty="0"/>
              <a:t>Escuelas </a:t>
            </a:r>
            <a:r>
              <a:rPr lang="es-ES" sz="3000" dirty="0" smtClean="0"/>
              <a:t>de </a:t>
            </a:r>
            <a:r>
              <a:rPr lang="en-US" sz="3000" dirty="0" err="1" smtClean="0"/>
              <a:t>necesitan</a:t>
            </a:r>
            <a:r>
              <a:rPr lang="en-US" sz="3000" dirty="0" smtClean="0"/>
              <a:t> </a:t>
            </a:r>
            <a:r>
              <a:rPr lang="en-US" sz="3000" dirty="0" err="1"/>
              <a:t>mejorar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4616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149;p17">
            <a:extLst>
              <a:ext uri="{FF2B5EF4-FFF2-40B4-BE49-F238E27FC236}">
                <a16:creationId xmlns:a16="http://schemas.microsoft.com/office/drawing/2014/main" id="{C2948ABF-204B-CD44-8B65-249746BC1D7E}"/>
              </a:ext>
            </a:extLst>
          </p:cNvPr>
          <p:cNvSpPr/>
          <p:nvPr/>
        </p:nvSpPr>
        <p:spPr>
          <a:xfrm>
            <a:off x="2732193" y="4343998"/>
            <a:ext cx="4153501" cy="368987"/>
          </a:xfrm>
          <a:prstGeom prst="rect">
            <a:avLst/>
          </a:prstGeom>
          <a:solidFill>
            <a:schemeClr val="accent4"/>
          </a:solidFill>
          <a:ln w="19050">
            <a:solidFill>
              <a:srgbClr val="196F6C"/>
            </a:solidFill>
          </a:ln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algn="ctr" defTabSz="514350">
              <a:buClr>
                <a:srgbClr val="000000"/>
              </a:buClr>
              <a:defRPr/>
            </a:pPr>
            <a:endParaRPr sz="2025" b="1" kern="0" dirty="0">
              <a:solidFill>
                <a:srgbClr val="006666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" name="Google Shape;149;p17">
            <a:extLst>
              <a:ext uri="{FF2B5EF4-FFF2-40B4-BE49-F238E27FC236}">
                <a16:creationId xmlns:a16="http://schemas.microsoft.com/office/drawing/2014/main" id="{FBA6BC18-EB51-3E40-A447-661654FFA7AF}"/>
              </a:ext>
            </a:extLst>
          </p:cNvPr>
          <p:cNvSpPr/>
          <p:nvPr/>
        </p:nvSpPr>
        <p:spPr>
          <a:xfrm>
            <a:off x="0" y="1191514"/>
            <a:ext cx="4919472" cy="529387"/>
          </a:xfrm>
          <a:prstGeom prst="rect">
            <a:avLst/>
          </a:prstGeom>
          <a:solidFill>
            <a:schemeClr val="accent4"/>
          </a:solidFill>
          <a:ln w="19050">
            <a:solidFill>
              <a:srgbClr val="196F6C"/>
            </a:solidFill>
          </a:ln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algn="ctr" defTabSz="514350">
              <a:buClr>
                <a:srgbClr val="000000"/>
              </a:buClr>
              <a:defRPr/>
            </a:pPr>
            <a:endParaRPr sz="2025" b="1" kern="0" dirty="0">
              <a:solidFill>
                <a:srgbClr val="006666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4AA68F-AD0B-5344-8498-04A359701522}"/>
              </a:ext>
            </a:extLst>
          </p:cNvPr>
          <p:cNvSpPr txBox="1">
            <a:spLocks/>
          </p:cNvSpPr>
          <p:nvPr/>
        </p:nvSpPr>
        <p:spPr>
          <a:xfrm>
            <a:off x="42504" y="1202943"/>
            <a:ext cx="5207355" cy="4629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400" b="1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A través de la iniciativa de mejoramiento escolar, recibirán apoyo para implementar prácticas efectivas</a:t>
            </a:r>
          </a:p>
        </p:txBody>
      </p:sp>
      <p:sp>
        <p:nvSpPr>
          <p:cNvPr id="3" name="Shape 2525">
            <a:extLst>
              <a:ext uri="{FF2B5EF4-FFF2-40B4-BE49-F238E27FC236}">
                <a16:creationId xmlns:a16="http://schemas.microsoft.com/office/drawing/2014/main" id="{A7A11423-9572-7741-8DFA-7609088E3A11}"/>
              </a:ext>
            </a:extLst>
          </p:cNvPr>
          <p:cNvSpPr/>
          <p:nvPr/>
        </p:nvSpPr>
        <p:spPr>
          <a:xfrm>
            <a:off x="156880" y="1939836"/>
            <a:ext cx="1253011" cy="1253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rgbClr val="F1D054"/>
          </a:solidFill>
          <a:ln>
            <a:noFill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lIns="10713" tIns="10713" rIns="10713" bIns="10713" anchor="ctr"/>
          <a:lstStyle/>
          <a:p>
            <a:pPr defTabSz="12854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44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4" name="Shape 2615">
            <a:extLst>
              <a:ext uri="{FF2B5EF4-FFF2-40B4-BE49-F238E27FC236}">
                <a16:creationId xmlns:a16="http://schemas.microsoft.com/office/drawing/2014/main" id="{A2D784B6-FDF2-D64E-8946-D4E59746E359}"/>
              </a:ext>
            </a:extLst>
          </p:cNvPr>
          <p:cNvSpPr/>
          <p:nvPr/>
        </p:nvSpPr>
        <p:spPr>
          <a:xfrm>
            <a:off x="4204902" y="1899527"/>
            <a:ext cx="462915" cy="462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93" y="17878"/>
                </a:moveTo>
                <a:cubicBezTo>
                  <a:pt x="16514" y="16546"/>
                  <a:pt x="15177" y="15812"/>
                  <a:pt x="14084" y="15323"/>
                </a:cubicBezTo>
                <a:cubicBezTo>
                  <a:pt x="13842" y="15214"/>
                  <a:pt x="13687" y="15099"/>
                  <a:pt x="13598" y="14990"/>
                </a:cubicBezTo>
                <a:cubicBezTo>
                  <a:pt x="15238" y="14959"/>
                  <a:pt x="16521" y="14237"/>
                  <a:pt x="16581" y="14203"/>
                </a:cubicBezTo>
                <a:cubicBezTo>
                  <a:pt x="16751" y="14106"/>
                  <a:pt x="16846" y="13918"/>
                  <a:pt x="16826" y="13724"/>
                </a:cubicBezTo>
                <a:cubicBezTo>
                  <a:pt x="16807" y="13546"/>
                  <a:pt x="16693" y="13394"/>
                  <a:pt x="16530" y="13325"/>
                </a:cubicBezTo>
                <a:cubicBezTo>
                  <a:pt x="16461" y="13275"/>
                  <a:pt x="15663" y="12629"/>
                  <a:pt x="15663" y="9051"/>
                </a:cubicBezTo>
                <a:cubicBezTo>
                  <a:pt x="15663" y="5000"/>
                  <a:pt x="14115" y="2945"/>
                  <a:pt x="11061" y="2945"/>
                </a:cubicBezTo>
                <a:cubicBezTo>
                  <a:pt x="8481" y="2945"/>
                  <a:pt x="5845" y="3642"/>
                  <a:pt x="5845" y="8806"/>
                </a:cubicBezTo>
                <a:cubicBezTo>
                  <a:pt x="5845" y="12555"/>
                  <a:pt x="5219" y="13278"/>
                  <a:pt x="5122" y="13367"/>
                </a:cubicBezTo>
                <a:cubicBezTo>
                  <a:pt x="4957" y="13416"/>
                  <a:pt x="4826" y="13551"/>
                  <a:pt x="4784" y="13723"/>
                </a:cubicBezTo>
                <a:cubicBezTo>
                  <a:pt x="4734" y="13935"/>
                  <a:pt x="4828" y="14153"/>
                  <a:pt x="5015" y="14262"/>
                </a:cubicBezTo>
                <a:cubicBezTo>
                  <a:pt x="6396" y="15064"/>
                  <a:pt x="7482" y="15136"/>
                  <a:pt x="8065" y="15091"/>
                </a:cubicBezTo>
                <a:cubicBezTo>
                  <a:pt x="7994" y="15151"/>
                  <a:pt x="7850" y="15241"/>
                  <a:pt x="7564" y="15335"/>
                </a:cubicBezTo>
                <a:cubicBezTo>
                  <a:pt x="6211" y="15776"/>
                  <a:pt x="4766" y="16807"/>
                  <a:pt x="3958" y="17834"/>
                </a:cubicBezTo>
                <a:cubicBezTo>
                  <a:pt x="2125" y="16050"/>
                  <a:pt x="982" y="13560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2" y="982"/>
                  <a:pt x="20618" y="5377"/>
                  <a:pt x="20618" y="10800"/>
                </a:cubicBezTo>
                <a:cubicBezTo>
                  <a:pt x="20618" y="13584"/>
                  <a:pt x="19454" y="16092"/>
                  <a:pt x="17593" y="17878"/>
                </a:cubicBezTo>
                <a:moveTo>
                  <a:pt x="10800" y="20618"/>
                </a:moveTo>
                <a:cubicBezTo>
                  <a:pt x="8489" y="20618"/>
                  <a:pt x="6370" y="19815"/>
                  <a:pt x="4693" y="18480"/>
                </a:cubicBezTo>
                <a:cubicBezTo>
                  <a:pt x="5360" y="17604"/>
                  <a:pt x="6693" y="16652"/>
                  <a:pt x="7869" y="16268"/>
                </a:cubicBezTo>
                <a:cubicBezTo>
                  <a:pt x="8578" y="16037"/>
                  <a:pt x="8988" y="15688"/>
                  <a:pt x="9087" y="15232"/>
                </a:cubicBezTo>
                <a:cubicBezTo>
                  <a:pt x="9214" y="14656"/>
                  <a:pt x="8775" y="14230"/>
                  <a:pt x="8725" y="14183"/>
                </a:cubicBezTo>
                <a:cubicBezTo>
                  <a:pt x="8597" y="14065"/>
                  <a:pt x="8412" y="14025"/>
                  <a:pt x="8246" y="14075"/>
                </a:cubicBezTo>
                <a:cubicBezTo>
                  <a:pt x="8208" y="14086"/>
                  <a:pt x="7406" y="14309"/>
                  <a:pt x="6089" y="13714"/>
                </a:cubicBezTo>
                <a:cubicBezTo>
                  <a:pt x="6486" y="13026"/>
                  <a:pt x="6826" y="11618"/>
                  <a:pt x="6826" y="8806"/>
                </a:cubicBezTo>
                <a:cubicBezTo>
                  <a:pt x="6826" y="4301"/>
                  <a:pt x="8829" y="3928"/>
                  <a:pt x="11061" y="3928"/>
                </a:cubicBezTo>
                <a:cubicBezTo>
                  <a:pt x="12615" y="3928"/>
                  <a:pt x="14681" y="4458"/>
                  <a:pt x="14681" y="9051"/>
                </a:cubicBezTo>
                <a:cubicBezTo>
                  <a:pt x="14681" y="11662"/>
                  <a:pt x="15092" y="12966"/>
                  <a:pt x="15499" y="13617"/>
                </a:cubicBezTo>
                <a:cubicBezTo>
                  <a:pt x="14943" y="13829"/>
                  <a:pt x="14058" y="14076"/>
                  <a:pt x="13097" y="13993"/>
                </a:cubicBezTo>
                <a:cubicBezTo>
                  <a:pt x="12883" y="13971"/>
                  <a:pt x="12690" y="14092"/>
                  <a:pt x="12605" y="14285"/>
                </a:cubicBezTo>
                <a:cubicBezTo>
                  <a:pt x="12420" y="14704"/>
                  <a:pt x="12408" y="15649"/>
                  <a:pt x="13683" y="16219"/>
                </a:cubicBezTo>
                <a:cubicBezTo>
                  <a:pt x="14677" y="16664"/>
                  <a:pt x="15893" y="17331"/>
                  <a:pt x="16850" y="18522"/>
                </a:cubicBezTo>
                <a:cubicBezTo>
                  <a:pt x="15182" y="19831"/>
                  <a:pt x="13085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rgbClr val="F1D054"/>
          </a:solidFill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0713" tIns="10713" rIns="10713" bIns="10713" anchor="ctr"/>
          <a:lstStyle/>
          <a:p>
            <a:pPr defTabSz="12854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44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5" name="Shape 2614">
            <a:extLst>
              <a:ext uri="{FF2B5EF4-FFF2-40B4-BE49-F238E27FC236}">
                <a16:creationId xmlns:a16="http://schemas.microsoft.com/office/drawing/2014/main" id="{D978C49B-FFF2-244A-9460-00E07170BC3B}"/>
              </a:ext>
            </a:extLst>
          </p:cNvPr>
          <p:cNvSpPr/>
          <p:nvPr/>
        </p:nvSpPr>
        <p:spPr>
          <a:xfrm>
            <a:off x="2043799" y="1899527"/>
            <a:ext cx="462915" cy="462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rgbClr val="F1D054"/>
          </a:solidFill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0713" tIns="10713" rIns="10713" bIns="10713" anchor="ctr"/>
          <a:lstStyle/>
          <a:p>
            <a:pPr defTabSz="12854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44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6" name="Shape 2617">
            <a:extLst>
              <a:ext uri="{FF2B5EF4-FFF2-40B4-BE49-F238E27FC236}">
                <a16:creationId xmlns:a16="http://schemas.microsoft.com/office/drawing/2014/main" id="{364D1A60-4057-8045-BA5F-82AF56AB2A2E}"/>
              </a:ext>
            </a:extLst>
          </p:cNvPr>
          <p:cNvSpPr/>
          <p:nvPr/>
        </p:nvSpPr>
        <p:spPr>
          <a:xfrm>
            <a:off x="1282742" y="3214977"/>
            <a:ext cx="553486" cy="452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rgbClr val="F1D054"/>
          </a:solidFill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0713" tIns="10713" rIns="10713" bIns="10713" anchor="ctr"/>
          <a:lstStyle/>
          <a:p>
            <a:pPr defTabSz="12854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44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C10072-95BA-A846-A48C-5AEB80480EE0}"/>
              </a:ext>
            </a:extLst>
          </p:cNvPr>
          <p:cNvSpPr txBox="1"/>
          <p:nvPr/>
        </p:nvSpPr>
        <p:spPr>
          <a:xfrm>
            <a:off x="860309" y="3650380"/>
            <a:ext cx="1366387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13" b="1" dirty="0"/>
              <a:t>Personal de la </a:t>
            </a:r>
            <a:r>
              <a:rPr lang="en-US" sz="1013" b="1" dirty="0" err="1"/>
              <a:t>escuela</a:t>
            </a:r>
            <a:endParaRPr lang="en-US" sz="1013" b="1" dirty="0"/>
          </a:p>
          <a:p>
            <a:pPr algn="ctr"/>
            <a:r>
              <a:rPr lang="en-US" sz="1013" dirty="0" err="1"/>
              <a:t>Implementación</a:t>
            </a:r>
            <a:r>
              <a:rPr lang="en-US" sz="1013" dirty="0"/>
              <a:t> de </a:t>
            </a:r>
            <a:r>
              <a:rPr lang="en-US" sz="1013" dirty="0" err="1"/>
              <a:t>prácticas</a:t>
            </a:r>
            <a:r>
              <a:rPr lang="en-US" sz="1013" dirty="0"/>
              <a:t> </a:t>
            </a:r>
            <a:r>
              <a:rPr lang="en-US" sz="1013" dirty="0" err="1"/>
              <a:t>efectivas</a:t>
            </a:r>
            <a:endParaRPr lang="en-US" sz="1013" dirty="0"/>
          </a:p>
        </p:txBody>
      </p:sp>
      <p:sp>
        <p:nvSpPr>
          <p:cNvPr id="8" name="Shape 2631">
            <a:extLst>
              <a:ext uri="{FF2B5EF4-FFF2-40B4-BE49-F238E27FC236}">
                <a16:creationId xmlns:a16="http://schemas.microsoft.com/office/drawing/2014/main" id="{C38E65D8-A1E1-DC49-9AF1-5F2209259D1C}"/>
              </a:ext>
            </a:extLst>
          </p:cNvPr>
          <p:cNvSpPr/>
          <p:nvPr/>
        </p:nvSpPr>
        <p:spPr>
          <a:xfrm>
            <a:off x="5363304" y="2091837"/>
            <a:ext cx="1168586" cy="956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3600"/>
                </a:moveTo>
                <a:lnTo>
                  <a:pt x="1964" y="3600"/>
                </a:lnTo>
                <a:lnTo>
                  <a:pt x="1964" y="1200"/>
                </a:lnTo>
                <a:lnTo>
                  <a:pt x="19636" y="1200"/>
                </a:lnTo>
                <a:cubicBezTo>
                  <a:pt x="19636" y="1200"/>
                  <a:pt x="19636" y="3600"/>
                  <a:pt x="19636" y="3600"/>
                </a:cubicBezTo>
                <a:close/>
                <a:moveTo>
                  <a:pt x="17182" y="6000"/>
                </a:moveTo>
                <a:lnTo>
                  <a:pt x="17182" y="4800"/>
                </a:lnTo>
                <a:lnTo>
                  <a:pt x="19145" y="4800"/>
                </a:lnTo>
                <a:lnTo>
                  <a:pt x="19145" y="6000"/>
                </a:lnTo>
                <a:cubicBezTo>
                  <a:pt x="19145" y="6662"/>
                  <a:pt x="18705" y="7200"/>
                  <a:pt x="18164" y="7200"/>
                </a:cubicBezTo>
                <a:cubicBezTo>
                  <a:pt x="17621" y="7200"/>
                  <a:pt x="17182" y="6662"/>
                  <a:pt x="17182" y="6000"/>
                </a:cubicBezTo>
                <a:moveTo>
                  <a:pt x="14236" y="6000"/>
                </a:moveTo>
                <a:lnTo>
                  <a:pt x="14236" y="4800"/>
                </a:lnTo>
                <a:lnTo>
                  <a:pt x="16200" y="4800"/>
                </a:lnTo>
                <a:lnTo>
                  <a:pt x="16200" y="6000"/>
                </a:lnTo>
                <a:cubicBezTo>
                  <a:pt x="16200" y="6662"/>
                  <a:pt x="15760" y="7200"/>
                  <a:pt x="15218" y="7200"/>
                </a:cubicBezTo>
                <a:cubicBezTo>
                  <a:pt x="14675" y="7200"/>
                  <a:pt x="14236" y="6662"/>
                  <a:pt x="14236" y="6000"/>
                </a:cubicBezTo>
                <a:moveTo>
                  <a:pt x="11291" y="6000"/>
                </a:moveTo>
                <a:lnTo>
                  <a:pt x="11291" y="4800"/>
                </a:lnTo>
                <a:lnTo>
                  <a:pt x="13255" y="4800"/>
                </a:lnTo>
                <a:lnTo>
                  <a:pt x="13255" y="6000"/>
                </a:lnTo>
                <a:cubicBezTo>
                  <a:pt x="13255" y="6662"/>
                  <a:pt x="12814" y="7200"/>
                  <a:pt x="12273" y="7200"/>
                </a:cubicBezTo>
                <a:cubicBezTo>
                  <a:pt x="11730" y="7200"/>
                  <a:pt x="11291" y="6662"/>
                  <a:pt x="11291" y="6000"/>
                </a:cubicBezTo>
                <a:moveTo>
                  <a:pt x="8345" y="6000"/>
                </a:moveTo>
                <a:lnTo>
                  <a:pt x="8345" y="4800"/>
                </a:lnTo>
                <a:lnTo>
                  <a:pt x="10309" y="4800"/>
                </a:lnTo>
                <a:lnTo>
                  <a:pt x="10309" y="6000"/>
                </a:lnTo>
                <a:cubicBezTo>
                  <a:pt x="10309" y="6662"/>
                  <a:pt x="9869" y="7200"/>
                  <a:pt x="9327" y="7200"/>
                </a:cubicBezTo>
                <a:cubicBezTo>
                  <a:pt x="8785" y="7200"/>
                  <a:pt x="8345" y="6662"/>
                  <a:pt x="8345" y="6000"/>
                </a:cubicBezTo>
                <a:moveTo>
                  <a:pt x="5400" y="6000"/>
                </a:moveTo>
                <a:lnTo>
                  <a:pt x="5400" y="4800"/>
                </a:lnTo>
                <a:lnTo>
                  <a:pt x="7364" y="4800"/>
                </a:lnTo>
                <a:lnTo>
                  <a:pt x="7364" y="6000"/>
                </a:lnTo>
                <a:cubicBezTo>
                  <a:pt x="7364" y="6662"/>
                  <a:pt x="6924" y="7200"/>
                  <a:pt x="6382" y="7200"/>
                </a:cubicBezTo>
                <a:cubicBezTo>
                  <a:pt x="5839" y="7200"/>
                  <a:pt x="5400" y="6662"/>
                  <a:pt x="5400" y="6000"/>
                </a:cubicBezTo>
                <a:moveTo>
                  <a:pt x="2455" y="6000"/>
                </a:moveTo>
                <a:lnTo>
                  <a:pt x="2455" y="4800"/>
                </a:lnTo>
                <a:lnTo>
                  <a:pt x="4418" y="4800"/>
                </a:lnTo>
                <a:lnTo>
                  <a:pt x="4418" y="6000"/>
                </a:lnTo>
                <a:cubicBezTo>
                  <a:pt x="4418" y="6662"/>
                  <a:pt x="3978" y="7200"/>
                  <a:pt x="3436" y="7200"/>
                </a:cubicBezTo>
                <a:cubicBezTo>
                  <a:pt x="2894" y="7200"/>
                  <a:pt x="2455" y="6662"/>
                  <a:pt x="2455" y="6000"/>
                </a:cubicBezTo>
                <a:moveTo>
                  <a:pt x="19636" y="20400"/>
                </a:moveTo>
                <a:lnTo>
                  <a:pt x="12764" y="20400"/>
                </a:lnTo>
                <a:lnTo>
                  <a:pt x="12764" y="13800"/>
                </a:lnTo>
                <a:cubicBezTo>
                  <a:pt x="12764" y="13469"/>
                  <a:pt x="12544" y="13200"/>
                  <a:pt x="12273" y="13200"/>
                </a:cubicBezTo>
                <a:lnTo>
                  <a:pt x="9327" y="13200"/>
                </a:lnTo>
                <a:cubicBezTo>
                  <a:pt x="9056" y="13200"/>
                  <a:pt x="8836" y="13469"/>
                  <a:pt x="8836" y="13800"/>
                </a:cubicBezTo>
                <a:lnTo>
                  <a:pt x="8836" y="20400"/>
                </a:lnTo>
                <a:lnTo>
                  <a:pt x="1964" y="20400"/>
                </a:lnTo>
                <a:lnTo>
                  <a:pt x="1964" y="7573"/>
                </a:lnTo>
                <a:cubicBezTo>
                  <a:pt x="2324" y="8076"/>
                  <a:pt x="2847" y="8400"/>
                  <a:pt x="3436" y="8400"/>
                </a:cubicBezTo>
                <a:cubicBezTo>
                  <a:pt x="4026" y="8400"/>
                  <a:pt x="4549" y="8076"/>
                  <a:pt x="4909" y="7573"/>
                </a:cubicBezTo>
                <a:cubicBezTo>
                  <a:pt x="5269" y="8076"/>
                  <a:pt x="5792" y="8400"/>
                  <a:pt x="6382" y="8400"/>
                </a:cubicBezTo>
                <a:cubicBezTo>
                  <a:pt x="6971" y="8400"/>
                  <a:pt x="7495" y="8076"/>
                  <a:pt x="7855" y="7573"/>
                </a:cubicBezTo>
                <a:cubicBezTo>
                  <a:pt x="8215" y="8076"/>
                  <a:pt x="8738" y="8400"/>
                  <a:pt x="9327" y="8400"/>
                </a:cubicBezTo>
                <a:cubicBezTo>
                  <a:pt x="9917" y="8400"/>
                  <a:pt x="10440" y="8076"/>
                  <a:pt x="10800" y="7573"/>
                </a:cubicBezTo>
                <a:cubicBezTo>
                  <a:pt x="11160" y="8076"/>
                  <a:pt x="11683" y="8400"/>
                  <a:pt x="12273" y="8400"/>
                </a:cubicBezTo>
                <a:cubicBezTo>
                  <a:pt x="12862" y="8400"/>
                  <a:pt x="13385" y="8076"/>
                  <a:pt x="13745" y="7573"/>
                </a:cubicBezTo>
                <a:cubicBezTo>
                  <a:pt x="14105" y="8076"/>
                  <a:pt x="14629" y="8400"/>
                  <a:pt x="15218" y="8400"/>
                </a:cubicBezTo>
                <a:cubicBezTo>
                  <a:pt x="15808" y="8400"/>
                  <a:pt x="16331" y="8076"/>
                  <a:pt x="16691" y="7573"/>
                </a:cubicBezTo>
                <a:cubicBezTo>
                  <a:pt x="17051" y="8076"/>
                  <a:pt x="17574" y="8400"/>
                  <a:pt x="18164" y="8400"/>
                </a:cubicBezTo>
                <a:cubicBezTo>
                  <a:pt x="18753" y="8400"/>
                  <a:pt x="19276" y="8076"/>
                  <a:pt x="19636" y="7573"/>
                </a:cubicBezTo>
                <a:cubicBezTo>
                  <a:pt x="19636" y="7573"/>
                  <a:pt x="19636" y="20400"/>
                  <a:pt x="19636" y="20400"/>
                </a:cubicBezTo>
                <a:close/>
                <a:moveTo>
                  <a:pt x="11782" y="20400"/>
                </a:moveTo>
                <a:lnTo>
                  <a:pt x="9818" y="204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20400"/>
                  <a:pt x="11782" y="20400"/>
                </a:cubicBezTo>
                <a:close/>
                <a:moveTo>
                  <a:pt x="21109" y="20400"/>
                </a:moveTo>
                <a:lnTo>
                  <a:pt x="20618" y="20400"/>
                </a:lnTo>
                <a:lnTo>
                  <a:pt x="20618" y="4800"/>
                </a:lnTo>
                <a:lnTo>
                  <a:pt x="21109" y="4800"/>
                </a:lnTo>
                <a:cubicBezTo>
                  <a:pt x="21380" y="4800"/>
                  <a:pt x="21600" y="4532"/>
                  <a:pt x="21600" y="4200"/>
                </a:cubicBezTo>
                <a:cubicBezTo>
                  <a:pt x="21600" y="3868"/>
                  <a:pt x="21380" y="3600"/>
                  <a:pt x="21109" y="3600"/>
                </a:cubicBezTo>
                <a:lnTo>
                  <a:pt x="20618" y="3600"/>
                </a:lnTo>
                <a:lnTo>
                  <a:pt x="20618" y="1200"/>
                </a:lnTo>
                <a:cubicBezTo>
                  <a:pt x="20618" y="538"/>
                  <a:pt x="20178" y="0"/>
                  <a:pt x="19636" y="0"/>
                </a:cubicBezTo>
                <a:lnTo>
                  <a:pt x="1964" y="0"/>
                </a:lnTo>
                <a:cubicBezTo>
                  <a:pt x="1421" y="0"/>
                  <a:pt x="982" y="538"/>
                  <a:pt x="982" y="1200"/>
                </a:cubicBezTo>
                <a:lnTo>
                  <a:pt x="982" y="3600"/>
                </a:lnTo>
                <a:lnTo>
                  <a:pt x="491" y="3600"/>
                </a:lnTo>
                <a:cubicBezTo>
                  <a:pt x="220" y="3600"/>
                  <a:pt x="0" y="3868"/>
                  <a:pt x="0" y="4200"/>
                </a:cubicBezTo>
                <a:cubicBezTo>
                  <a:pt x="0" y="4532"/>
                  <a:pt x="220" y="4800"/>
                  <a:pt x="491" y="4800"/>
                </a:cubicBezTo>
                <a:lnTo>
                  <a:pt x="982" y="4800"/>
                </a:lnTo>
                <a:lnTo>
                  <a:pt x="982" y="20400"/>
                </a:lnTo>
                <a:lnTo>
                  <a:pt x="491" y="20400"/>
                </a:lnTo>
                <a:cubicBezTo>
                  <a:pt x="220" y="20400"/>
                  <a:pt x="0" y="20669"/>
                  <a:pt x="0" y="21000"/>
                </a:cubicBezTo>
                <a:cubicBezTo>
                  <a:pt x="0" y="21332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cubicBezTo>
                  <a:pt x="21600" y="20669"/>
                  <a:pt x="21380" y="20400"/>
                  <a:pt x="21109" y="20400"/>
                </a:cubicBezTo>
                <a:moveTo>
                  <a:pt x="16691" y="16800"/>
                </a:moveTo>
                <a:lnTo>
                  <a:pt x="14727" y="16800"/>
                </a:lnTo>
                <a:lnTo>
                  <a:pt x="14727" y="14400"/>
                </a:lnTo>
                <a:lnTo>
                  <a:pt x="16691" y="14400"/>
                </a:lnTo>
                <a:cubicBezTo>
                  <a:pt x="16691" y="14400"/>
                  <a:pt x="16691" y="16800"/>
                  <a:pt x="16691" y="16800"/>
                </a:cubicBezTo>
                <a:close/>
                <a:moveTo>
                  <a:pt x="17182" y="13200"/>
                </a:moveTo>
                <a:lnTo>
                  <a:pt x="14236" y="13200"/>
                </a:lnTo>
                <a:cubicBezTo>
                  <a:pt x="13965" y="13200"/>
                  <a:pt x="13745" y="13469"/>
                  <a:pt x="13745" y="13800"/>
                </a:cubicBezTo>
                <a:lnTo>
                  <a:pt x="13745" y="17400"/>
                </a:lnTo>
                <a:cubicBezTo>
                  <a:pt x="13745" y="17732"/>
                  <a:pt x="13965" y="18000"/>
                  <a:pt x="14236" y="18000"/>
                </a:cubicBezTo>
                <a:lnTo>
                  <a:pt x="17182" y="18000"/>
                </a:lnTo>
                <a:cubicBezTo>
                  <a:pt x="17453" y="18000"/>
                  <a:pt x="17673" y="17732"/>
                  <a:pt x="17673" y="17400"/>
                </a:cubicBezTo>
                <a:lnTo>
                  <a:pt x="17673" y="13800"/>
                </a:lnTo>
                <a:cubicBezTo>
                  <a:pt x="17673" y="13469"/>
                  <a:pt x="17453" y="13200"/>
                  <a:pt x="17182" y="13200"/>
                </a:cubicBezTo>
                <a:moveTo>
                  <a:pt x="6873" y="16800"/>
                </a:moveTo>
                <a:lnTo>
                  <a:pt x="4909" y="16800"/>
                </a:lnTo>
                <a:lnTo>
                  <a:pt x="4909" y="14400"/>
                </a:lnTo>
                <a:lnTo>
                  <a:pt x="6873" y="14400"/>
                </a:lnTo>
                <a:cubicBezTo>
                  <a:pt x="6873" y="14400"/>
                  <a:pt x="6873" y="16800"/>
                  <a:pt x="6873" y="16800"/>
                </a:cubicBezTo>
                <a:close/>
                <a:moveTo>
                  <a:pt x="7364" y="13200"/>
                </a:moveTo>
                <a:lnTo>
                  <a:pt x="4418" y="13200"/>
                </a:lnTo>
                <a:cubicBezTo>
                  <a:pt x="4147" y="13200"/>
                  <a:pt x="3927" y="13469"/>
                  <a:pt x="3927" y="13800"/>
                </a:cubicBezTo>
                <a:lnTo>
                  <a:pt x="3927" y="17400"/>
                </a:lnTo>
                <a:cubicBezTo>
                  <a:pt x="3927" y="17732"/>
                  <a:pt x="4147" y="18000"/>
                  <a:pt x="4418" y="18000"/>
                </a:cubicBezTo>
                <a:lnTo>
                  <a:pt x="7364" y="18000"/>
                </a:lnTo>
                <a:cubicBezTo>
                  <a:pt x="7635" y="18000"/>
                  <a:pt x="7855" y="17732"/>
                  <a:pt x="7855" y="17400"/>
                </a:cubicBezTo>
                <a:lnTo>
                  <a:pt x="7855" y="13800"/>
                </a:lnTo>
                <a:cubicBezTo>
                  <a:pt x="7855" y="13469"/>
                  <a:pt x="7635" y="13200"/>
                  <a:pt x="7364" y="13200"/>
                </a:cubicBezTo>
              </a:path>
            </a:pathLst>
          </a:custGeom>
          <a:solidFill>
            <a:srgbClr val="F1D054"/>
          </a:solidFill>
          <a:ln w="12700">
            <a:noFill/>
            <a:miter lim="400000"/>
          </a:ln>
        </p:spPr>
        <p:txBody>
          <a:bodyPr lIns="10713" tIns="10713" rIns="10713" bIns="10713" anchor="ctr"/>
          <a:lstStyle/>
          <a:p>
            <a:pPr defTabSz="12854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44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E806EA-8E0E-284E-BBAC-E5F018EEAB7F}"/>
              </a:ext>
            </a:extLst>
          </p:cNvPr>
          <p:cNvSpPr txBox="1"/>
          <p:nvPr/>
        </p:nvSpPr>
        <p:spPr>
          <a:xfrm>
            <a:off x="1553768" y="2396733"/>
            <a:ext cx="1625038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13" b="1" dirty="0"/>
              <a:t>Director de </a:t>
            </a:r>
            <a:r>
              <a:rPr lang="en-US" sz="1013" b="1" dirty="0" err="1"/>
              <a:t>escuela</a:t>
            </a:r>
            <a:endParaRPr lang="en-US" sz="1013" b="1" dirty="0"/>
          </a:p>
          <a:p>
            <a:pPr algn="ctr"/>
            <a:r>
              <a:rPr lang="es-ES" sz="1013" dirty="0"/>
              <a:t>Lidera la implementación del mejoramiento escolar</a:t>
            </a:r>
            <a:endParaRPr lang="en-US" sz="1013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9818EC-09EF-7549-9B83-76ABE4B31DBE}"/>
              </a:ext>
            </a:extLst>
          </p:cNvPr>
          <p:cNvSpPr txBox="1"/>
          <p:nvPr/>
        </p:nvSpPr>
        <p:spPr>
          <a:xfrm>
            <a:off x="3647487" y="2404465"/>
            <a:ext cx="1602372" cy="871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13" b="1" dirty="0" err="1"/>
              <a:t>Superintendente</a:t>
            </a:r>
            <a:r>
              <a:rPr lang="en-US" sz="1013" b="1" dirty="0"/>
              <a:t> </a:t>
            </a:r>
            <a:r>
              <a:rPr lang="en-US" sz="1013" b="1" dirty="0" err="1"/>
              <a:t>auxiliar</a:t>
            </a:r>
            <a:r>
              <a:rPr lang="en-US" sz="1013" b="1" dirty="0"/>
              <a:t> de </a:t>
            </a:r>
            <a:r>
              <a:rPr lang="en-US" sz="1013" b="1" dirty="0" err="1"/>
              <a:t>Mejoramiento</a:t>
            </a:r>
            <a:r>
              <a:rPr lang="en-US" sz="1013" b="1" dirty="0"/>
              <a:t> Escolar</a:t>
            </a:r>
          </a:p>
          <a:p>
            <a:pPr algn="ctr"/>
            <a:r>
              <a:rPr lang="es-PR" sz="1013" dirty="0"/>
              <a:t>Apoyar al director en la implementación del mejoramiento escolar</a:t>
            </a:r>
            <a:endParaRPr lang="en-US" sz="1013" dirty="0"/>
          </a:p>
        </p:txBody>
      </p:sp>
      <p:sp>
        <p:nvSpPr>
          <p:cNvPr id="11" name="Shape 2537">
            <a:extLst>
              <a:ext uri="{FF2B5EF4-FFF2-40B4-BE49-F238E27FC236}">
                <a16:creationId xmlns:a16="http://schemas.microsoft.com/office/drawing/2014/main" id="{AF640E8B-3FFA-3248-B8E7-EDE14C725AD1}"/>
              </a:ext>
            </a:extLst>
          </p:cNvPr>
          <p:cNvSpPr/>
          <p:nvPr/>
        </p:nvSpPr>
        <p:spPr>
          <a:xfrm>
            <a:off x="2253355" y="3337389"/>
            <a:ext cx="423782" cy="5179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13745"/>
                </a:moveTo>
                <a:lnTo>
                  <a:pt x="3600" y="13745"/>
                </a:lnTo>
                <a:cubicBezTo>
                  <a:pt x="3269" y="13745"/>
                  <a:pt x="3000" y="13966"/>
                  <a:pt x="3000" y="14236"/>
                </a:cubicBezTo>
                <a:cubicBezTo>
                  <a:pt x="3000" y="14508"/>
                  <a:pt x="3269" y="14727"/>
                  <a:pt x="3600" y="14727"/>
                </a:cubicBezTo>
                <a:lnTo>
                  <a:pt x="14400" y="14727"/>
                </a:lnTo>
                <a:cubicBezTo>
                  <a:pt x="14731" y="14727"/>
                  <a:pt x="15000" y="14508"/>
                  <a:pt x="15000" y="14236"/>
                </a:cubicBezTo>
                <a:cubicBezTo>
                  <a:pt x="15000" y="13966"/>
                  <a:pt x="14731" y="13745"/>
                  <a:pt x="14400" y="13745"/>
                </a:cubicBezTo>
                <a:moveTo>
                  <a:pt x="3000" y="11291"/>
                </a:moveTo>
                <a:cubicBezTo>
                  <a:pt x="3000" y="11562"/>
                  <a:pt x="3269" y="11782"/>
                  <a:pt x="3600" y="11782"/>
                </a:cubicBezTo>
                <a:lnTo>
                  <a:pt x="18000" y="11782"/>
                </a:lnTo>
                <a:cubicBezTo>
                  <a:pt x="18331" y="11782"/>
                  <a:pt x="18600" y="11562"/>
                  <a:pt x="18600" y="11291"/>
                </a:cubicBezTo>
                <a:cubicBezTo>
                  <a:pt x="18600" y="11020"/>
                  <a:pt x="18331" y="10800"/>
                  <a:pt x="18000" y="10800"/>
                </a:cubicBezTo>
                <a:lnTo>
                  <a:pt x="3600" y="10800"/>
                </a:lnTo>
                <a:cubicBezTo>
                  <a:pt x="3269" y="10800"/>
                  <a:pt x="3000" y="11020"/>
                  <a:pt x="3000" y="11291"/>
                </a:cubicBezTo>
                <a:moveTo>
                  <a:pt x="20400" y="20618"/>
                </a:moveTo>
                <a:lnTo>
                  <a:pt x="6600" y="20618"/>
                </a:lnTo>
                <a:lnTo>
                  <a:pt x="1200" y="16200"/>
                </a:lnTo>
                <a:lnTo>
                  <a:pt x="1200" y="2945"/>
                </a:lnTo>
                <a:lnTo>
                  <a:pt x="4200" y="2945"/>
                </a:lnTo>
                <a:lnTo>
                  <a:pt x="4200" y="4418"/>
                </a:lnTo>
                <a:cubicBezTo>
                  <a:pt x="4200" y="4690"/>
                  <a:pt x="4469" y="4909"/>
                  <a:pt x="4800" y="4909"/>
                </a:cubicBezTo>
                <a:cubicBezTo>
                  <a:pt x="5131" y="4909"/>
                  <a:pt x="5400" y="4690"/>
                  <a:pt x="5400" y="4418"/>
                </a:cubicBezTo>
                <a:lnTo>
                  <a:pt x="5400" y="2945"/>
                </a:lnTo>
                <a:lnTo>
                  <a:pt x="6600" y="2945"/>
                </a:lnTo>
                <a:lnTo>
                  <a:pt x="6600" y="4418"/>
                </a:lnTo>
                <a:cubicBezTo>
                  <a:pt x="6600" y="4690"/>
                  <a:pt x="6869" y="4909"/>
                  <a:pt x="7200" y="4909"/>
                </a:cubicBezTo>
                <a:cubicBezTo>
                  <a:pt x="7531" y="4909"/>
                  <a:pt x="7800" y="4690"/>
                  <a:pt x="7800" y="4418"/>
                </a:cubicBezTo>
                <a:lnTo>
                  <a:pt x="7800" y="2945"/>
                </a:lnTo>
                <a:lnTo>
                  <a:pt x="9000" y="2945"/>
                </a:lnTo>
                <a:lnTo>
                  <a:pt x="9000" y="4418"/>
                </a:lnTo>
                <a:cubicBezTo>
                  <a:pt x="9000" y="4690"/>
                  <a:pt x="9269" y="4909"/>
                  <a:pt x="9600" y="4909"/>
                </a:cubicBezTo>
                <a:cubicBezTo>
                  <a:pt x="9931" y="4909"/>
                  <a:pt x="10200" y="4690"/>
                  <a:pt x="10200" y="4418"/>
                </a:cubicBezTo>
                <a:lnTo>
                  <a:pt x="10200" y="2945"/>
                </a:lnTo>
                <a:lnTo>
                  <a:pt x="11400" y="2945"/>
                </a:lnTo>
                <a:lnTo>
                  <a:pt x="11400" y="4418"/>
                </a:lnTo>
                <a:cubicBezTo>
                  <a:pt x="11400" y="4690"/>
                  <a:pt x="11669" y="4909"/>
                  <a:pt x="12000" y="4909"/>
                </a:cubicBezTo>
                <a:cubicBezTo>
                  <a:pt x="12331" y="4909"/>
                  <a:pt x="12600" y="4690"/>
                  <a:pt x="12600" y="4418"/>
                </a:cubicBezTo>
                <a:lnTo>
                  <a:pt x="12600" y="2945"/>
                </a:lnTo>
                <a:lnTo>
                  <a:pt x="13800" y="2945"/>
                </a:lnTo>
                <a:lnTo>
                  <a:pt x="13800" y="4418"/>
                </a:lnTo>
                <a:cubicBezTo>
                  <a:pt x="13800" y="4690"/>
                  <a:pt x="14069" y="4909"/>
                  <a:pt x="14400" y="4909"/>
                </a:cubicBezTo>
                <a:cubicBezTo>
                  <a:pt x="14731" y="4909"/>
                  <a:pt x="15000" y="4690"/>
                  <a:pt x="15000" y="4418"/>
                </a:cubicBezTo>
                <a:lnTo>
                  <a:pt x="15000" y="2945"/>
                </a:lnTo>
                <a:lnTo>
                  <a:pt x="16200" y="2945"/>
                </a:lnTo>
                <a:lnTo>
                  <a:pt x="16200" y="4418"/>
                </a:lnTo>
                <a:cubicBezTo>
                  <a:pt x="16200" y="4690"/>
                  <a:pt x="16469" y="4909"/>
                  <a:pt x="16800" y="4909"/>
                </a:cubicBezTo>
                <a:cubicBezTo>
                  <a:pt x="17131" y="4909"/>
                  <a:pt x="17400" y="4690"/>
                  <a:pt x="17400" y="4418"/>
                </a:cubicBezTo>
                <a:lnTo>
                  <a:pt x="17400" y="2945"/>
                </a:lnTo>
                <a:lnTo>
                  <a:pt x="20400" y="2945"/>
                </a:lnTo>
                <a:cubicBezTo>
                  <a:pt x="20400" y="2945"/>
                  <a:pt x="20400" y="20618"/>
                  <a:pt x="20400" y="20618"/>
                </a:cubicBezTo>
                <a:close/>
                <a:moveTo>
                  <a:pt x="1200" y="20618"/>
                </a:moveTo>
                <a:lnTo>
                  <a:pt x="1200" y="17673"/>
                </a:lnTo>
                <a:lnTo>
                  <a:pt x="4800" y="20618"/>
                </a:lnTo>
                <a:cubicBezTo>
                  <a:pt x="4800" y="20618"/>
                  <a:pt x="1200" y="20618"/>
                  <a:pt x="1200" y="20618"/>
                </a:cubicBezTo>
                <a:close/>
                <a:moveTo>
                  <a:pt x="20400" y="1964"/>
                </a:moveTo>
                <a:lnTo>
                  <a:pt x="17400" y="1964"/>
                </a:lnTo>
                <a:lnTo>
                  <a:pt x="17400" y="491"/>
                </a:lnTo>
                <a:cubicBezTo>
                  <a:pt x="17400" y="220"/>
                  <a:pt x="17131" y="0"/>
                  <a:pt x="16800" y="0"/>
                </a:cubicBezTo>
                <a:cubicBezTo>
                  <a:pt x="16469" y="0"/>
                  <a:pt x="16200" y="220"/>
                  <a:pt x="16200" y="491"/>
                </a:cubicBezTo>
                <a:lnTo>
                  <a:pt x="16200" y="1964"/>
                </a:lnTo>
                <a:lnTo>
                  <a:pt x="15000" y="1964"/>
                </a:lnTo>
                <a:lnTo>
                  <a:pt x="15000" y="491"/>
                </a:lnTo>
                <a:cubicBezTo>
                  <a:pt x="15000" y="220"/>
                  <a:pt x="14731" y="0"/>
                  <a:pt x="14400" y="0"/>
                </a:cubicBezTo>
                <a:cubicBezTo>
                  <a:pt x="14069" y="0"/>
                  <a:pt x="13800" y="220"/>
                  <a:pt x="13800" y="491"/>
                </a:cubicBezTo>
                <a:lnTo>
                  <a:pt x="13800" y="1964"/>
                </a:lnTo>
                <a:lnTo>
                  <a:pt x="12600" y="1964"/>
                </a:lnTo>
                <a:lnTo>
                  <a:pt x="12600" y="491"/>
                </a:lnTo>
                <a:cubicBezTo>
                  <a:pt x="12600" y="220"/>
                  <a:pt x="12331" y="0"/>
                  <a:pt x="12000" y="0"/>
                </a:cubicBezTo>
                <a:cubicBezTo>
                  <a:pt x="11669" y="0"/>
                  <a:pt x="11400" y="220"/>
                  <a:pt x="11400" y="491"/>
                </a:cubicBezTo>
                <a:lnTo>
                  <a:pt x="11400" y="1964"/>
                </a:lnTo>
                <a:lnTo>
                  <a:pt x="10200" y="1964"/>
                </a:lnTo>
                <a:lnTo>
                  <a:pt x="10200" y="491"/>
                </a:lnTo>
                <a:cubicBezTo>
                  <a:pt x="10200" y="220"/>
                  <a:pt x="9931" y="0"/>
                  <a:pt x="9600" y="0"/>
                </a:cubicBezTo>
                <a:cubicBezTo>
                  <a:pt x="9269" y="0"/>
                  <a:pt x="9000" y="220"/>
                  <a:pt x="9000" y="491"/>
                </a:cubicBezTo>
                <a:lnTo>
                  <a:pt x="9000" y="1964"/>
                </a:lnTo>
                <a:lnTo>
                  <a:pt x="7800" y="1964"/>
                </a:lnTo>
                <a:lnTo>
                  <a:pt x="7800" y="491"/>
                </a:lnTo>
                <a:cubicBezTo>
                  <a:pt x="7800" y="220"/>
                  <a:pt x="7531" y="0"/>
                  <a:pt x="7200" y="0"/>
                </a:cubicBezTo>
                <a:cubicBezTo>
                  <a:pt x="6869" y="0"/>
                  <a:pt x="6600" y="220"/>
                  <a:pt x="6600" y="491"/>
                </a:cubicBezTo>
                <a:lnTo>
                  <a:pt x="6600" y="1964"/>
                </a:lnTo>
                <a:lnTo>
                  <a:pt x="5400" y="1964"/>
                </a:lnTo>
                <a:lnTo>
                  <a:pt x="5400" y="491"/>
                </a:lnTo>
                <a:cubicBezTo>
                  <a:pt x="5400" y="220"/>
                  <a:pt x="5131" y="0"/>
                  <a:pt x="4800" y="0"/>
                </a:cubicBezTo>
                <a:cubicBezTo>
                  <a:pt x="4469" y="0"/>
                  <a:pt x="4200" y="220"/>
                  <a:pt x="4200" y="491"/>
                </a:cubicBezTo>
                <a:lnTo>
                  <a:pt x="4200" y="1964"/>
                </a:lnTo>
                <a:lnTo>
                  <a:pt x="1200" y="1964"/>
                </a:lnTo>
                <a:cubicBezTo>
                  <a:pt x="538" y="1964"/>
                  <a:pt x="0" y="2404"/>
                  <a:pt x="0" y="2945"/>
                </a:cubicBezTo>
                <a:lnTo>
                  <a:pt x="0" y="20618"/>
                </a:lnTo>
                <a:cubicBezTo>
                  <a:pt x="0" y="21161"/>
                  <a:pt x="538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1"/>
                  <a:pt x="21600" y="20618"/>
                </a:cubicBezTo>
                <a:lnTo>
                  <a:pt x="21600" y="2945"/>
                </a:lnTo>
                <a:cubicBezTo>
                  <a:pt x="21600" y="2404"/>
                  <a:pt x="21062" y="1964"/>
                  <a:pt x="20400" y="1964"/>
                </a:cubicBezTo>
                <a:moveTo>
                  <a:pt x="3600" y="8836"/>
                </a:moveTo>
                <a:lnTo>
                  <a:pt x="10800" y="8836"/>
                </a:lnTo>
                <a:cubicBezTo>
                  <a:pt x="11131" y="8836"/>
                  <a:pt x="11400" y="8617"/>
                  <a:pt x="11400" y="8345"/>
                </a:cubicBezTo>
                <a:cubicBezTo>
                  <a:pt x="11400" y="8075"/>
                  <a:pt x="11131" y="7855"/>
                  <a:pt x="10800" y="7855"/>
                </a:cubicBezTo>
                <a:lnTo>
                  <a:pt x="3600" y="7855"/>
                </a:lnTo>
                <a:cubicBezTo>
                  <a:pt x="3269" y="7855"/>
                  <a:pt x="3000" y="8075"/>
                  <a:pt x="3000" y="8345"/>
                </a:cubicBezTo>
                <a:cubicBezTo>
                  <a:pt x="3000" y="8617"/>
                  <a:pt x="3269" y="8836"/>
                  <a:pt x="3600" y="8836"/>
                </a:cubicBezTo>
              </a:path>
            </a:pathLst>
          </a:custGeom>
          <a:solidFill>
            <a:srgbClr val="F1D054"/>
          </a:solidFill>
          <a:ln w="12700">
            <a:noFill/>
            <a:miter lim="400000"/>
          </a:ln>
        </p:spPr>
        <p:txBody>
          <a:bodyPr lIns="10713" tIns="10713" rIns="10713" bIns="10713" anchor="ctr"/>
          <a:lstStyle/>
          <a:p>
            <a:pPr defTabSz="12854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44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2" name="Arrow: Left-Right 22">
            <a:extLst>
              <a:ext uri="{FF2B5EF4-FFF2-40B4-BE49-F238E27FC236}">
                <a16:creationId xmlns:a16="http://schemas.microsoft.com/office/drawing/2014/main" id="{CF784359-8E77-9947-8674-72F843050153}"/>
              </a:ext>
            </a:extLst>
          </p:cNvPr>
          <p:cNvSpPr/>
          <p:nvPr/>
        </p:nvSpPr>
        <p:spPr>
          <a:xfrm>
            <a:off x="2790770" y="1939836"/>
            <a:ext cx="1077141" cy="390818"/>
          </a:xfrm>
          <a:prstGeom prst="leftRightArrow">
            <a:avLst/>
          </a:prstGeom>
          <a:solidFill>
            <a:srgbClr val="F1D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Rectangle: Rounded Corners 29">
            <a:extLst>
              <a:ext uri="{FF2B5EF4-FFF2-40B4-BE49-F238E27FC236}">
                <a16:creationId xmlns:a16="http://schemas.microsoft.com/office/drawing/2014/main" id="{EEDE7952-AD5A-D947-8185-C7BF4F587A5C}"/>
              </a:ext>
            </a:extLst>
          </p:cNvPr>
          <p:cNvSpPr/>
          <p:nvPr/>
        </p:nvSpPr>
        <p:spPr>
          <a:xfrm>
            <a:off x="174125" y="6843715"/>
            <a:ext cx="3179806" cy="482615"/>
          </a:xfrm>
          <a:prstGeom prst="roundRect">
            <a:avLst>
              <a:gd name="adj" fmla="val 9191"/>
            </a:avLst>
          </a:prstGeom>
          <a:solidFill>
            <a:srgbClr val="80BDB7"/>
          </a:solidFill>
          <a:ln>
            <a:solidFill>
              <a:srgbClr val="196F6C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: Rounded Corners 31">
            <a:extLst>
              <a:ext uri="{FF2B5EF4-FFF2-40B4-BE49-F238E27FC236}">
                <a16:creationId xmlns:a16="http://schemas.microsoft.com/office/drawing/2014/main" id="{ED2EF66B-52E0-0F40-866A-863493240208}"/>
              </a:ext>
            </a:extLst>
          </p:cNvPr>
          <p:cNvSpPr/>
          <p:nvPr/>
        </p:nvSpPr>
        <p:spPr>
          <a:xfrm>
            <a:off x="3454536" y="6843715"/>
            <a:ext cx="3179806" cy="482615"/>
          </a:xfrm>
          <a:prstGeom prst="roundRect">
            <a:avLst>
              <a:gd name="adj" fmla="val 9191"/>
            </a:avLst>
          </a:prstGeom>
          <a:solidFill>
            <a:srgbClr val="80BDB7"/>
          </a:solidFill>
          <a:ln>
            <a:solidFill>
              <a:srgbClr val="196F6C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: Rounded Corners 25">
            <a:extLst>
              <a:ext uri="{FF2B5EF4-FFF2-40B4-BE49-F238E27FC236}">
                <a16:creationId xmlns:a16="http://schemas.microsoft.com/office/drawing/2014/main" id="{3FBAA790-9017-A348-91AB-FE2362A05023}"/>
              </a:ext>
            </a:extLst>
          </p:cNvPr>
          <p:cNvSpPr/>
          <p:nvPr/>
        </p:nvSpPr>
        <p:spPr>
          <a:xfrm>
            <a:off x="42504" y="5212792"/>
            <a:ext cx="1632503" cy="1133448"/>
          </a:xfrm>
          <a:prstGeom prst="roundRect">
            <a:avLst>
              <a:gd name="adj" fmla="val 9191"/>
            </a:avLst>
          </a:prstGeom>
          <a:solidFill>
            <a:srgbClr val="80BDB7"/>
          </a:solidFill>
          <a:ln>
            <a:solidFill>
              <a:srgbClr val="196F6C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Rectangle: Rounded Corners 26">
            <a:extLst>
              <a:ext uri="{FF2B5EF4-FFF2-40B4-BE49-F238E27FC236}">
                <a16:creationId xmlns:a16="http://schemas.microsoft.com/office/drawing/2014/main" id="{06CCA0DE-693B-5A46-9104-D1DC559D6EC3}"/>
              </a:ext>
            </a:extLst>
          </p:cNvPr>
          <p:cNvSpPr/>
          <p:nvPr/>
        </p:nvSpPr>
        <p:spPr>
          <a:xfrm>
            <a:off x="1726049" y="5225386"/>
            <a:ext cx="1632503" cy="1120854"/>
          </a:xfrm>
          <a:prstGeom prst="roundRect">
            <a:avLst>
              <a:gd name="adj" fmla="val 9191"/>
            </a:avLst>
          </a:prstGeom>
          <a:solidFill>
            <a:srgbClr val="80BDB7"/>
          </a:solidFill>
          <a:ln>
            <a:solidFill>
              <a:srgbClr val="196F6C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: Rounded Corners 27">
            <a:extLst>
              <a:ext uri="{FF2B5EF4-FFF2-40B4-BE49-F238E27FC236}">
                <a16:creationId xmlns:a16="http://schemas.microsoft.com/office/drawing/2014/main" id="{BE661EA6-DFED-7140-9345-AEFF2E2BEC94}"/>
              </a:ext>
            </a:extLst>
          </p:cNvPr>
          <p:cNvSpPr/>
          <p:nvPr/>
        </p:nvSpPr>
        <p:spPr>
          <a:xfrm>
            <a:off x="3409594" y="5219111"/>
            <a:ext cx="1632503" cy="1120854"/>
          </a:xfrm>
          <a:prstGeom prst="roundRect">
            <a:avLst>
              <a:gd name="adj" fmla="val 9191"/>
            </a:avLst>
          </a:prstGeom>
          <a:solidFill>
            <a:srgbClr val="80BDB7"/>
          </a:solidFill>
          <a:ln>
            <a:solidFill>
              <a:srgbClr val="196F6C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Rectangle: Rounded Corners 28">
            <a:extLst>
              <a:ext uri="{FF2B5EF4-FFF2-40B4-BE49-F238E27FC236}">
                <a16:creationId xmlns:a16="http://schemas.microsoft.com/office/drawing/2014/main" id="{6A106E67-ABBA-DB4C-896B-AC7E9DF3D941}"/>
              </a:ext>
            </a:extLst>
          </p:cNvPr>
          <p:cNvSpPr/>
          <p:nvPr/>
        </p:nvSpPr>
        <p:spPr>
          <a:xfrm>
            <a:off x="5093139" y="5225386"/>
            <a:ext cx="1632503" cy="1133448"/>
          </a:xfrm>
          <a:prstGeom prst="roundRect">
            <a:avLst>
              <a:gd name="adj" fmla="val 9191"/>
            </a:avLst>
          </a:prstGeom>
          <a:solidFill>
            <a:srgbClr val="80BDB7"/>
          </a:solidFill>
          <a:ln>
            <a:solidFill>
              <a:srgbClr val="196F6C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15028825-1FCC-1A44-85A8-DA88942B9CDF}"/>
              </a:ext>
            </a:extLst>
          </p:cNvPr>
          <p:cNvSpPr txBox="1">
            <a:spLocks/>
          </p:cNvSpPr>
          <p:nvPr/>
        </p:nvSpPr>
        <p:spPr>
          <a:xfrm>
            <a:off x="2732194" y="4345728"/>
            <a:ext cx="4740041" cy="3527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s-ES" sz="1575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Prácticas a utilizarse en la primera etapa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5A8200-25AA-DB46-8323-96B9D4824F98}"/>
              </a:ext>
            </a:extLst>
          </p:cNvPr>
          <p:cNvSpPr txBox="1"/>
          <p:nvPr/>
        </p:nvSpPr>
        <p:spPr>
          <a:xfrm>
            <a:off x="2042199" y="4811737"/>
            <a:ext cx="2929559" cy="30008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 err="1"/>
              <a:t>Enseñanza</a:t>
            </a:r>
            <a:r>
              <a:rPr lang="en-US" sz="1350" b="1" dirty="0"/>
              <a:t> </a:t>
            </a:r>
            <a:r>
              <a:rPr lang="en-US" sz="1350" b="1" dirty="0" err="1"/>
              <a:t>en</a:t>
            </a:r>
            <a:r>
              <a:rPr lang="en-US" sz="1350" b="1" dirty="0"/>
              <a:t> el </a:t>
            </a:r>
            <a:r>
              <a:rPr lang="en-US" sz="1350" b="1" dirty="0" err="1"/>
              <a:t>salón</a:t>
            </a:r>
            <a:r>
              <a:rPr lang="en-US" sz="1350" b="1" dirty="0"/>
              <a:t> de </a:t>
            </a:r>
            <a:r>
              <a:rPr lang="en-US" sz="1350" b="1" dirty="0" err="1"/>
              <a:t>clase</a:t>
            </a:r>
            <a:endParaRPr lang="en-US" sz="1350" b="1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FF3E82-D851-4446-B17A-24C3C119CE3A}"/>
              </a:ext>
            </a:extLst>
          </p:cNvPr>
          <p:cNvSpPr/>
          <p:nvPr/>
        </p:nvSpPr>
        <p:spPr>
          <a:xfrm>
            <a:off x="55384" y="5282504"/>
            <a:ext cx="16312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50" b="1" dirty="0" err="1">
                <a:solidFill>
                  <a:schemeClr val="bg1"/>
                </a:solidFill>
              </a:rPr>
              <a:t>Estudiantes</a:t>
            </a:r>
            <a:r>
              <a:rPr lang="en-US" sz="1350" b="1" dirty="0">
                <a:solidFill>
                  <a:schemeClr val="bg1"/>
                </a:solidFill>
              </a:rPr>
              <a:t> </a:t>
            </a:r>
            <a:r>
              <a:rPr lang="en-US" sz="1350" b="1" dirty="0" err="1">
                <a:solidFill>
                  <a:schemeClr val="bg1"/>
                </a:solidFill>
              </a:rPr>
              <a:t>beneficiándose</a:t>
            </a:r>
            <a:r>
              <a:rPr lang="en-US" sz="1350" b="1" dirty="0">
                <a:solidFill>
                  <a:schemeClr val="bg1"/>
                </a:solidFill>
              </a:rPr>
              <a:t> de </a:t>
            </a:r>
            <a:r>
              <a:rPr lang="en-US" sz="1350" b="1" dirty="0" err="1">
                <a:solidFill>
                  <a:schemeClr val="bg1"/>
                </a:solidFill>
              </a:rPr>
              <a:t>diferentes</a:t>
            </a:r>
            <a:r>
              <a:rPr lang="en-US" sz="1350" b="1" dirty="0">
                <a:solidFill>
                  <a:schemeClr val="bg1"/>
                </a:solidFill>
              </a:rPr>
              <a:t> </a:t>
            </a:r>
            <a:r>
              <a:rPr lang="en-US" sz="1350" b="1" dirty="0" err="1">
                <a:solidFill>
                  <a:schemeClr val="bg1"/>
                </a:solidFill>
              </a:rPr>
              <a:t>modos</a:t>
            </a:r>
            <a:r>
              <a:rPr lang="en-US" sz="1350" b="1" dirty="0">
                <a:solidFill>
                  <a:schemeClr val="bg1"/>
                </a:solidFill>
              </a:rPr>
              <a:t> de </a:t>
            </a:r>
            <a:r>
              <a:rPr lang="en-US" sz="1350" b="1" dirty="0" err="1">
                <a:solidFill>
                  <a:schemeClr val="bg1"/>
                </a:solidFill>
              </a:rPr>
              <a:t>instrucción</a:t>
            </a:r>
            <a:endParaRPr lang="en-US" sz="1350" b="1" dirty="0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8E27A15-5D5E-6D4E-9E99-A3AD1179BC0A}"/>
              </a:ext>
            </a:extLst>
          </p:cNvPr>
          <p:cNvSpPr/>
          <p:nvPr/>
        </p:nvSpPr>
        <p:spPr>
          <a:xfrm>
            <a:off x="1840796" y="5386379"/>
            <a:ext cx="1414463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50" b="1" dirty="0" err="1">
                <a:solidFill>
                  <a:schemeClr val="bg1"/>
                </a:solidFill>
              </a:rPr>
              <a:t>Estudiantes</a:t>
            </a:r>
            <a:r>
              <a:rPr lang="en-US" sz="1350" b="1" dirty="0">
                <a:solidFill>
                  <a:schemeClr val="bg1"/>
                </a:solidFill>
              </a:rPr>
              <a:t> </a:t>
            </a:r>
            <a:r>
              <a:rPr lang="en-US" sz="1350" b="1" dirty="0" err="1">
                <a:solidFill>
                  <a:schemeClr val="bg1"/>
                </a:solidFill>
              </a:rPr>
              <a:t>participando</a:t>
            </a:r>
            <a:r>
              <a:rPr lang="en-US" sz="1350" b="1" dirty="0">
                <a:solidFill>
                  <a:schemeClr val="bg1"/>
                </a:solidFill>
              </a:rPr>
              <a:t> </a:t>
            </a:r>
            <a:r>
              <a:rPr lang="en-US" sz="1350" b="1" dirty="0" err="1">
                <a:solidFill>
                  <a:schemeClr val="bg1"/>
                </a:solidFill>
              </a:rPr>
              <a:t>activamente</a:t>
            </a:r>
            <a:endParaRPr lang="en-US" sz="1350" b="1" dirty="0">
              <a:solidFill>
                <a:schemeClr val="bg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9D084C5-6098-1F46-BEB0-1C2588E658ED}"/>
              </a:ext>
            </a:extLst>
          </p:cNvPr>
          <p:cNvSpPr/>
          <p:nvPr/>
        </p:nvSpPr>
        <p:spPr>
          <a:xfrm>
            <a:off x="3518614" y="5321028"/>
            <a:ext cx="14144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50" b="1" dirty="0" err="1">
                <a:solidFill>
                  <a:schemeClr val="bg1"/>
                </a:solidFill>
              </a:rPr>
              <a:t>Estudiantes</a:t>
            </a:r>
            <a:r>
              <a:rPr lang="en-US" sz="1350" b="1" dirty="0">
                <a:solidFill>
                  <a:schemeClr val="bg1"/>
                </a:solidFill>
              </a:rPr>
              <a:t> </a:t>
            </a:r>
            <a:r>
              <a:rPr lang="en-US" sz="1350" b="1" dirty="0" err="1">
                <a:solidFill>
                  <a:schemeClr val="bg1"/>
                </a:solidFill>
              </a:rPr>
              <a:t>compartiendo</a:t>
            </a:r>
            <a:r>
              <a:rPr lang="en-US" sz="1350" b="1" dirty="0">
                <a:solidFill>
                  <a:schemeClr val="bg1"/>
                </a:solidFill>
              </a:rPr>
              <a:t> una </a:t>
            </a:r>
            <a:r>
              <a:rPr lang="en-US" sz="1350" b="1" dirty="0" err="1">
                <a:solidFill>
                  <a:schemeClr val="bg1"/>
                </a:solidFill>
              </a:rPr>
              <a:t>experiencia</a:t>
            </a:r>
            <a:r>
              <a:rPr lang="en-US" sz="1350" b="1" dirty="0">
                <a:solidFill>
                  <a:schemeClr val="bg1"/>
                </a:solidFill>
              </a:rPr>
              <a:t> </a:t>
            </a:r>
            <a:r>
              <a:rPr lang="en-US" sz="1350" b="1" dirty="0" err="1">
                <a:solidFill>
                  <a:schemeClr val="bg1"/>
                </a:solidFill>
              </a:rPr>
              <a:t>común</a:t>
            </a:r>
            <a:r>
              <a:rPr lang="en-US" sz="1350" b="1" dirty="0">
                <a:solidFill>
                  <a:schemeClr val="bg1"/>
                </a:solidFill>
              </a:rPr>
              <a:t> </a:t>
            </a:r>
            <a:r>
              <a:rPr lang="en-US" sz="1350" b="1" dirty="0" err="1">
                <a:solidFill>
                  <a:schemeClr val="bg1"/>
                </a:solidFill>
              </a:rPr>
              <a:t>cada</a:t>
            </a:r>
            <a:r>
              <a:rPr lang="en-US" sz="1350" b="1" dirty="0">
                <a:solidFill>
                  <a:schemeClr val="bg1"/>
                </a:solidFill>
              </a:rPr>
              <a:t> </a:t>
            </a:r>
            <a:r>
              <a:rPr lang="en-US" sz="1350" b="1" dirty="0" err="1">
                <a:solidFill>
                  <a:schemeClr val="bg1"/>
                </a:solidFill>
              </a:rPr>
              <a:t>día</a:t>
            </a:r>
            <a:endParaRPr lang="en-US" sz="1350" b="1" dirty="0">
              <a:solidFill>
                <a:schemeClr val="bg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1DD2F2F-1F44-FE45-A07C-E289CE708D66}"/>
              </a:ext>
            </a:extLst>
          </p:cNvPr>
          <p:cNvSpPr/>
          <p:nvPr/>
        </p:nvSpPr>
        <p:spPr>
          <a:xfrm>
            <a:off x="5219879" y="5321028"/>
            <a:ext cx="14144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50" b="1" dirty="0" err="1">
                <a:solidFill>
                  <a:schemeClr val="bg1"/>
                </a:solidFill>
              </a:rPr>
              <a:t>Estudiantes</a:t>
            </a:r>
            <a:r>
              <a:rPr lang="en-US" sz="1350" b="1" dirty="0">
                <a:solidFill>
                  <a:schemeClr val="bg1"/>
                </a:solidFill>
              </a:rPr>
              <a:t> </a:t>
            </a:r>
            <a:r>
              <a:rPr lang="en-US" sz="1350" b="1" dirty="0" err="1">
                <a:solidFill>
                  <a:schemeClr val="bg1"/>
                </a:solidFill>
              </a:rPr>
              <a:t>reflexionando</a:t>
            </a:r>
            <a:r>
              <a:rPr lang="en-US" sz="1350" b="1" dirty="0">
                <a:solidFill>
                  <a:schemeClr val="bg1"/>
                </a:solidFill>
              </a:rPr>
              <a:t> </a:t>
            </a:r>
            <a:r>
              <a:rPr lang="en-US" sz="1350" b="1" dirty="0" err="1">
                <a:solidFill>
                  <a:schemeClr val="bg1"/>
                </a:solidFill>
              </a:rPr>
              <a:t>sobre</a:t>
            </a:r>
            <a:r>
              <a:rPr lang="en-US" sz="1350" b="1" dirty="0">
                <a:solidFill>
                  <a:schemeClr val="bg1"/>
                </a:solidFill>
              </a:rPr>
              <a:t> </a:t>
            </a:r>
            <a:r>
              <a:rPr lang="en-US" sz="1350" b="1" dirty="0" err="1">
                <a:solidFill>
                  <a:schemeClr val="bg1"/>
                </a:solidFill>
              </a:rPr>
              <a:t>su</a:t>
            </a:r>
            <a:r>
              <a:rPr lang="en-US" sz="1350" b="1" dirty="0">
                <a:solidFill>
                  <a:schemeClr val="bg1"/>
                </a:solidFill>
              </a:rPr>
              <a:t> </a:t>
            </a:r>
            <a:r>
              <a:rPr lang="en-US" sz="1350" b="1" dirty="0" err="1">
                <a:solidFill>
                  <a:schemeClr val="bg1"/>
                </a:solidFill>
              </a:rPr>
              <a:t>aprendizaje</a:t>
            </a:r>
            <a:endParaRPr lang="en-US" sz="1350" b="1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06E10C0-84B7-5D4B-9D0C-097600231AA5}"/>
              </a:ext>
            </a:extLst>
          </p:cNvPr>
          <p:cNvSpPr txBox="1"/>
          <p:nvPr/>
        </p:nvSpPr>
        <p:spPr>
          <a:xfrm>
            <a:off x="2059218" y="6442743"/>
            <a:ext cx="2929559" cy="30008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 err="1"/>
              <a:t>Colaboración</a:t>
            </a:r>
            <a:r>
              <a:rPr lang="en-US" sz="1350" b="1" dirty="0"/>
              <a:t> entre maestros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57F10B7-7D67-A04B-9F61-9E617F47C8F4}"/>
              </a:ext>
            </a:extLst>
          </p:cNvPr>
          <p:cNvSpPr/>
          <p:nvPr/>
        </p:nvSpPr>
        <p:spPr>
          <a:xfrm>
            <a:off x="317854" y="6851304"/>
            <a:ext cx="282892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</a:rPr>
              <a:t>Maestros </a:t>
            </a:r>
            <a:r>
              <a:rPr lang="en-US" sz="1350" b="1" dirty="0" err="1">
                <a:solidFill>
                  <a:schemeClr val="bg1"/>
                </a:solidFill>
              </a:rPr>
              <a:t>comparten</a:t>
            </a:r>
            <a:r>
              <a:rPr lang="en-US" sz="1350" b="1" dirty="0">
                <a:solidFill>
                  <a:schemeClr val="bg1"/>
                </a:solidFill>
              </a:rPr>
              <a:t> </a:t>
            </a:r>
            <a:r>
              <a:rPr lang="en-US" sz="1350" b="1" dirty="0" err="1">
                <a:solidFill>
                  <a:schemeClr val="bg1"/>
                </a:solidFill>
              </a:rPr>
              <a:t>sus</a:t>
            </a:r>
            <a:r>
              <a:rPr lang="en-US" sz="1350" b="1" dirty="0">
                <a:solidFill>
                  <a:schemeClr val="bg1"/>
                </a:solidFill>
              </a:rPr>
              <a:t> </a:t>
            </a:r>
            <a:r>
              <a:rPr lang="en-US" sz="1350" b="1" dirty="0" err="1">
                <a:solidFill>
                  <a:schemeClr val="bg1"/>
                </a:solidFill>
              </a:rPr>
              <a:t>reflexiones</a:t>
            </a:r>
            <a:r>
              <a:rPr lang="en-US" sz="1350" b="1" dirty="0">
                <a:solidFill>
                  <a:schemeClr val="bg1"/>
                </a:solidFill>
              </a:rPr>
              <a:t> </a:t>
            </a:r>
            <a:r>
              <a:rPr lang="en-US" sz="1350" b="1" dirty="0" err="1">
                <a:solidFill>
                  <a:schemeClr val="bg1"/>
                </a:solidFill>
              </a:rPr>
              <a:t>sobre</a:t>
            </a:r>
            <a:r>
              <a:rPr lang="en-US" sz="1350" b="1" dirty="0">
                <a:solidFill>
                  <a:schemeClr val="bg1"/>
                </a:solidFill>
              </a:rPr>
              <a:t> las </a:t>
            </a:r>
            <a:r>
              <a:rPr lang="en-US" sz="1350" b="1" dirty="0" err="1">
                <a:solidFill>
                  <a:schemeClr val="bg1"/>
                </a:solidFill>
              </a:rPr>
              <a:t>lecciones</a:t>
            </a:r>
            <a:endParaRPr lang="en-US" sz="1350" b="1" dirty="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AE6D547-1C4B-964B-88E7-9D4940E786A1}"/>
              </a:ext>
            </a:extLst>
          </p:cNvPr>
          <p:cNvSpPr/>
          <p:nvPr/>
        </p:nvSpPr>
        <p:spPr>
          <a:xfrm>
            <a:off x="3409593" y="6829850"/>
            <a:ext cx="316908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50" b="1" dirty="0" err="1">
                <a:solidFill>
                  <a:schemeClr val="bg1"/>
                </a:solidFill>
              </a:rPr>
              <a:t>Usan</a:t>
            </a:r>
            <a:r>
              <a:rPr lang="en-US" sz="1350" b="1" dirty="0">
                <a:solidFill>
                  <a:schemeClr val="bg1"/>
                </a:solidFill>
              </a:rPr>
              <a:t> </a:t>
            </a:r>
            <a:r>
              <a:rPr lang="en-US" sz="1350" b="1" dirty="0" err="1">
                <a:solidFill>
                  <a:schemeClr val="bg1"/>
                </a:solidFill>
              </a:rPr>
              <a:t>sus</a:t>
            </a:r>
            <a:r>
              <a:rPr lang="en-US" sz="1350" b="1" dirty="0">
                <a:solidFill>
                  <a:schemeClr val="bg1"/>
                </a:solidFill>
              </a:rPr>
              <a:t> </a:t>
            </a:r>
            <a:r>
              <a:rPr lang="en-US" sz="1350" b="1" dirty="0" err="1">
                <a:solidFill>
                  <a:schemeClr val="bg1"/>
                </a:solidFill>
              </a:rPr>
              <a:t>experiencias</a:t>
            </a:r>
            <a:r>
              <a:rPr lang="en-US" sz="1350" b="1" dirty="0">
                <a:solidFill>
                  <a:schemeClr val="bg1"/>
                </a:solidFill>
              </a:rPr>
              <a:t> y </a:t>
            </a:r>
            <a:r>
              <a:rPr lang="en-US" sz="1350" b="1" dirty="0" err="1">
                <a:solidFill>
                  <a:schemeClr val="bg1"/>
                </a:solidFill>
              </a:rPr>
              <a:t>conocimientos</a:t>
            </a:r>
            <a:r>
              <a:rPr lang="en-US" sz="1350" b="1" dirty="0">
                <a:solidFill>
                  <a:schemeClr val="bg1"/>
                </a:solidFill>
              </a:rPr>
              <a:t> para </a:t>
            </a:r>
            <a:r>
              <a:rPr lang="en-US" sz="1350" b="1" dirty="0" err="1">
                <a:solidFill>
                  <a:schemeClr val="bg1"/>
                </a:solidFill>
              </a:rPr>
              <a:t>ayudarse</a:t>
            </a:r>
            <a:r>
              <a:rPr lang="en-US" sz="1350" b="1" dirty="0">
                <a:solidFill>
                  <a:schemeClr val="bg1"/>
                </a:solidFill>
              </a:rPr>
              <a:t> y </a:t>
            </a:r>
            <a:r>
              <a:rPr lang="en-US" sz="1350" b="1" dirty="0" err="1">
                <a:solidFill>
                  <a:schemeClr val="bg1"/>
                </a:solidFill>
              </a:rPr>
              <a:t>aprender</a:t>
            </a:r>
            <a:r>
              <a:rPr lang="en-US" sz="1350" b="1" dirty="0">
                <a:solidFill>
                  <a:schemeClr val="bg1"/>
                </a:solidFill>
              </a:rPr>
              <a:t> </a:t>
            </a:r>
            <a:r>
              <a:rPr lang="en-US" sz="1350" b="1" dirty="0" err="1">
                <a:solidFill>
                  <a:schemeClr val="bg1"/>
                </a:solidFill>
              </a:rPr>
              <a:t>unos</a:t>
            </a:r>
            <a:r>
              <a:rPr lang="en-US" sz="1350" b="1" dirty="0">
                <a:solidFill>
                  <a:schemeClr val="bg1"/>
                </a:solidFill>
              </a:rPr>
              <a:t> de </a:t>
            </a:r>
            <a:r>
              <a:rPr lang="en-US" sz="1350" b="1" dirty="0" err="1">
                <a:solidFill>
                  <a:schemeClr val="bg1"/>
                </a:solidFill>
              </a:rPr>
              <a:t>otros</a:t>
            </a:r>
            <a:endParaRPr lang="en-US" sz="1350" b="1" dirty="0">
              <a:solidFill>
                <a:schemeClr val="bg1"/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851149F-18A3-6B41-92F0-6CC447F957A4}"/>
              </a:ext>
            </a:extLst>
          </p:cNvPr>
          <p:cNvCxnSpPr>
            <a:stCxn id="29" idx="3"/>
          </p:cNvCxnSpPr>
          <p:nvPr/>
        </p:nvCxnSpPr>
        <p:spPr>
          <a:xfrm flipV="1">
            <a:off x="4919472" y="1444752"/>
            <a:ext cx="1966222" cy="11456"/>
          </a:xfrm>
          <a:prstGeom prst="line">
            <a:avLst/>
          </a:prstGeom>
          <a:ln w="28575">
            <a:solidFill>
              <a:srgbClr val="196F6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F3917A3-1201-9A4E-90C7-5168233E40AE}"/>
              </a:ext>
            </a:extLst>
          </p:cNvPr>
          <p:cNvCxnSpPr>
            <a:cxnSpLocks/>
          </p:cNvCxnSpPr>
          <p:nvPr/>
        </p:nvCxnSpPr>
        <p:spPr>
          <a:xfrm flipV="1">
            <a:off x="0" y="4513923"/>
            <a:ext cx="2709160" cy="15785"/>
          </a:xfrm>
          <a:prstGeom prst="line">
            <a:avLst/>
          </a:prstGeom>
          <a:ln w="28575">
            <a:solidFill>
              <a:srgbClr val="196F6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Google Shape;149;p17">
            <a:extLst>
              <a:ext uri="{FF2B5EF4-FFF2-40B4-BE49-F238E27FC236}">
                <a16:creationId xmlns:a16="http://schemas.microsoft.com/office/drawing/2014/main" id="{0CF98DE8-D7A7-804E-AA3C-5351CE140D96}"/>
              </a:ext>
            </a:extLst>
          </p:cNvPr>
          <p:cNvSpPr/>
          <p:nvPr/>
        </p:nvSpPr>
        <p:spPr>
          <a:xfrm>
            <a:off x="0" y="7545903"/>
            <a:ext cx="6858000" cy="1598098"/>
          </a:xfrm>
          <a:prstGeom prst="rect">
            <a:avLst/>
          </a:prstGeom>
          <a:solidFill>
            <a:srgbClr val="196F6C"/>
          </a:solidFill>
          <a:ln w="19050">
            <a:solidFill>
              <a:srgbClr val="196F6C"/>
            </a:solidFill>
          </a:ln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algn="ctr" defTabSz="514350">
              <a:buClr>
                <a:srgbClr val="000000"/>
              </a:buClr>
              <a:defRPr/>
            </a:pPr>
            <a:endParaRPr sz="2025" b="1" kern="0" dirty="0">
              <a:solidFill>
                <a:srgbClr val="006666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0D79CF5-121F-D04D-BAA5-3DCEE2E169BD}"/>
              </a:ext>
            </a:extLst>
          </p:cNvPr>
          <p:cNvSpPr txBox="1"/>
          <p:nvPr/>
        </p:nvSpPr>
        <p:spPr>
          <a:xfrm>
            <a:off x="156880" y="7714708"/>
            <a:ext cx="65687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</a:rPr>
              <a:t>Al implementar este enfoque uniforme para la enseñanza y el aprendizaje y aumentar la colaboración dentro de estas escuelas, haremos lo siguiente: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</a:rPr>
              <a:t>reforzar la capacidad de cada escuela para gestionar su propia mejora continua,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</a:rPr>
              <a:t>construir una cultura escolar fuerte enfocada en el aprendizaje, 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</a:rPr>
              <a:t>mejorar la instrucción en todas las aulas.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940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1984</TotalTime>
  <Words>290</Words>
  <Application>Microsoft Office PowerPoint</Application>
  <PresentationFormat>Letter Paper (8.5x11 in)</PresentationFormat>
  <Paragraphs>30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Gill Sans</vt:lpstr>
      <vt:lpstr>Source Sans Pro Light</vt:lpstr>
      <vt:lpstr>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Petty</dc:creator>
  <cp:lastModifiedBy>Kristin Nafziger</cp:lastModifiedBy>
  <cp:revision>16</cp:revision>
  <dcterms:created xsi:type="dcterms:W3CDTF">2018-10-29T17:10:39Z</dcterms:created>
  <dcterms:modified xsi:type="dcterms:W3CDTF">2018-12-04T22:18:33Z</dcterms:modified>
</cp:coreProperties>
</file>